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8321-8B89-47BB-930E-442ABAD2C743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88AD8-C089-4B07-A383-C5E4B25FBD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ven.co.il/article/1423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even.co.il/article/1390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1-015-3-gruppa-Svjaschennoe-sooruzhenie-iudeev-sinag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836712"/>
            <a:ext cx="6746203" cy="38164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30297" y="4797152"/>
            <a:ext cx="68834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что верят иудеи.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Еврейские праздники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еса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544616" cy="4431754"/>
          </a:xfrm>
        </p:spPr>
      </p:pic>
      <p:sp>
        <p:nvSpPr>
          <p:cNvPr id="4" name="TextBox 3"/>
          <p:cNvSpPr txBox="1"/>
          <p:nvPr/>
        </p:nvSpPr>
        <p:spPr>
          <a:xfrm>
            <a:off x="251520" y="465313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Песах</a:t>
            </a:r>
            <a:r>
              <a:rPr lang="ru-RU" b="1" dirty="0" smtClean="0"/>
              <a:t> (пасха)</a:t>
            </a:r>
            <a:r>
              <a:rPr lang="ru-RU" dirty="0" smtClean="0"/>
              <a:t> – отмечается в память о выходе </a:t>
            </a:r>
            <a:r>
              <a:rPr lang="ru-RU" dirty="0" err="1" smtClean="0"/>
              <a:t>еврееев</a:t>
            </a:r>
            <a:r>
              <a:rPr lang="ru-RU" dirty="0" smtClean="0"/>
              <a:t> из Египта. По преданиям в этот день в Иерусалимском храме совершался обряд приношения Богу первого снопа весеннего урожая. В дни праздника иудеям запрещено есть любую пищу, подвергшуюся хоть какому-брожению: кефир, сметану, пироги и хлеб из дрожжевого теста. Поэтому евреи изготавливают специальный пресный хлеб – </a:t>
            </a:r>
            <a:r>
              <a:rPr lang="ru-RU" b="1" i="1" dirty="0" smtClean="0"/>
              <a:t>мацу.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вуо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2857500" cy="2857500"/>
          </a:xfrm>
        </p:spPr>
      </p:pic>
      <p:sp>
        <p:nvSpPr>
          <p:cNvPr id="5" name="TextBox 4"/>
          <p:cNvSpPr txBox="1"/>
          <p:nvPr/>
        </p:nvSpPr>
        <p:spPr>
          <a:xfrm>
            <a:off x="4067944" y="1700808"/>
            <a:ext cx="4104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Шавуот</a:t>
            </a:r>
            <a:r>
              <a:rPr lang="ru-RU" b="1" dirty="0" smtClean="0"/>
              <a:t> (Пятидесятница) </a:t>
            </a:r>
            <a:r>
              <a:rPr lang="ru-RU" dirty="0" smtClean="0"/>
              <a:t>– наступает на пятидесятый день после </a:t>
            </a:r>
            <a:r>
              <a:rPr lang="ru-RU" dirty="0" err="1" smtClean="0"/>
              <a:t>Песаха</a:t>
            </a:r>
            <a:r>
              <a:rPr lang="ru-RU" dirty="0" smtClean="0"/>
              <a:t>. В этот день иудеи отмечают дарование Моисею Богом скрижалей с десятью заповедями на горе </a:t>
            </a:r>
            <a:r>
              <a:rPr lang="ru-RU" dirty="0" err="1" smtClean="0"/>
              <a:t>Синай</a:t>
            </a:r>
            <a:r>
              <a:rPr lang="ru-RU" dirty="0" smtClean="0"/>
              <a:t>. В праздник </a:t>
            </a:r>
            <a:r>
              <a:rPr lang="ru-RU" dirty="0" err="1" smtClean="0"/>
              <a:t>Шавуот</a:t>
            </a:r>
            <a:r>
              <a:rPr lang="ru-RU" dirty="0" smtClean="0"/>
              <a:t> принято читать в синагоге книгу Руфь. Также существует обычай не спать всю ночь праздника, подготавливая себя учением и молитвами к дарованию Торы. В этот день также запрещена работа.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ханук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1780" y="3645024"/>
            <a:ext cx="2593331" cy="3212976"/>
          </a:xfrm>
          <a:prstGeom prst="rect">
            <a:avLst/>
          </a:prstGeom>
        </p:spPr>
      </p:pic>
      <p:pic>
        <p:nvPicPr>
          <p:cNvPr id="4" name="Содержимое 3" descr="сукко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642720"/>
            <a:ext cx="3744416" cy="2516247"/>
          </a:xfrm>
        </p:spPr>
      </p:pic>
      <p:pic>
        <p:nvPicPr>
          <p:cNvPr id="5" name="Рисунок 4" descr="0_28d37_5a269c6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1" y="548681"/>
            <a:ext cx="4118103" cy="2520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4" y="332656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Другие праздники:</a:t>
            </a:r>
          </a:p>
          <a:p>
            <a:r>
              <a:rPr lang="ru-RU" b="1" dirty="0" err="1" smtClean="0"/>
              <a:t>Суккот</a:t>
            </a:r>
            <a:r>
              <a:rPr lang="ru-RU" dirty="0" smtClean="0"/>
              <a:t> – праздник собранного урожая.</a:t>
            </a:r>
          </a:p>
          <a:p>
            <a:r>
              <a:rPr lang="ru-RU" b="1" dirty="0" err="1" smtClean="0"/>
              <a:t>Гошана</a:t>
            </a:r>
            <a:r>
              <a:rPr lang="ru-RU" b="1" dirty="0" smtClean="0"/>
              <a:t> Раба</a:t>
            </a:r>
            <a:r>
              <a:rPr lang="ru-RU" dirty="0" smtClean="0"/>
              <a:t> – великое спасение. В этот день читаются все молитвы, которые начинаются со слова «Спаси!»</a:t>
            </a:r>
          </a:p>
          <a:p>
            <a:r>
              <a:rPr lang="ru-RU" b="1" dirty="0" err="1" smtClean="0"/>
              <a:t>Ту-Би</a:t>
            </a:r>
            <a:r>
              <a:rPr lang="ru-RU" b="1" dirty="0" smtClean="0"/>
              <a:t> </a:t>
            </a:r>
            <a:r>
              <a:rPr lang="ru-RU" b="1" dirty="0" err="1" smtClean="0"/>
              <a:t>Ав</a:t>
            </a:r>
            <a:r>
              <a:rPr lang="ru-RU" b="1" dirty="0" smtClean="0"/>
              <a:t> – </a:t>
            </a:r>
            <a:r>
              <a:rPr lang="ru-RU" dirty="0" smtClean="0"/>
              <a:t>прекращение мора, уничтожавшего выходцев из Египта.</a:t>
            </a:r>
          </a:p>
          <a:p>
            <a:r>
              <a:rPr lang="ru-RU" b="1" dirty="0" err="1" smtClean="0"/>
              <a:t>Ханука</a:t>
            </a:r>
            <a:r>
              <a:rPr lang="ru-RU" dirty="0" smtClean="0"/>
              <a:t> – освящение, очищение от скверны храма, захваченного греками. В этот день зажигают специальный светильник </a:t>
            </a:r>
            <a:r>
              <a:rPr lang="ru-RU" dirty="0" err="1" smtClean="0"/>
              <a:t>ханукию</a:t>
            </a:r>
            <a:r>
              <a:rPr lang="ru-RU" dirty="0" smtClean="0"/>
              <a:t> с восемью чашечками.</a:t>
            </a:r>
          </a:p>
          <a:p>
            <a:r>
              <a:rPr lang="ru-RU" b="1" dirty="0" err="1" smtClean="0"/>
              <a:t>Пурим</a:t>
            </a:r>
            <a:r>
              <a:rPr lang="ru-RU" dirty="0" smtClean="0"/>
              <a:t> – празднуется в память спасения евреев от персов. Это самый веселый праздник, «день пира и радости».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5867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60346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539552" y="5085184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Иудеи верят в единого Бога – </a:t>
            </a:r>
            <a:r>
              <a:rPr lang="ru-RU" b="1" dirty="0" err="1" smtClean="0"/>
              <a:t>Яхве</a:t>
            </a:r>
            <a:r>
              <a:rPr lang="ru-RU" dirty="0" smtClean="0"/>
              <a:t> или </a:t>
            </a:r>
            <a:r>
              <a:rPr lang="ru-RU" b="1" dirty="0" smtClean="0"/>
              <a:t>Иегова</a:t>
            </a:r>
            <a:r>
              <a:rPr lang="ru-RU" dirty="0" smtClean="0"/>
              <a:t>.  Бог – Творец и Владыка мира бестелесен и Его нельзя увидеть. Поэтому изображения Бога строго запрещено в иудаизме. </a:t>
            </a:r>
          </a:p>
          <a:p>
            <a:r>
              <a:rPr lang="ru-RU" dirty="0" smtClean="0"/>
              <a:t>«</a:t>
            </a:r>
            <a:r>
              <a:rPr lang="ru-RU" i="1" dirty="0" smtClean="0"/>
              <a:t>Я Господь , Бог твой, который вывел тебя из земли Египетской, из дома рабства; да не будет у тебя других богов перед лицом Моим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476673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Галаха</a:t>
            </a:r>
            <a:r>
              <a:rPr lang="ru-RU" dirty="0" smtClean="0"/>
              <a:t> – свод иудейских религиозных заповедей и норм поведения. Определяет, кто является евреем, а кто нет, как вести себя в повседневной, семейной жизни.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/>
          </a:p>
        </p:txBody>
      </p:sp>
      <p:pic>
        <p:nvPicPr>
          <p:cNvPr id="6" name="Рисунок 5" descr="галах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1648326" cy="26585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55776" y="19168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Галахическое</a:t>
            </a:r>
            <a:r>
              <a:rPr lang="ru-RU" dirty="0"/>
              <a:t> законодательство опирается на пять неравноценных, с точки зрения иудаизма, источников:</a:t>
            </a:r>
          </a:p>
          <a:p>
            <a:r>
              <a:rPr lang="ru-RU" dirty="0"/>
              <a:t>Письменный Закон;</a:t>
            </a:r>
          </a:p>
          <a:p>
            <a:r>
              <a:rPr lang="ru-RU" dirty="0"/>
              <a:t>установления, основанные на предании;</a:t>
            </a:r>
          </a:p>
          <a:p>
            <a:r>
              <a:rPr lang="ru-RU" dirty="0">
                <a:hlinkClick r:id="rId3"/>
              </a:rPr>
              <a:t>Устный Закон</a:t>
            </a:r>
            <a:r>
              <a:rPr lang="ru-RU" dirty="0"/>
              <a:t>;</a:t>
            </a:r>
          </a:p>
          <a:p>
            <a:r>
              <a:rPr lang="ru-RU" dirty="0"/>
              <a:t>постановления </a:t>
            </a:r>
            <a:r>
              <a:rPr lang="ru-RU" dirty="0" err="1">
                <a:hlinkClick r:id="rId4"/>
              </a:rPr>
              <a:t>софрим</a:t>
            </a:r>
            <a:r>
              <a:rPr lang="ru-RU" dirty="0"/>
              <a:t>;</a:t>
            </a:r>
          </a:p>
          <a:p>
            <a:r>
              <a:rPr lang="ru-RU" dirty="0"/>
              <a:t>обычай.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293096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протяжении многих веков Галаха оставалась главным фактором, обеспечивающим сохранение внутренней целостности разбросанного по всему миру народа, пока устои исконной веры в его избранность не пошатнулись под натиском нарастающего материализма и атеизма, с одной стороны, и новых универсальных идеалов и чаяний — с другой.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59228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Иудейский канон составляют Танах, ветхозаветная часть Библии, которая была написана и составлена до появления христианства, и </a:t>
            </a:r>
            <a:r>
              <a:rPr lang="ru-RU" dirty="0" smtClean="0"/>
              <a:t>Талмуд.</a:t>
            </a:r>
            <a:endParaRPr lang="ru-RU" dirty="0"/>
          </a:p>
          <a:p>
            <a:r>
              <a:rPr lang="ru-RU" dirty="0"/>
              <a:t>Талмуд (от древнееврейского </a:t>
            </a:r>
            <a:r>
              <a:rPr lang="ru-RU" dirty="0" err="1"/>
              <a:t>ла-мейд</a:t>
            </a:r>
            <a:r>
              <a:rPr lang="ru-RU" dirty="0"/>
              <a:t> — учение) представляет собой многотомный сборник еврейской религиозной литературы, сложившейся в течение многих веков — с IV в. до н. э. по IV в. н. э Столетиями первоначальное содержание Талмуда передавалось от поколения к поколению </a:t>
            </a:r>
            <a:r>
              <a:rPr lang="ru-RU" dirty="0" smtClean="0"/>
              <a:t>устно в </a:t>
            </a:r>
            <a:r>
              <a:rPr lang="ru-RU" dirty="0"/>
              <a:t>отличие от Ветхого завета, который назывался писаным законом, Талмуд назывался устным законом</a:t>
            </a:r>
          </a:p>
          <a:p>
            <a:endParaRPr lang="ru-RU" dirty="0"/>
          </a:p>
        </p:txBody>
      </p:sp>
      <p:pic>
        <p:nvPicPr>
          <p:cNvPr id="1026" name="Picture 2" descr="http://www.threeda.ru/images/stories/07/big/image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33528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1602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основе талмудического творчества был Танах, в особенности первая его часть - Пятикнижие, или Тора. Приспосабливая Библию к историческим обстоятельствам, талмудисты разработали множество правил, постановлений и запретов, рассчитанных на усиление национальной замкнутости и религиозной обособленности еврейских народных масс.</a:t>
            </a:r>
          </a:p>
          <a:p>
            <a:endParaRPr lang="ru-RU" dirty="0"/>
          </a:p>
        </p:txBody>
      </p:sp>
      <p:pic>
        <p:nvPicPr>
          <p:cNvPr id="4" name="Рисунок 3" descr="талму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16632"/>
            <a:ext cx="5753100" cy="4314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авв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3035300" cy="2793221"/>
          </a:xfrm>
        </p:spPr>
      </p:pic>
      <p:sp>
        <p:nvSpPr>
          <p:cNvPr id="5" name="TextBox 4"/>
          <p:cNvSpPr txBox="1"/>
          <p:nvPr/>
        </p:nvSpPr>
        <p:spPr>
          <a:xfrm>
            <a:off x="4139952" y="188640"/>
            <a:ext cx="48965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протяжении многих сотен </a:t>
            </a:r>
            <a:r>
              <a:rPr lang="ru-RU" dirty="0" smtClean="0"/>
              <a:t>лет</a:t>
            </a:r>
            <a:r>
              <a:rPr lang="ru-RU" dirty="0" smtClean="0"/>
              <a:t> иудеи, проживавшие в той или иной стране объединялись в общины, во главе которой стоял </a:t>
            </a:r>
            <a:r>
              <a:rPr lang="ru-RU" b="1" dirty="0" smtClean="0"/>
              <a:t>раввин</a:t>
            </a:r>
            <a:r>
              <a:rPr lang="ru-RU" dirty="0" smtClean="0"/>
              <a:t> – человек хорошо знающий тексты </a:t>
            </a:r>
            <a:r>
              <a:rPr lang="ru-RU" dirty="0" err="1" smtClean="0"/>
              <a:t>Танаха</a:t>
            </a:r>
            <a:r>
              <a:rPr lang="ru-RU" dirty="0" smtClean="0"/>
              <a:t> и Талмуда и умеющий толковать их. </a:t>
            </a:r>
          </a:p>
          <a:p>
            <a:r>
              <a:rPr lang="ru-RU" dirty="0" smtClean="0"/>
              <a:t>Местом собрания членов иудейской общины является </a:t>
            </a:r>
            <a:r>
              <a:rPr lang="ru-RU" b="1" dirty="0" smtClean="0"/>
              <a:t>синагога</a:t>
            </a:r>
            <a:r>
              <a:rPr lang="ru-RU" dirty="0" smtClean="0"/>
              <a:t>. Это любое приличное помещение, хорошая комната, где есть свиток Торы. Обычная синагога – это не храм, это дом молитвы, дом собраний. Община всегда старалась, чтобы это здание было красивым, уютным, достойно украшенным. В синагоге члены общины совместно изучают Священное писание. В каждой синагоге есть специальная ниша или шкаф, где хранится Священное писание, располагается оно у стены, которая обращена в сторону Иерусалима. В каждой синагоге есть место для сбора пожертвований, ведь заповедь о милосердии и помощи нуждающимся – одна из важнейших в иудаизме.</a:t>
            </a:r>
            <a:endParaRPr lang="ru-RU" dirty="0"/>
          </a:p>
        </p:txBody>
      </p:sp>
      <p:pic>
        <p:nvPicPr>
          <p:cNvPr id="7" name="Рисунок 6" descr="синагог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01008"/>
            <a:ext cx="4212696" cy="26911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ат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3209925" cy="4286250"/>
          </a:xfrm>
        </p:spPr>
      </p:pic>
      <p:sp>
        <p:nvSpPr>
          <p:cNvPr id="5" name="TextBox 4"/>
          <p:cNvSpPr txBox="1"/>
          <p:nvPr/>
        </p:nvSpPr>
        <p:spPr>
          <a:xfrm>
            <a:off x="4283968" y="980728"/>
            <a:ext cx="45365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Шабат</a:t>
            </a:r>
            <a:r>
              <a:rPr lang="ru-RU" b="1" dirty="0" smtClean="0"/>
              <a:t> (суббота)</a:t>
            </a:r>
            <a:r>
              <a:rPr lang="ru-RU" dirty="0" smtClean="0"/>
              <a:t> – седьмой день недели, когда Бог, сотворив мир, «почил от всех дел». В этот день иудеям категорически запрещается работать. Нельзя разжигать огонь, пользоваться электричеством (включать свет). Нельзя писать, путешествовать из одного населенного пункта в другой, переносить любые предметы, лишать жизни любое живое существо, ездить верхом или на машине, поливать растения и вести земледельческие работы. Нельзя даже трогать деньги или обсуждать дела. Суббота – семейный праздник, который иудеи посвящают особым молитвам и обрядам. Законы и предписания субботы начинают действовать с захода солнца, а заканчиваются с появлением на небосклоне трех первых звезд вечером следующего дня.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врейский новый г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5084509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рош-аша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76672"/>
            <a:ext cx="2713484" cy="3617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407707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Рош-ашана</a:t>
            </a:r>
            <a:r>
              <a:rPr lang="ru-RU" b="1" dirty="0" smtClean="0"/>
              <a:t> – </a:t>
            </a:r>
            <a:r>
              <a:rPr lang="ru-RU" dirty="0" smtClean="0"/>
              <a:t>еврейский Новый год. Празднуется два дня в сентябре-октябре. Это День суда над всеми обитателями Вселенной. В этот день определяется, что произойдет с человеком в течение наступающего года. Во время праздничного угощения принято обмакивать хлеб в мед, а также есть яблоки с медом. Это символ того, что наступающий год будет сладким, т.е. удачным. Во время праздничных </a:t>
            </a:r>
            <a:r>
              <a:rPr lang="ru-RU" dirty="0" err="1" smtClean="0"/>
              <a:t>болгослужений</a:t>
            </a:r>
            <a:r>
              <a:rPr lang="ru-RU" dirty="0" smtClean="0"/>
              <a:t> обычно трубят в бараний рог – </a:t>
            </a:r>
            <a:r>
              <a:rPr lang="ru-RU" b="1" i="1" dirty="0" err="1" smtClean="0"/>
              <a:t>шофар</a:t>
            </a:r>
            <a:r>
              <a:rPr lang="ru-RU" b="1" i="1" dirty="0" smtClean="0"/>
              <a:t>. </a:t>
            </a:r>
            <a:r>
              <a:rPr lang="ru-RU" dirty="0" smtClean="0"/>
              <a:t>Звук </a:t>
            </a:r>
            <a:r>
              <a:rPr lang="ru-RU" dirty="0" err="1" smtClean="0"/>
              <a:t>шофара</a:t>
            </a:r>
            <a:r>
              <a:rPr lang="ru-RU" dirty="0" smtClean="0"/>
              <a:t> означает для всех иудеев призыв к покаянию. С этого дня наступают десять «грозных дней» покаяния.</a:t>
            </a:r>
            <a:endParaRPr lang="ru-RU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йом-кипу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3498365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355976" y="1844824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Йом-кипур</a:t>
            </a:r>
            <a:r>
              <a:rPr lang="ru-RU" dirty="0" smtClean="0"/>
              <a:t> – Судный день. В этот день все иудеи соблюдают строгий пост и все время проводят в молитвах. На протяжении </a:t>
            </a:r>
            <a:r>
              <a:rPr lang="ru-RU" dirty="0" err="1" smtClean="0"/>
              <a:t>Йом-кипура</a:t>
            </a:r>
            <a:r>
              <a:rPr lang="ru-RU" dirty="0" smtClean="0"/>
              <a:t> действуют пять запретов. </a:t>
            </a:r>
            <a:r>
              <a:rPr lang="ru-RU" b="1" i="1" dirty="0" smtClean="0"/>
              <a:t>Нельзя:</a:t>
            </a:r>
          </a:p>
          <a:p>
            <a:r>
              <a:rPr lang="ru-RU" dirty="0" smtClean="0"/>
              <a:t> есть и пить, </a:t>
            </a:r>
          </a:p>
          <a:p>
            <a:r>
              <a:rPr lang="ru-RU" dirty="0" smtClean="0"/>
              <a:t>умываться, </a:t>
            </a:r>
          </a:p>
          <a:p>
            <a:r>
              <a:rPr lang="ru-RU" dirty="0" smtClean="0"/>
              <a:t>чем-либо умащать кожу, </a:t>
            </a:r>
          </a:p>
          <a:p>
            <a:r>
              <a:rPr lang="ru-RU" dirty="0" smtClean="0"/>
              <a:t>носить кожаную обувь, </a:t>
            </a:r>
          </a:p>
          <a:p>
            <a:r>
              <a:rPr lang="ru-RU" dirty="0" smtClean="0"/>
              <a:t>заниматься любовью.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915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илья</cp:lastModifiedBy>
  <cp:revision>13</cp:revision>
  <dcterms:created xsi:type="dcterms:W3CDTF">2012-12-11T12:01:18Z</dcterms:created>
  <dcterms:modified xsi:type="dcterms:W3CDTF">2012-12-11T14:05:17Z</dcterms:modified>
</cp:coreProperties>
</file>