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71" r:id="rId5"/>
    <p:sldId id="259" r:id="rId6"/>
    <p:sldId id="274" r:id="rId7"/>
    <p:sldId id="260" r:id="rId8"/>
    <p:sldId id="261" r:id="rId9"/>
    <p:sldId id="272" r:id="rId10"/>
    <p:sldId id="262" r:id="rId11"/>
    <p:sldId id="263" r:id="rId12"/>
    <p:sldId id="264" r:id="rId13"/>
    <p:sldId id="273" r:id="rId14"/>
    <p:sldId id="275" r:id="rId15"/>
    <p:sldId id="277" r:id="rId16"/>
    <p:sldId id="265" r:id="rId17"/>
    <p:sldId id="266" r:id="rId18"/>
    <p:sldId id="267" r:id="rId19"/>
    <p:sldId id="268" r:id="rId20"/>
    <p:sldId id="269" r:id="rId21"/>
    <p:sldId id="270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C78"/>
    <a:srgbClr val="1FE210"/>
    <a:srgbClr val="33B752"/>
    <a:srgbClr val="FFFF00"/>
    <a:srgbClr val="F517E5"/>
    <a:srgbClr val="FFFF66"/>
    <a:srgbClr val="E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1" autoAdjust="0"/>
    <p:restoredTop sz="86343" autoAdjust="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63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FDAE-ED31-4DFB-A552-024BE94A37A0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E43C-FDF3-4F80-9BE1-4B2A20BA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71B0-2F1A-4DB1-93DD-FA54A5079F77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2307-AFCB-4339-BD48-C628F5C8E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2A3A-E035-4109-8053-FC778168AE20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FED2-1A65-4C5E-AECE-02F4B5A51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4F9D-321F-4AA6-B9A0-59B0561DC15D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BD39-BF79-419D-AC0B-B2018C329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616C-82E1-4EC9-84C8-09049007142D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1DA0-B65F-4947-A6B4-2FE272C7E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CA5A-73C1-4464-81E6-7CB9DD02447D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0759-700F-4EF9-B3BC-D57ED0830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1112-9D4B-427E-9000-0D7037F9D31D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011F-DEEB-44D3-AAE5-E64A7B856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B8A0-9553-4309-861B-70FE2ABC0C3D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4307-AC8C-4BE0-84C9-231FC0A31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578B-524E-4239-B792-D2006B25BB47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00C1-E2DB-4055-9E50-DB805BC8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901F-E111-42F0-87FF-C859C0990585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8E25-4781-4FDC-8E1E-FEF0D4E87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335F-57EA-4D3C-AAC4-36EBB28EBAE4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9727-256F-4AF9-BE19-0BAE97CC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585C2-FEB5-41A2-82E6-B25329AFDF6E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CBBC74-F342-438D-97E6-BAFCA5184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p.kz/forum/index.php?topic=8572.225" TargetMode="External"/><Relationship Id="rId2" Type="http://schemas.openxmlformats.org/officeDocument/2006/relationships/hyperlink" Target="http://blog.cardioschool.ru/page/11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zdorovajaplaneta.ru/zdorovj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9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13323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4" name="Group 10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13321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4" t="716" r="35664" b="2551"/>
          <a:stretch>
            <a:fillRect/>
          </a:stretch>
        </p:blipFill>
        <p:spPr bwMode="auto">
          <a:xfrm>
            <a:off x="6372225" y="1673225"/>
            <a:ext cx="23510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268760"/>
            <a:ext cx="4143404" cy="15841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1E3C78"/>
                </a:solidFill>
                <a:latin typeface="Arial" charset="0"/>
              </a:rPr>
              <a:t>Викторина</a:t>
            </a:r>
            <a:br>
              <a:rPr lang="ru-RU" b="1" i="1" dirty="0" smtClean="0">
                <a:solidFill>
                  <a:srgbClr val="1E3C78"/>
                </a:solidFill>
                <a:latin typeface="Arial" charset="0"/>
              </a:rPr>
            </a:br>
            <a:r>
              <a:rPr lang="ru-RU" b="1" i="1" dirty="0" smtClean="0">
                <a:solidFill>
                  <a:srgbClr val="1E3C78"/>
                </a:solidFill>
                <a:latin typeface="Arial" charset="0"/>
              </a:rPr>
              <a:t/>
            </a:r>
            <a:br>
              <a:rPr lang="ru-RU" b="1" i="1" dirty="0" smtClean="0">
                <a:solidFill>
                  <a:srgbClr val="1E3C78"/>
                </a:solidFill>
                <a:latin typeface="Arial" charset="0"/>
              </a:rPr>
            </a:br>
            <a:r>
              <a:rPr lang="ru-RU" b="1" i="1" dirty="0" smtClean="0">
                <a:solidFill>
                  <a:srgbClr val="1E3C78"/>
                </a:solidFill>
                <a:latin typeface="Arial" charset="0"/>
              </a:rPr>
              <a:t> </a:t>
            </a:r>
            <a:r>
              <a:rPr lang="ru-RU" sz="31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EA0000"/>
                </a:solidFill>
                <a:latin typeface="Arial" charset="0"/>
              </a:rPr>
              <a:t>«</a:t>
            </a: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EA0000"/>
                </a:solidFill>
                <a:latin typeface="Arial" charset="0"/>
              </a:rPr>
              <a:t>ЗДОРОВЫЙ </a:t>
            </a: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EA0000"/>
                </a:solidFill>
                <a:latin typeface="Arial" charset="0"/>
              </a:rPr>
              <a:t>ОБРАЗ ЖИЗНИ</a:t>
            </a:r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EA0000"/>
                </a:solidFill>
                <a:latin typeface="Arial" charset="0"/>
              </a:rPr>
              <a:t>»</a:t>
            </a:r>
            <a:endParaRPr lang="ru-RU" sz="4900" b="1" i="1" dirty="0" smtClean="0">
              <a:ln>
                <a:solidFill>
                  <a:sysClr val="windowText" lastClr="000000"/>
                </a:solidFill>
              </a:ln>
              <a:solidFill>
                <a:srgbClr val="EA0000"/>
              </a:solidFill>
              <a:latin typeface="Arial" charset="0"/>
            </a:endParaRPr>
          </a:p>
        </p:txBody>
      </p:sp>
      <p:pic>
        <p:nvPicPr>
          <p:cNvPr id="13317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573463"/>
            <a:ext cx="1987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2" descr="девочка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1650" y="3500438"/>
            <a:ext cx="19002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3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3500438"/>
            <a:ext cx="19351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4" descr="мальчик в форме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 bwMode="auto">
          <a:xfrm>
            <a:off x="179388" y="3500438"/>
            <a:ext cx="17446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8888" y="3500438"/>
            <a:ext cx="5905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EA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1" y="908050"/>
            <a:ext cx="4143404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dirty="0">
              <a:solidFill>
                <a:srgbClr val="EA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19459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Group 8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19462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одзаголовок 15"/>
          <p:cNvSpPr>
            <a:spLocks noGrp="1"/>
          </p:cNvSpPr>
          <p:nvPr>
            <p:ph type="subTitle" idx="4294967295"/>
          </p:nvPr>
        </p:nvSpPr>
        <p:spPr>
          <a:xfrm>
            <a:off x="323850" y="6669088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6" name="Picture 13" descr="успех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0" y="1916113"/>
            <a:ext cx="18081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успех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46"/>
          <a:stretch>
            <a:fillRect/>
          </a:stretch>
        </p:blipFill>
        <p:spPr bwMode="auto">
          <a:xfrm>
            <a:off x="7235825" y="2997200"/>
            <a:ext cx="17430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2124075" y="620713"/>
            <a:ext cx="2376488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476375" y="2276475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763713" y="1773238"/>
            <a:ext cx="7207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8" name="WordArt 22"/>
          <p:cNvSpPr>
            <a:spLocks noChangeArrowheads="1" noChangeShapeType="1" noTextEdit="1"/>
          </p:cNvSpPr>
          <p:nvPr/>
        </p:nvSpPr>
        <p:spPr bwMode="auto">
          <a:xfrm>
            <a:off x="2195513" y="908050"/>
            <a:ext cx="2159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Что мне съесть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на завтрак?</a:t>
            </a:r>
          </a:p>
        </p:txBody>
      </p:sp>
      <p:sp>
        <p:nvSpPr>
          <p:cNvPr id="19479" name="WordArt 23"/>
          <p:cNvSpPr>
            <a:spLocks noChangeArrowheads="1" noChangeShapeType="1" noTextEdit="1"/>
          </p:cNvSpPr>
          <p:nvPr/>
        </p:nvSpPr>
        <p:spPr bwMode="auto">
          <a:xfrm>
            <a:off x="179388" y="1557338"/>
            <a:ext cx="962025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Соня</a:t>
            </a:r>
          </a:p>
        </p:txBody>
      </p:sp>
      <p:sp>
        <p:nvSpPr>
          <p:cNvPr id="19480" name="WordArt 24"/>
          <p:cNvSpPr>
            <a:spLocks noChangeArrowheads="1" noChangeShapeType="1" noTextEdit="1"/>
          </p:cNvSpPr>
          <p:nvPr/>
        </p:nvSpPr>
        <p:spPr bwMode="auto">
          <a:xfrm>
            <a:off x="4716463" y="836613"/>
            <a:ext cx="32400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Кто прав?</a:t>
            </a:r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7308850" y="3716338"/>
            <a:ext cx="215900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EA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6877050" y="3429000"/>
            <a:ext cx="360363" cy="287338"/>
          </a:xfrm>
          <a:prstGeom prst="ellipse">
            <a:avLst/>
          </a:prstGeom>
          <a:solidFill>
            <a:srgbClr val="FFFF66"/>
          </a:solidFill>
          <a:ln w="9525">
            <a:solidFill>
              <a:srgbClr val="EA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6948488" y="2924175"/>
            <a:ext cx="503237" cy="361950"/>
          </a:xfrm>
          <a:prstGeom prst="ellipse">
            <a:avLst/>
          </a:prstGeom>
          <a:solidFill>
            <a:srgbClr val="FFFF66"/>
          </a:solidFill>
          <a:ln w="9525">
            <a:solidFill>
              <a:srgbClr val="EA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6732588" y="1700213"/>
            <a:ext cx="1943100" cy="1152525"/>
          </a:xfrm>
          <a:prstGeom prst="ellipse">
            <a:avLst/>
          </a:prstGeom>
          <a:solidFill>
            <a:srgbClr val="FFFF66"/>
          </a:solidFill>
          <a:ln w="9525">
            <a:solidFill>
              <a:srgbClr val="EA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19486" name="WordArt 30"/>
          <p:cNvSpPr>
            <a:spLocks noChangeArrowheads="1" noChangeShapeType="1" noTextEdit="1"/>
          </p:cNvSpPr>
          <p:nvPr/>
        </p:nvSpPr>
        <p:spPr bwMode="auto">
          <a:xfrm>
            <a:off x="6588125" y="1916113"/>
            <a:ext cx="22320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Чипсы,лимонад,</a:t>
            </a:r>
          </a:p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конфеты!</a:t>
            </a:r>
          </a:p>
        </p:txBody>
      </p:sp>
      <p:pic>
        <p:nvPicPr>
          <p:cNvPr id="19487" name="Рисунок 11" descr="девочка в форме1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600000">
            <a:off x="4500563" y="3573463"/>
            <a:ext cx="1987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4356100" y="4365625"/>
            <a:ext cx="215900" cy="215900"/>
          </a:xfrm>
          <a:prstGeom prst="ellipse">
            <a:avLst/>
          </a:prstGeom>
          <a:solidFill>
            <a:srgbClr val="F517E5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4067175" y="4076700"/>
            <a:ext cx="360363" cy="288925"/>
          </a:xfrm>
          <a:prstGeom prst="ellipse">
            <a:avLst/>
          </a:prstGeom>
          <a:solidFill>
            <a:srgbClr val="F517E5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2771775" y="2997200"/>
            <a:ext cx="1871663" cy="1081088"/>
          </a:xfrm>
          <a:prstGeom prst="ellipse">
            <a:avLst/>
          </a:prstGeom>
          <a:solidFill>
            <a:srgbClr val="F517E5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6" name="WordArt 40"/>
          <p:cNvSpPr>
            <a:spLocks noChangeArrowheads="1" noChangeShapeType="1" noTextEdit="1"/>
          </p:cNvSpPr>
          <p:nvPr/>
        </p:nvSpPr>
        <p:spPr bwMode="auto">
          <a:xfrm>
            <a:off x="2843213" y="3213100"/>
            <a:ext cx="18430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Манную кашу,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чай.</a:t>
            </a:r>
          </a:p>
        </p:txBody>
      </p:sp>
      <p:sp>
        <p:nvSpPr>
          <p:cNvPr id="19497" name="WordArt 41"/>
          <p:cNvSpPr>
            <a:spLocks noChangeArrowheads="1" noChangeShapeType="1" noTextEdit="1"/>
          </p:cNvSpPr>
          <p:nvPr/>
        </p:nvSpPr>
        <p:spPr bwMode="auto">
          <a:xfrm>
            <a:off x="4932363" y="3141663"/>
            <a:ext cx="935037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Аня</a:t>
            </a:r>
          </a:p>
        </p:txBody>
      </p:sp>
      <p:sp>
        <p:nvSpPr>
          <p:cNvPr id="19498" name="WordArt 42"/>
          <p:cNvSpPr>
            <a:spLocks noChangeArrowheads="1" noChangeShapeType="1" noTextEdit="1"/>
          </p:cNvSpPr>
          <p:nvPr/>
        </p:nvSpPr>
        <p:spPr bwMode="auto">
          <a:xfrm rot="807521">
            <a:off x="8280400" y="2852738"/>
            <a:ext cx="8636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Миша</a:t>
            </a:r>
          </a:p>
        </p:txBody>
      </p:sp>
      <p:sp>
        <p:nvSpPr>
          <p:cNvPr id="19499" name="WordArt 43"/>
          <p:cNvSpPr>
            <a:spLocks noChangeArrowheads="1" noChangeShapeType="1" noTextEdit="1"/>
          </p:cNvSpPr>
          <p:nvPr/>
        </p:nvSpPr>
        <p:spPr bwMode="auto">
          <a:xfrm>
            <a:off x="2124075" y="981075"/>
            <a:ext cx="23764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Аня, манная каша не вкусная! </a:t>
            </a:r>
          </a:p>
          <a:p>
            <a:pPr algn="ctr"/>
            <a:r>
              <a:rPr lang="ru-RU" sz="900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Я воспользуюсь советом Миши!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470" grpId="0" animBg="1"/>
      <p:bldP spid="19475" grpId="0" animBg="1"/>
      <p:bldP spid="19476" grpId="0" animBg="1"/>
      <p:bldP spid="19478" grpId="0" animBg="1"/>
      <p:bldP spid="19478" grpId="1" animBg="1"/>
      <p:bldP spid="19479" grpId="0" animBg="1"/>
      <p:bldP spid="19480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8" grpId="0" animBg="1"/>
      <p:bldP spid="19494" grpId="0" animBg="1"/>
      <p:bldP spid="19495" grpId="0" animBg="1"/>
      <p:bldP spid="19496" grpId="0" animBg="1"/>
      <p:bldP spid="19497" grpId="0" animBg="1"/>
      <p:bldP spid="19498" grpId="0" animBg="1"/>
      <p:bldP spid="19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20483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8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4" t="716" r="35664" b="2551"/>
          <a:stretch>
            <a:fillRect/>
          </a:stretch>
        </p:blipFill>
        <p:spPr bwMode="auto">
          <a:xfrm>
            <a:off x="6792913" y="1673225"/>
            <a:ext cx="23510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5905500" cy="574675"/>
          </a:xfrm>
        </p:spPr>
        <p:txBody>
          <a:bodyPr>
            <a:normAutofit fontScale="90000"/>
          </a:bodyPr>
          <a:lstStyle/>
          <a:p>
            <a:r>
              <a:rPr lang="ru-RU" sz="4300" b="1" dirty="0" smtClean="0">
                <a:solidFill>
                  <a:srgbClr val="EA0000"/>
                </a:solidFill>
                <a:latin typeface="Arial" charset="0"/>
              </a:rPr>
              <a:t>На следующий день в школе:</a:t>
            </a:r>
          </a:p>
        </p:txBody>
      </p:sp>
      <p:pic>
        <p:nvPicPr>
          <p:cNvPr id="20490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987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13" descr="мальчик в форме1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284538"/>
            <a:ext cx="193516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4" descr="мальчик в форме2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 bwMode="auto">
          <a:xfrm>
            <a:off x="-180975" y="3213100"/>
            <a:ext cx="17446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8888" y="3500438"/>
            <a:ext cx="5905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EA0000"/>
              </a:solidFill>
            </a:endParaRPr>
          </a:p>
        </p:txBody>
      </p:sp>
      <p:pic>
        <p:nvPicPr>
          <p:cNvPr id="20497" name="Picture 17" descr="&amp;Kcy;&amp;acy;&amp;rcy;&amp;tcy;&amp;icy;&amp;ncy;&amp;kcy;&amp;acy; 20 &amp;icy;&amp;zcy; 4407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r="4709" b="9250"/>
          <a:stretch>
            <a:fillRect/>
          </a:stretch>
        </p:blipFill>
        <p:spPr bwMode="auto">
          <a:xfrm>
            <a:off x="0" y="-458788"/>
            <a:ext cx="3630613" cy="3457576"/>
          </a:xfrm>
          <a:prstGeom prst="rect">
            <a:avLst/>
          </a:prstGeom>
          <a:noFill/>
        </p:spPr>
      </p:pic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451725" y="2420938"/>
            <a:ext cx="142875" cy="73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517E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7308850" y="2133600"/>
            <a:ext cx="3587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517E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6732588" y="1268413"/>
            <a:ext cx="11525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517E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0501" name="WordArt 21"/>
          <p:cNvSpPr>
            <a:spLocks noChangeArrowheads="1" noChangeShapeType="1" noTextEdit="1"/>
          </p:cNvSpPr>
          <p:nvPr/>
        </p:nvSpPr>
        <p:spPr bwMode="auto">
          <a:xfrm>
            <a:off x="6732588" y="1341438"/>
            <a:ext cx="100806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Ребята, </a:t>
            </a:r>
          </a:p>
          <a:p>
            <a:pPr algn="ctr"/>
            <a:r>
              <a:rPr lang="ru-RU" sz="9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где Соня?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427538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572000" y="3141663"/>
            <a:ext cx="1655763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4643438" y="3284538"/>
            <a:ext cx="1223962" cy="647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1000" kern="10">
                <a:ln w="12700">
                  <a:solidFill>
                    <a:srgbClr val="F517E5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 неё очень </a:t>
            </a:r>
          </a:p>
          <a:p>
            <a:pPr algn="ctr"/>
            <a:r>
              <a:rPr lang="ru-RU" sz="1000" kern="10">
                <a:ln w="12700">
                  <a:solidFill>
                    <a:srgbClr val="F517E5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болит живот!</a:t>
            </a:r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7308850" y="2708275"/>
            <a:ext cx="287338" cy="144463"/>
          </a:xfrm>
          <a:prstGeom prst="ellipse">
            <a:avLst/>
          </a:prstGeom>
          <a:solidFill>
            <a:srgbClr val="F517E5"/>
          </a:solidFill>
          <a:ln w="9525">
            <a:solidFill>
              <a:srgbClr val="F517E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6804025" y="2636838"/>
            <a:ext cx="431800" cy="215900"/>
          </a:xfrm>
          <a:prstGeom prst="ellipse">
            <a:avLst/>
          </a:prstGeom>
          <a:solidFill>
            <a:srgbClr val="F517E5"/>
          </a:solidFill>
          <a:ln w="9525">
            <a:solidFill>
              <a:srgbClr val="F517E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5292725" y="2060575"/>
            <a:ext cx="1439863" cy="1008063"/>
          </a:xfrm>
          <a:prstGeom prst="ellipse">
            <a:avLst/>
          </a:prstGeom>
          <a:solidFill>
            <a:srgbClr val="F517E5"/>
          </a:solidFill>
          <a:ln w="9525">
            <a:solidFill>
              <a:srgbClr val="F517E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0509" name="WordArt 29"/>
          <p:cNvSpPr>
            <a:spLocks noChangeArrowheads="1" noChangeShapeType="1" noTextEdit="1"/>
          </p:cNvSpPr>
          <p:nvPr/>
        </p:nvSpPr>
        <p:spPr bwMode="auto">
          <a:xfrm>
            <a:off x="5292725" y="2205038"/>
            <a:ext cx="1657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Она что-то</a:t>
            </a:r>
          </a:p>
          <a:p>
            <a:pPr algn="ctr"/>
            <a:r>
              <a:rPr lang="ru-RU" sz="12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не то скушала?</a:t>
            </a:r>
          </a:p>
        </p:txBody>
      </p:sp>
      <p:sp>
        <p:nvSpPr>
          <p:cNvPr id="20510" name="WordArt 30"/>
          <p:cNvSpPr>
            <a:spLocks noChangeArrowheads="1" noChangeShapeType="1" noTextEdit="1"/>
          </p:cNvSpPr>
          <p:nvPr/>
        </p:nvSpPr>
        <p:spPr bwMode="auto">
          <a:xfrm>
            <a:off x="4500563" y="3357563"/>
            <a:ext cx="1800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i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Да,она восполь-</a:t>
            </a:r>
          </a:p>
          <a:p>
            <a:pPr algn="ctr"/>
            <a:r>
              <a:rPr lang="ru-RU" sz="1000" i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зовалась советом Миши!</a:t>
            </a:r>
          </a:p>
        </p:txBody>
      </p:sp>
      <p:sp>
        <p:nvSpPr>
          <p:cNvPr id="20511" name="WordArt 31"/>
          <p:cNvSpPr>
            <a:spLocks noChangeArrowheads="1" noChangeShapeType="1" noTextEdit="1"/>
          </p:cNvSpPr>
          <p:nvPr/>
        </p:nvSpPr>
        <p:spPr bwMode="auto">
          <a:xfrm>
            <a:off x="4643438" y="3429000"/>
            <a:ext cx="15128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i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 завтрак съела</a:t>
            </a:r>
          </a:p>
          <a:p>
            <a:pPr algn="ctr"/>
            <a:r>
              <a:rPr lang="ru-RU" sz="900" i="1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чипсы,конфеты!</a:t>
            </a:r>
          </a:p>
        </p:txBody>
      </p:sp>
      <p:pic>
        <p:nvPicPr>
          <p:cNvPr id="20512" name="Picture 13" descr="успех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-1808163" y="-1108075"/>
            <a:ext cx="18081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6084888" y="4005263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4" name="WordArt 34"/>
          <p:cNvSpPr>
            <a:spLocks noChangeArrowheads="1" noChangeShapeType="1" noTextEdit="1"/>
          </p:cNvSpPr>
          <p:nvPr/>
        </p:nvSpPr>
        <p:spPr bwMode="auto">
          <a:xfrm>
            <a:off x="4500563" y="3357563"/>
            <a:ext cx="1800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rgbClr val="1FE21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Здравствуйте, извините</a:t>
            </a:r>
          </a:p>
          <a:p>
            <a:pPr algn="ctr"/>
            <a:r>
              <a:rPr lang="ru-RU" i="1" kern="10">
                <a:ln w="9525">
                  <a:solidFill>
                    <a:srgbClr val="1FE21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за опоздание! </a:t>
            </a:r>
          </a:p>
        </p:txBody>
      </p:sp>
      <p:sp>
        <p:nvSpPr>
          <p:cNvPr id="20515" name="WordArt 35"/>
          <p:cNvSpPr>
            <a:spLocks noChangeArrowheads="1" noChangeShapeType="1" noTextEdit="1"/>
          </p:cNvSpPr>
          <p:nvPr/>
        </p:nvSpPr>
        <p:spPr bwMode="auto">
          <a:xfrm>
            <a:off x="4572000" y="3357563"/>
            <a:ext cx="15843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Утром у меня</a:t>
            </a:r>
          </a:p>
          <a:p>
            <a:pPr algn="ctr"/>
            <a:r>
              <a:rPr lang="ru-RU" sz="1200" kern="10">
                <a:ln w="9525">
                  <a:solidFill>
                    <a:srgbClr val="FFFF66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очень болел живот!</a:t>
            </a:r>
          </a:p>
        </p:txBody>
      </p:sp>
      <p:sp>
        <p:nvSpPr>
          <p:cNvPr id="20516" name="WordArt 36"/>
          <p:cNvSpPr>
            <a:spLocks noChangeArrowheads="1" noChangeShapeType="1" noTextEdit="1"/>
          </p:cNvSpPr>
          <p:nvPr/>
        </p:nvSpPr>
        <p:spPr bwMode="auto">
          <a:xfrm>
            <a:off x="5148263" y="2205038"/>
            <a:ext cx="15843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Ничего страшного!</a:t>
            </a:r>
          </a:p>
          <a:p>
            <a:pPr algn="ctr"/>
            <a:r>
              <a:rPr lang="ru-RU" sz="1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Скажи ребятам, чего</a:t>
            </a:r>
          </a:p>
          <a:p>
            <a:pPr algn="ctr"/>
            <a:r>
              <a:rPr lang="ru-RU" sz="1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нельзя кушать</a:t>
            </a:r>
          </a:p>
          <a:p>
            <a:pPr algn="ctr"/>
            <a:r>
              <a:rPr lang="ru-RU" sz="1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1 0.1839 L 0.85086 0.66643 " pathEditMode="relative" ptsTypes="AA">
                                      <p:cBhvr>
                                        <p:cTn id="203" dur="2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8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2" grpId="1" animBg="1"/>
      <p:bldP spid="20503" grpId="0" animBg="1"/>
      <p:bldP spid="20505" grpId="0" animBg="1"/>
      <p:bldP spid="20505" grpId="1" animBg="1"/>
      <p:bldP spid="20506" grpId="0" animBg="1"/>
      <p:bldP spid="20507" grpId="0" animBg="1"/>
      <p:bldP spid="20508" grpId="0" animBg="1"/>
      <p:bldP spid="20509" grpId="0" animBg="1"/>
      <p:bldP spid="20509" grpId="1" animBg="1"/>
      <p:bldP spid="20510" grpId="0" animBg="1"/>
      <p:bldP spid="20510" grpId="1" animBg="1"/>
      <p:bldP spid="20511" grpId="0" animBg="1"/>
      <p:bldP spid="20511" grpId="1" animBg="1"/>
      <p:bldP spid="20514" grpId="0" animBg="1"/>
      <p:bldP spid="20514" grpId="1" animBg="1"/>
      <p:bldP spid="20515" grpId="0" animBg="1"/>
      <p:bldP spid="205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9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21507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Group 10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21510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5" name="Рисунок 12" descr="девочка в форме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3789363"/>
            <a:ext cx="19002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58888" y="3500438"/>
            <a:ext cx="5905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EA0000"/>
              </a:solidFill>
            </a:endParaRP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4284663" y="4365625"/>
            <a:ext cx="287337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140200" y="4005263"/>
            <a:ext cx="5032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3924300" y="3500438"/>
            <a:ext cx="719138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1043608" y="620688"/>
            <a:ext cx="5327650" cy="29523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1547664" y="1124744"/>
            <a:ext cx="4608512" cy="15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  ешьте на </a:t>
            </a:r>
            <a:r>
              <a:rPr lang="ru-RU" sz="1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завтрак вредные продукты:</a:t>
            </a:r>
          </a:p>
          <a:p>
            <a:pPr algn="ctr"/>
            <a:r>
              <a:rPr lang="ru-RU" sz="1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чипсы, </a:t>
            </a:r>
            <a:r>
              <a:rPr lang="ru-RU" sz="1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сухарики ! </a:t>
            </a:r>
            <a:r>
              <a:rPr lang="ru-RU" sz="1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</a:t>
            </a:r>
            <a:r>
              <a:rPr lang="ru-RU" sz="12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 </a:t>
            </a:r>
            <a:r>
              <a:rPr lang="ru-RU" sz="12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пейте лимонад!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 animBg="1"/>
      <p:bldP spid="215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396044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1E3C78"/>
                </a:solidFill>
              </a:rPr>
              <a:t>Как часто в течение недели нужно </a:t>
            </a:r>
            <a:r>
              <a:rPr lang="ru-RU" sz="3200" b="1" u="sng" dirty="0" smtClean="0">
                <a:solidFill>
                  <a:srgbClr val="1E3C78"/>
                </a:solidFill>
              </a:rPr>
              <a:t>употреблять </a:t>
            </a:r>
            <a:r>
              <a:rPr lang="ru-RU" sz="3200" b="1" u="sng" dirty="0" smtClean="0">
                <a:solidFill>
                  <a:srgbClr val="FF0000"/>
                </a:solidFill>
              </a:rPr>
              <a:t>мясные и/или рыбные </a:t>
            </a:r>
            <a:r>
              <a:rPr lang="ru-RU" sz="3200" b="1" u="sng" dirty="0" smtClean="0">
                <a:solidFill>
                  <a:srgbClr val="1E3C78"/>
                </a:solidFill>
              </a:rPr>
              <a:t>продукты</a:t>
            </a:r>
            <a:r>
              <a:rPr lang="ru-RU" sz="3200" b="1" dirty="0" smtClean="0">
                <a:solidFill>
                  <a:srgbClr val="1E3C78"/>
                </a:solidFill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3200" b="1" dirty="0" smtClean="0">
              <a:solidFill>
                <a:srgbClr val="1E3C78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Выбери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правильный ответ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6926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1E3C78"/>
                </a:solidFill>
              </a:rPr>
              <a:t>*Каждый день.</a:t>
            </a:r>
          </a:p>
          <a:p>
            <a:r>
              <a:rPr lang="ru-RU" sz="2800" b="1" dirty="0" smtClean="0">
                <a:solidFill>
                  <a:srgbClr val="1E3C78"/>
                </a:solidFill>
              </a:rPr>
              <a:t>*Часто (4-5 раз).</a:t>
            </a:r>
          </a:p>
          <a:p>
            <a:r>
              <a:rPr lang="ru-RU" sz="2800" b="1" dirty="0" smtClean="0">
                <a:solidFill>
                  <a:srgbClr val="1E3C78"/>
                </a:solidFill>
              </a:rPr>
              <a:t>*Иногда (2-3 раза).</a:t>
            </a:r>
          </a:p>
          <a:p>
            <a:r>
              <a:rPr lang="ru-RU" sz="2800" b="1" dirty="0" smtClean="0">
                <a:solidFill>
                  <a:srgbClr val="1E3C78"/>
                </a:solidFill>
              </a:rPr>
              <a:t>*Мало или не употреблять совсем</a:t>
            </a:r>
            <a:r>
              <a:rPr lang="ru-RU" b="1" dirty="0" smtClean="0"/>
              <a:t>.</a:t>
            </a:r>
            <a:endParaRPr lang="ru-RU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5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875" y="0"/>
            <a:ext cx="9128125" cy="576263"/>
            <a:chOff x="5" y="3521"/>
            <a:chExt cx="5750" cy="363"/>
          </a:xfrm>
        </p:grpSpPr>
        <p:pic>
          <p:nvPicPr>
            <p:cNvPr id="8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2" name="Picture 2" descr="http://www.pervenez.ru/images/M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800475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4104456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Как часто в течение недели нужно </a:t>
            </a:r>
            <a:r>
              <a:rPr lang="ru-RU" sz="3600" b="1" u="sng" dirty="0" smtClean="0">
                <a:solidFill>
                  <a:srgbClr val="002060"/>
                </a:solidFill>
              </a:rPr>
              <a:t>употреблять </a:t>
            </a:r>
            <a:r>
              <a:rPr lang="ru-RU" sz="3600" b="1" u="sng" dirty="0" smtClean="0">
                <a:solidFill>
                  <a:srgbClr val="FF0000"/>
                </a:solidFill>
              </a:rPr>
              <a:t>фрукты, овощи и ягоды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Выбери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правильный ответ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628800"/>
            <a:ext cx="4211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* Каждый день.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* Часто (4-5 раз).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* Иногда (2-3 раза).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* Мало или не   употреблять совсем.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5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875" y="0"/>
            <a:ext cx="9128125" cy="576263"/>
            <a:chOff x="5" y="3521"/>
            <a:chExt cx="5750" cy="363"/>
          </a:xfrm>
        </p:grpSpPr>
        <p:pic>
          <p:nvPicPr>
            <p:cNvPr id="8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2" descr="397-1"/>
          <p:cNvPicPr>
            <a:picLocks noChangeAspect="1" noChangeArrowheads="1"/>
          </p:cNvPicPr>
          <p:nvPr/>
        </p:nvPicPr>
        <p:blipFill>
          <a:blip r:embed="rId3" cstate="print"/>
          <a:srcRect b="5280"/>
          <a:stretch>
            <a:fillRect/>
          </a:stretch>
        </p:blipFill>
        <p:spPr>
          <a:xfrm>
            <a:off x="5292080" y="4221088"/>
            <a:ext cx="2641600" cy="1800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Чтоб здоровым, сильным быть,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Надо овощи любить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Все без исключения. 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В этом нет сомнения!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В каждом польза есть и вкус,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И решить я не берусь: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Кто из вас вкуснее,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Кто из вас нужнее!</a:t>
            </a:r>
          </a:p>
          <a:p>
            <a:pPr algn="just"/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Ешьте больше овощей –</a:t>
            </a:r>
            <a:b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6600"/>
                </a:solidFill>
                <a:latin typeface="Bookman Old Style" pitchFamily="18" charset="0"/>
              </a:rPr>
              <a:t>Будете вы здоровей!</a:t>
            </a:r>
            <a:endParaRPr lang="ru-RU" sz="2400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3" name="Picture 3" descr="n_kz_pomidor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28797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20080616_007"/>
          <p:cNvPicPr>
            <a:picLocks noChangeAspect="1" noChangeArrowheads="1"/>
          </p:cNvPicPr>
          <p:nvPr/>
        </p:nvPicPr>
        <p:blipFill>
          <a:blip r:embed="rId3" cstate="print"/>
          <a:srcRect b="8720"/>
          <a:stretch>
            <a:fillRect/>
          </a:stretch>
        </p:blipFill>
        <p:spPr bwMode="auto">
          <a:xfrm>
            <a:off x="5724128" y="2780928"/>
            <a:ext cx="2879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oro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8870" r="8296" b="14545"/>
          <a:stretch>
            <a:fillRect/>
          </a:stretch>
        </p:blipFill>
        <p:spPr bwMode="auto">
          <a:xfrm>
            <a:off x="5940152" y="4509120"/>
            <a:ext cx="26638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7" name="Picture 6" descr="j0088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j0088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22531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2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Group 8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22534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3" name="Рисунок 16" descr="девочка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3573463"/>
            <a:ext cx="17637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81359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из перечисленного не является вредной привычкой?</a:t>
            </a: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755650" y="1700213"/>
            <a:ext cx="4311650" cy="184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1. Курение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2.Алкоголизм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3.Игра в шахматы</a:t>
            </a:r>
          </a:p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4. Наркомания</a:t>
            </a: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2987675" y="3789363"/>
            <a:ext cx="3240088" cy="1173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Игра в шахматы</a:t>
            </a:r>
          </a:p>
        </p:txBody>
      </p:sp>
      <p:pic>
        <p:nvPicPr>
          <p:cNvPr id="22551" name="Picture 23" descr="&amp;SHcy;&amp;acy;&amp;khcy;&amp;mcy;&amp;acy;&amp;t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773238"/>
            <a:ext cx="2381250" cy="16383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/>
      <p:bldP spid="22547" grpId="0" animBg="1"/>
      <p:bldP spid="225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23555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23558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765175"/>
            <a:ext cx="7918450" cy="1439863"/>
          </a:xfrm>
        </p:spPr>
        <p:txBody>
          <a:bodyPr/>
          <a:lstStyle/>
          <a:p>
            <a:r>
              <a:rPr lang="ru-RU" b="1" dirty="0" smtClean="0">
                <a:solidFill>
                  <a:srgbClr val="EA0000"/>
                </a:solidFill>
                <a:latin typeface="Arial" charset="0"/>
              </a:rPr>
              <a:t>Какой фрукт больше всего содержит витамин «</a:t>
            </a:r>
            <a:r>
              <a:rPr lang="en-US" b="1" dirty="0" smtClean="0">
                <a:solidFill>
                  <a:srgbClr val="EA0000"/>
                </a:solidFill>
                <a:latin typeface="Arial" charset="0"/>
              </a:rPr>
              <a:t>C</a:t>
            </a:r>
            <a:r>
              <a:rPr lang="ru-RU" b="1" dirty="0" smtClean="0">
                <a:solidFill>
                  <a:srgbClr val="EA0000"/>
                </a:solidFill>
                <a:latin typeface="Arial" charset="0"/>
              </a:rPr>
              <a:t>»?</a:t>
            </a:r>
          </a:p>
        </p:txBody>
      </p:sp>
      <p:pic>
        <p:nvPicPr>
          <p:cNvPr id="23562" name="Picture 13" descr="успех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0" y="3897313"/>
            <a:ext cx="1652588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 descr="успех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46"/>
          <a:stretch>
            <a:fillRect/>
          </a:stretch>
        </p:blipFill>
        <p:spPr bwMode="auto">
          <a:xfrm>
            <a:off x="7589838" y="3905250"/>
            <a:ext cx="1554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476375" y="3500438"/>
            <a:ext cx="2317750" cy="193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Лимон</a:t>
            </a:r>
          </a:p>
          <a:p>
            <a:pPr algn="ctr"/>
            <a:r>
              <a:rPr lang="ru-RU" sz="1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Яблоко</a:t>
            </a:r>
          </a:p>
          <a:p>
            <a:pPr algn="ctr"/>
            <a:r>
              <a:rPr lang="ru-RU" sz="1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Банан</a:t>
            </a:r>
          </a:p>
          <a:p>
            <a:pPr algn="ctr"/>
            <a:r>
              <a:rPr lang="ru-RU" sz="1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Персик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655763" y="2636838"/>
            <a:ext cx="74882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 лимоне больше всего витамина "С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</a:t>
            </a:r>
          </a:p>
        </p:txBody>
      </p:sp>
      <p:pic>
        <p:nvPicPr>
          <p:cNvPr id="13" name="Picture 40" descr="citronu_bummbas_l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24479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6" grpId="0" animBg="1"/>
      <p:bldP spid="235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25603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Group 10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25606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58888" y="3500438"/>
            <a:ext cx="5905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EA0000"/>
              </a:solidFill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3851275" y="4221163"/>
            <a:ext cx="287338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3563938" y="3860800"/>
            <a:ext cx="5032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3132138" y="3357563"/>
            <a:ext cx="719137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0" y="1052513"/>
            <a:ext cx="5580063" cy="21605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  <p:pic>
        <p:nvPicPr>
          <p:cNvPr id="25615" name="Рисунок 14" descr="мальчик в форме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 bwMode="auto">
          <a:xfrm>
            <a:off x="1835150" y="3429000"/>
            <a:ext cx="17446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>
            <a:off x="0" y="1700213"/>
            <a:ext cx="54356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Игромания-это что такое?</a:t>
            </a:r>
          </a:p>
        </p:txBody>
      </p:sp>
      <p:sp>
        <p:nvSpPr>
          <p:cNvPr id="25618" name="WordArt 1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148263" y="642918"/>
            <a:ext cx="3351212" cy="985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Игромания</a:t>
            </a:r>
            <a:r>
              <a:rPr lang="ru-RU" sz="1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одержимость азартными </a:t>
            </a:r>
          </a:p>
          <a:p>
            <a:pPr algn="ctr"/>
            <a:r>
              <a:rPr lang="ru-RU" sz="1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играми, признана </a:t>
            </a:r>
          </a:p>
          <a:p>
            <a:pPr algn="ctr"/>
            <a:r>
              <a:rPr lang="ru-RU" sz="1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эмоциональным заболеванием</a:t>
            </a:r>
          </a:p>
        </p:txBody>
      </p:sp>
      <p:pic>
        <p:nvPicPr>
          <p:cNvPr id="25620" name="Picture 20" descr="&amp;Kcy;&amp;acy;&amp;rcy;&amp;tcy;&amp;icy;&amp;ncy;&amp;kcy;&amp;acy; 2 &amp;icy;&amp;zcy; 4430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2" b="18709"/>
          <a:stretch>
            <a:fillRect/>
          </a:stretch>
        </p:blipFill>
        <p:spPr bwMode="auto">
          <a:xfrm>
            <a:off x="5364163" y="2060575"/>
            <a:ext cx="3455987" cy="309721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6" grpId="0" animBg="1"/>
      <p:bldP spid="25618" grpId="0" animBg="1"/>
      <p:bldP spid="256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26627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15875" y="0"/>
            <a:ext cx="9128125" cy="576263"/>
            <a:chOff x="5" y="3521"/>
            <a:chExt cx="5750" cy="363"/>
          </a:xfrm>
        </p:grpSpPr>
        <p:pic>
          <p:nvPicPr>
            <p:cNvPr id="26630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0"/>
            <a:ext cx="7918450" cy="1439863"/>
          </a:xfrm>
        </p:spPr>
        <p:txBody>
          <a:bodyPr/>
          <a:lstStyle/>
          <a:p>
            <a:r>
              <a:rPr lang="ru-RU" b="1" dirty="0" smtClean="0">
                <a:solidFill>
                  <a:srgbClr val="EA0000"/>
                </a:solidFill>
                <a:latin typeface="Arial" charset="0"/>
              </a:rPr>
              <a:t>Что полезно, а что вредно?</a:t>
            </a:r>
          </a:p>
        </p:txBody>
      </p:sp>
      <p:pic>
        <p:nvPicPr>
          <p:cNvPr id="26638" name="Рисунок 15" descr="мальчик1-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72" r="5971"/>
          <a:stretch>
            <a:fillRect/>
          </a:stretch>
        </p:blipFill>
        <p:spPr bwMode="auto">
          <a:xfrm>
            <a:off x="323850" y="3254375"/>
            <a:ext cx="143986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Рисунок 16" descr="девочка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3429000"/>
            <a:ext cx="176371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WordArt 18"/>
          <p:cNvSpPr>
            <a:spLocks noChangeArrowheads="1" noChangeShapeType="1" noTextEdit="1"/>
          </p:cNvSpPr>
          <p:nvPr/>
        </p:nvSpPr>
        <p:spPr bwMode="auto">
          <a:xfrm>
            <a:off x="395288" y="2205038"/>
            <a:ext cx="1447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Курить</a:t>
            </a: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5508625" y="2276475"/>
            <a:ext cx="2895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Делать зарядку</a:t>
            </a:r>
          </a:p>
        </p:txBody>
      </p:sp>
      <p:sp>
        <p:nvSpPr>
          <p:cNvPr id="26644" name="WordArt 2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84438" y="4508500"/>
            <a:ext cx="35274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Смотреть телевизор 5часов подряд</a:t>
            </a:r>
          </a:p>
        </p:txBody>
      </p:sp>
      <p:sp>
        <p:nvSpPr>
          <p:cNvPr id="26645" name="WordArt 21"/>
          <p:cNvSpPr>
            <a:spLocks noChangeArrowheads="1" noChangeShapeType="1" noTextEdit="1"/>
          </p:cNvSpPr>
          <p:nvPr/>
        </p:nvSpPr>
        <p:spPr bwMode="auto">
          <a:xfrm>
            <a:off x="5435600" y="2924175"/>
            <a:ext cx="2619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Читать книги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74 0.03146 L -0.50486 -0.17834 " pathEditMode="relative" ptsTypes="AA">
                                      <p:cBhvr>
                                        <p:cTn id="51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4 0.03192 L -0.53698 -0.15683 " pathEditMode="relative" ptsTypes="AA">
                                      <p:cBhvr>
                                        <p:cTn id="55" dur="2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 0.0037 L 0.59027 -0.15359 " pathEditMode="relative" ptsTypes="AA">
                                      <p:cBhvr>
                                        <p:cTn id="59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8864E-7 L 0.23629 -0.33565 " pathEditMode="relative" ptsTypes="AA">
                                      <p:cBhvr>
                                        <p:cTn id="63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2" grpId="1"/>
      <p:bldP spid="26642" grpId="0" animBg="1"/>
      <p:bldP spid="26642" grpId="1" animBg="1"/>
      <p:bldP spid="26643" grpId="0" animBg="1"/>
      <p:bldP spid="26643" grpId="1" animBg="1"/>
      <p:bldP spid="26644" grpId="0" animBg="1"/>
      <p:bldP spid="26644" grpId="1" animBg="1"/>
      <p:bldP spid="26645" grpId="0" animBg="1"/>
      <p:bldP spid="266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7200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defRPr/>
            </a:pPr>
            <a:r>
              <a:rPr lang="ru-RU" sz="2400" b="1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endParaRPr lang="ru-RU" sz="2400" b="1" dirty="0" smtClean="0">
              <a:solidFill>
                <a:srgbClr val="1E3C7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>
              <a:defRPr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</a:t>
            </a: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внимания учащихся к проблеме сбережения и укреплении своего здоровья, </a:t>
            </a:r>
          </a:p>
          <a:p>
            <a:pPr indent="450850" algn="ctr">
              <a:defRPr/>
            </a:pP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примере внеурочных образовательных технологий, адекватных возрасту</a:t>
            </a: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ctr">
              <a:defRPr/>
            </a:pPr>
            <a:endParaRPr lang="ru-RU" sz="2400" b="1" dirty="0" smtClean="0">
              <a:solidFill>
                <a:srgbClr val="1E3C7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>
              <a:defRPr/>
            </a:pPr>
            <a:endParaRPr lang="ru-RU" sz="2400" b="1" dirty="0">
              <a:solidFill>
                <a:srgbClr val="1E3C7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" name="Group 5"/>
          <p:cNvGrpSpPr>
            <a:grpSpLocks noGrp="1"/>
          </p:cNvGrpSpPr>
          <p:nvPr>
            <p:ph type="title"/>
          </p:nvPr>
        </p:nvGrpSpPr>
        <p:grpSpPr bwMode="auto">
          <a:xfrm>
            <a:off x="0" y="0"/>
            <a:ext cx="8964488" cy="1143000"/>
            <a:chOff x="5" y="3521"/>
            <a:chExt cx="5750" cy="363"/>
          </a:xfrm>
        </p:grpSpPr>
        <p:pic>
          <p:nvPicPr>
            <p:cNvPr id="5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971600" y="3645024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450850" algn="ctr" eaLnBrk="0" hangingPunct="0">
              <a:defRPr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*Показать </a:t>
            </a: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многогранность целей </a:t>
            </a:r>
            <a:r>
              <a:rPr lang="ru-RU" sz="2400" dirty="0" err="1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здоровьесбережения</a:t>
            </a: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1E3C7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   *Продемонстрировать </a:t>
            </a: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возможности учащихся влиять на становление здорового образа </a:t>
            </a:r>
            <a:r>
              <a:rPr lang="ru-RU" sz="2400" dirty="0" smtClean="0">
                <a:solidFill>
                  <a:srgbClr val="1E3C78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жизни.</a:t>
            </a:r>
            <a:endParaRPr lang="ru-RU" sz="2400" dirty="0">
              <a:solidFill>
                <a:srgbClr val="1E3C78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9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27651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2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0"/>
          <p:cNvGrpSpPr>
            <a:grpSpLocks/>
          </p:cNvGrpSpPr>
          <p:nvPr/>
        </p:nvGrpSpPr>
        <p:grpSpPr bwMode="auto">
          <a:xfrm>
            <a:off x="0" y="0"/>
            <a:ext cx="9128125" cy="576262"/>
            <a:chOff x="5" y="3521"/>
            <a:chExt cx="5750" cy="363"/>
          </a:xfrm>
        </p:grpSpPr>
        <p:pic>
          <p:nvPicPr>
            <p:cNvPr id="27654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6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4" t="716" r="35664" b="2551"/>
          <a:stretch>
            <a:fillRect/>
          </a:stretch>
        </p:blipFill>
        <p:spPr bwMode="auto">
          <a:xfrm>
            <a:off x="6372225" y="1673225"/>
            <a:ext cx="23510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 rot="20900115">
            <a:off x="232992" y="870237"/>
            <a:ext cx="7051314" cy="3025006"/>
          </a:xfrm>
        </p:spPr>
        <p:txBody>
          <a:bodyPr>
            <a:normAutofit fontScale="90000"/>
          </a:bodyPr>
          <a:lstStyle/>
          <a:p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ответы! </a:t>
            </a:r>
            <a:b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Надеемся, что здоровье </a:t>
            </a:r>
            <a:b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для  вас - главное в жизни!</a:t>
            </a:r>
            <a:b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Умейте его сохранить </a:t>
            </a:r>
            <a:b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как можно дольше!!!</a:t>
            </a:r>
            <a:b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endParaRPr lang="ru-RU" sz="4300" b="1" dirty="0" smtClean="0">
              <a:solidFill>
                <a:srgbClr val="EA0000"/>
              </a:solidFill>
              <a:latin typeface="Arial" charset="0"/>
            </a:endParaRPr>
          </a:p>
        </p:txBody>
      </p:sp>
      <p:pic>
        <p:nvPicPr>
          <p:cNvPr id="27658" name="Рисунок 11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3573463"/>
            <a:ext cx="1987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 descr="девочка в форме2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1650" y="3500438"/>
            <a:ext cx="19002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13" descr="мальчик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763" y="3500438"/>
            <a:ext cx="19351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4" descr="мальчик в форме2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 bwMode="auto">
          <a:xfrm>
            <a:off x="179388" y="3500438"/>
            <a:ext cx="17446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8888" y="3500438"/>
            <a:ext cx="5905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EA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Работу выполнила :</a:t>
            </a:r>
            <a:endParaRPr lang="ru-RU" sz="6600" b="1" i="1" dirty="0" smtClean="0">
              <a:solidFill>
                <a:srgbClr val="00B050"/>
              </a:solidFill>
            </a:endParaRPr>
          </a:p>
          <a:p>
            <a:pPr algn="ctr"/>
            <a:endParaRPr lang="ru-RU" sz="4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Железнова Наталья Георгиевна – учитель ОЗОЖ МАОУ Гимназия №1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г.Балаково, Саратовская область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4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875" y="0"/>
            <a:ext cx="9128125" cy="576263"/>
            <a:chOff x="5" y="3521"/>
            <a:chExt cx="5750" cy="363"/>
          </a:xfrm>
        </p:grpSpPr>
        <p:pic>
          <p:nvPicPr>
            <p:cNvPr id="7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Образовательные ресурсы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356992"/>
          <a:ext cx="8496944" cy="2484472"/>
        </p:xfrm>
        <a:graphic>
          <a:graphicData uri="http://schemas.openxmlformats.org/drawingml/2006/table">
            <a:tbl>
              <a:tblPr/>
              <a:tblGrid>
                <a:gridCol w="8428878"/>
                <a:gridCol w="68066"/>
              </a:tblGrid>
              <a:tr h="477783"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689">
                <a:tc>
                  <a:txBody>
                    <a:bodyPr/>
                    <a:lstStyle/>
                    <a:p>
                      <a:pPr marL="450215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/>
                      </a:endParaRPr>
                    </a:p>
                  </a:txBody>
                  <a:tcPr marL="9524" marR="9524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612032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Интернет ресурсы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E3C78"/>
                </a:solidFill>
                <a:effectLst/>
                <a:latin typeface="Arial" pitchFamily="34" charset="0"/>
                <a:ea typeface="Times New Roman" pitchFamily="18" charset="0"/>
              </a:rPr>
              <a:t>Картинки на слайдах из сети интернет: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http://blog.cardioschool.ru/page/11/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http://opp.kz/forum/index.php?topic=8572.225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http://www.zdorovajaplaneta.ru/zdorovje/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8112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Использованная литература</a:t>
            </a:r>
            <a:endParaRPr lang="ru-RU" dirty="0">
              <a:solidFill>
                <a:srgbClr val="00B050"/>
              </a:solidFill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28125" cy="576263"/>
            <a:chOff x="5" y="3521"/>
            <a:chExt cx="5750" cy="363"/>
          </a:xfrm>
        </p:grpSpPr>
        <p:pic>
          <p:nvPicPr>
            <p:cNvPr id="4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" y="6318250"/>
            <a:ext cx="9128125" cy="576263"/>
            <a:chOff x="5" y="3521"/>
            <a:chExt cx="5750" cy="363"/>
          </a:xfrm>
        </p:grpSpPr>
        <p:pic>
          <p:nvPicPr>
            <p:cNvPr id="7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882047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hangingPunct="0">
              <a:buFontTx/>
              <a:buAutoNum type="arabicPeriod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AutoNum type="arabicPeriod"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AutoNum type="arabicPeriod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AutoNum type="arabicPeriod"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AutoNum type="arabicPeriod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«Питание школьника».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Госторгиздат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1990 год. Авторы: С. Р.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Грознов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Л. И. Сидорова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«Книга о вкусной и здоровой пище». Издательство «Колос» 1993 год. Редактор-составитель: Л. И. Воробьева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«Здоровое питание». Издательство «Панацея» 2005 год. Автор: Иванов А.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«Основы здорового образа жизни». Издательство «Панацея»    2003 год. Авторы: Вельский А. А, Кротков А. Р,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Лютина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М. Ф.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14349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14347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836613"/>
            <a:ext cx="6623050" cy="719137"/>
          </a:xfrm>
        </p:spPr>
        <p:txBody>
          <a:bodyPr/>
          <a:lstStyle/>
          <a:p>
            <a:r>
              <a:rPr lang="ru-RU" b="1" dirty="0" smtClean="0">
                <a:solidFill>
                  <a:srgbClr val="EA0000"/>
                </a:solidFill>
                <a:latin typeface="Arial" charset="0"/>
              </a:rPr>
              <a:t>Выберите правильное утверждение: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068638"/>
            <a:ext cx="3671887" cy="576262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E3C78"/>
                </a:solidFill>
                <a:latin typeface="Arial" charset="0"/>
              </a:rPr>
              <a:t>1.Общий заповедник охраны животных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484438" y="3644900"/>
            <a:ext cx="3671887" cy="50323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solidFill>
                  <a:srgbClr val="1E3C78"/>
                </a:solidFill>
              </a:rPr>
              <a:t>2. </a:t>
            </a:r>
            <a:r>
              <a:rPr lang="ru-RU" sz="1900" b="1" dirty="0">
                <a:solidFill>
                  <a:srgbClr val="1E3C78"/>
                </a:solidFill>
              </a:rPr>
              <a:t>Основы здорового образа жизни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484438" y="4148138"/>
            <a:ext cx="1439862" cy="5762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1E3C78"/>
                </a:solidFill>
              </a:rPr>
              <a:t>Ваш ответ: </a:t>
            </a:r>
          </a:p>
        </p:txBody>
      </p:sp>
      <p:pic>
        <p:nvPicPr>
          <p:cNvPr id="14344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 l="25261" t="34" r="25797"/>
          <a:stretch>
            <a:fillRect/>
          </a:stretch>
        </p:blipFill>
        <p:spPr bwMode="auto">
          <a:xfrm rot="-5400000">
            <a:off x="1152525" y="3897313"/>
            <a:ext cx="2232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5" descr="мальчик1-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72" r="5971"/>
          <a:stretch>
            <a:fillRect/>
          </a:stretch>
        </p:blipFill>
        <p:spPr bwMode="auto">
          <a:xfrm>
            <a:off x="323850" y="3254375"/>
            <a:ext cx="143986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6" descr="девочка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3429000"/>
            <a:ext cx="176371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323850" y="1989138"/>
            <a:ext cx="2784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ОЗОЖ-это</a:t>
            </a: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4067175" y="41497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3059113" y="5013325"/>
            <a:ext cx="2505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Правильно!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" grpId="0" build="p" animBg="1"/>
      <p:bldP spid="20" grpId="0" animBg="1"/>
      <p:bldP spid="21" grpId="0" animBg="1"/>
      <p:bldP spid="14352" grpId="0" animBg="1"/>
      <p:bldP spid="14353" grpId="0" animBg="1"/>
      <p:bldP spid="143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3491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1E3C78"/>
                </a:solidFill>
              </a:rPr>
              <a:t>Какие </a:t>
            </a:r>
            <a:r>
              <a:rPr lang="ru-RU" sz="3200" u="sng" dirty="0" smtClean="0">
                <a:solidFill>
                  <a:srgbClr val="1E3C78"/>
                </a:solidFill>
              </a:rPr>
              <a:t>условия для сохранения здоровья</a:t>
            </a:r>
            <a:r>
              <a:rPr lang="ru-RU" sz="3200" dirty="0" smtClean="0">
                <a:solidFill>
                  <a:srgbClr val="1E3C78"/>
                </a:solidFill>
              </a:rPr>
              <a:t> ты считаешь наиболее важными?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В приведенном перечне отметь </a:t>
            </a:r>
            <a:r>
              <a:rPr lang="ru-RU" sz="3200" u="sng" dirty="0" smtClean="0">
                <a:solidFill>
                  <a:srgbClr val="00B0F0"/>
                </a:solidFill>
              </a:rPr>
              <a:t>3 наиболее важных</a:t>
            </a:r>
            <a:r>
              <a:rPr lang="ru-RU" sz="3200" dirty="0" smtClean="0">
                <a:solidFill>
                  <a:srgbClr val="00B0F0"/>
                </a:solidFill>
              </a:rPr>
              <a:t> для тебя</a:t>
            </a:r>
            <a:r>
              <a:rPr lang="ru-RU" sz="1600" dirty="0" smtClean="0">
                <a:solidFill>
                  <a:srgbClr val="00B0F0"/>
                </a:solidFill>
              </a:rPr>
              <a:t>.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836712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*</a:t>
            </a:r>
            <a:r>
              <a:rPr lang="ru-RU" sz="2000" b="1" dirty="0" smtClean="0">
                <a:solidFill>
                  <a:srgbClr val="1E3C78"/>
                </a:solidFill>
              </a:rPr>
              <a:t>Регулярное занятие спортом</a:t>
            </a:r>
            <a:endParaRPr lang="en-US" sz="2000" b="1" dirty="0" smtClean="0">
              <a:solidFill>
                <a:srgbClr val="1E3C78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E3C78"/>
                </a:solidFill>
              </a:rPr>
              <a:t>*Хороший отдых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E3C78"/>
                </a:solidFill>
              </a:rPr>
              <a:t>*Знания о том, как заботиться о своем здоровье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E3C78"/>
                </a:solidFill>
              </a:rPr>
              <a:t>*Хорошие природные условия (чистый воздух, вода и т.п.)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E3C78"/>
                </a:solidFill>
              </a:rPr>
              <a:t>*Возможность лечиться у хорошего врача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E3C78"/>
                </a:solidFill>
              </a:rPr>
              <a:t>*Деньги, чтобы хорошо питаться, отдыхать, посещать тренажерный зал и т.п.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E3C78"/>
                </a:solidFill>
              </a:rPr>
              <a:t>*Ежедневное выполнение правил здорового образа жизни (соблюдение режима дня, *регулярное питание, занятия физкультурой и т.п.)</a:t>
            </a:r>
            <a:endParaRPr lang="ru-RU" sz="2000" b="1" dirty="0">
              <a:solidFill>
                <a:srgbClr val="1E3C78"/>
              </a:solidFill>
            </a:endParaRPr>
          </a:p>
        </p:txBody>
      </p:sp>
      <p:pic>
        <p:nvPicPr>
          <p:cNvPr id="4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 l="25261" t="34" r="25797"/>
          <a:stretch>
            <a:fillRect/>
          </a:stretch>
        </p:blipFill>
        <p:spPr bwMode="auto">
          <a:xfrm rot="-5400000">
            <a:off x="-145107" y="2025427"/>
            <a:ext cx="2232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 l="25261" t="34" r="25797"/>
          <a:stretch>
            <a:fillRect/>
          </a:stretch>
        </p:blipFill>
        <p:spPr bwMode="auto">
          <a:xfrm rot="-5400000">
            <a:off x="-145107" y="4329683"/>
            <a:ext cx="2232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15370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15368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7918450" cy="1439863"/>
          </a:xfrm>
        </p:spPr>
        <p:txBody>
          <a:bodyPr/>
          <a:lstStyle/>
          <a:p>
            <a:r>
              <a:rPr lang="ru-RU" b="1" dirty="0" smtClean="0">
                <a:solidFill>
                  <a:srgbClr val="EA0000"/>
                </a:solidFill>
                <a:latin typeface="Arial" charset="0"/>
              </a:rPr>
              <a:t>Вспомните пословицы о здоровье.</a:t>
            </a: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42976" y="3500438"/>
            <a:ext cx="6400800" cy="2682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Доброму человеку и чужая болезнь к сердцу.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Животы - не нитки: надорвешь - не подвяжешь. 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 больной головы да на здоровую.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Тяжело болеть, тяжело и над больным сидеть.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Ум, да здоровье- дороже всего.</a:t>
            </a:r>
            <a:b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Уверенность - мать здоровья.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 сердце не заболит, глаза не плачут.</a:t>
            </a:r>
            <a:r>
              <a:rPr lang="ru-RU" sz="2000" dirty="0" smtClean="0">
                <a:solidFill>
                  <a:schemeClr val="hlink"/>
                </a:solidFill>
              </a:rPr>
              <a:t> </a:t>
            </a:r>
            <a:endParaRPr lang="ru-RU" sz="2000" dirty="0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 спрашивай здоровья, гляди в лицо. </a:t>
            </a: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8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6" name="Picture 13" descr="успех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0" y="3897313"/>
            <a:ext cx="1652588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успех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46"/>
          <a:stretch>
            <a:fillRect/>
          </a:stretch>
        </p:blipFill>
        <p:spPr bwMode="auto">
          <a:xfrm>
            <a:off x="7589838" y="3905250"/>
            <a:ext cx="1554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v-zdorovom-tele-zdorovyj-du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99FF"/>
              </a:clrFrom>
              <a:clrTo>
                <a:srgbClr val="FF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844675"/>
            <a:ext cx="2857500" cy="2143125"/>
          </a:xfrm>
          <a:prstGeom prst="rect">
            <a:avLst/>
          </a:prstGeom>
          <a:noFill/>
        </p:spPr>
      </p:pic>
      <p:pic>
        <p:nvPicPr>
          <p:cNvPr id="15376" name="Picture 16" descr="&amp;Kcy;&amp;acy;&amp;rcy;&amp;tcy;&amp;icy;&amp;ncy;&amp;kcy;&amp;acy; 17 &amp;icy;&amp;zcy; 95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773238"/>
            <a:ext cx="2305050" cy="16049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32048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Представь, что ты приехал в летний лагерь. Твой лучший друг, который приехал вместе с тобой, забыл дома сумку с вещами и просит тебя помочь.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Какими из перечисленных предметов не стоит делиться даже с лучшим другом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92696"/>
            <a:ext cx="392392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Мыло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Зубная щетка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Полотенце для рук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Мочалка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Зубная паста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Шампунь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Тапочки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* Полотенце для тела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5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16387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15875" y="115888"/>
            <a:ext cx="9128125" cy="576262"/>
            <a:chOff x="5" y="3521"/>
            <a:chExt cx="5750" cy="363"/>
          </a:xfrm>
        </p:grpSpPr>
        <p:pic>
          <p:nvPicPr>
            <p:cNvPr id="16390" name="Picture 9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10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549275"/>
            <a:ext cx="7918450" cy="143986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EA0000"/>
                </a:solidFill>
                <a:latin typeface="Arial" charset="0"/>
              </a:rPr>
              <a:t>Что вредно делать?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79838" y="2565400"/>
            <a:ext cx="2305050" cy="576263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ru-RU" sz="1800" b="1" dirty="0" smtClean="0">
                <a:solidFill>
                  <a:srgbClr val="1E3C78"/>
                </a:solidFill>
                <a:latin typeface="Arial" charset="0"/>
              </a:rPr>
              <a:t>1 Читать много книг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779838" y="3141663"/>
            <a:ext cx="2305050" cy="50323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dirty="0">
                <a:solidFill>
                  <a:srgbClr val="1E3C78"/>
                </a:solidFill>
              </a:rPr>
              <a:t>2 </a:t>
            </a:r>
            <a:r>
              <a:rPr lang="ru-RU" sz="1600" b="1" dirty="0">
                <a:solidFill>
                  <a:srgbClr val="1E3C78"/>
                </a:solidFill>
              </a:rPr>
              <a:t>Ходить по магазинам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779838" y="3644900"/>
            <a:ext cx="2305050" cy="5762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1E3C78"/>
                </a:solidFill>
              </a:rPr>
              <a:t> </a:t>
            </a:r>
            <a:r>
              <a:rPr lang="ru-RU" sz="1600" b="1" dirty="0">
                <a:solidFill>
                  <a:srgbClr val="1E3C78"/>
                </a:solidFill>
              </a:rPr>
              <a:t>3 Курить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779838" y="4221163"/>
            <a:ext cx="1800225" cy="5762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1E3C78"/>
                </a:solidFill>
              </a:rPr>
              <a:t>Ваш ответ:</a:t>
            </a:r>
          </a:p>
        </p:txBody>
      </p:sp>
      <p:pic>
        <p:nvPicPr>
          <p:cNvPr id="16397" name="Picture 10" descr="j0088542"/>
          <p:cNvPicPr>
            <a:picLocks noChangeAspect="1" noChangeArrowheads="1"/>
          </p:cNvPicPr>
          <p:nvPr/>
        </p:nvPicPr>
        <p:blipFill>
          <a:blip r:embed="rId2" cstate="print"/>
          <a:srcRect l="25261" t="34" r="25797"/>
          <a:stretch>
            <a:fillRect/>
          </a:stretch>
        </p:blipFill>
        <p:spPr bwMode="auto">
          <a:xfrm rot="-5400000">
            <a:off x="2447925" y="3394075"/>
            <a:ext cx="22320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Рисунок 15" descr="мальчик1-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72" r="5971"/>
          <a:stretch>
            <a:fillRect/>
          </a:stretch>
        </p:blipFill>
        <p:spPr bwMode="auto">
          <a:xfrm>
            <a:off x="323850" y="3254375"/>
            <a:ext cx="143986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Рисунок 16" descr="девочка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3429000"/>
            <a:ext cx="176371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5795963" y="42926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2843213" y="5013325"/>
            <a:ext cx="3313112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Правильно!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4" grpId="0" build="p" animBg="1"/>
      <p:bldP spid="20" grpId="0" animBg="1"/>
      <p:bldP spid="21" grpId="0" build="allAtOnce" animBg="1"/>
      <p:bldP spid="21" grpId="1" build="allAtOnce" animBg="1"/>
      <p:bldP spid="22" grpId="0" animBg="1"/>
      <p:bldP spid="16400" grpId="0" animBg="1"/>
      <p:bldP spid="164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17411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8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5875" y="0"/>
            <a:ext cx="9128125" cy="576263"/>
            <a:chOff x="5" y="3521"/>
            <a:chExt cx="5750" cy="363"/>
          </a:xfrm>
        </p:grpSpPr>
        <p:pic>
          <p:nvPicPr>
            <p:cNvPr id="17414" name="Picture 11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12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6" name="Picture 13" descr="учител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4" t="716" r="35664" b="2551"/>
          <a:stretch>
            <a:fillRect/>
          </a:stretch>
        </p:blipFill>
        <p:spPr bwMode="auto">
          <a:xfrm>
            <a:off x="5651500" y="1052513"/>
            <a:ext cx="23510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96975"/>
            <a:ext cx="5905500" cy="574675"/>
          </a:xfrm>
        </p:spPr>
        <p:txBody>
          <a:bodyPr>
            <a:normAutofit fontScale="90000"/>
          </a:bodyPr>
          <a:lstStyle/>
          <a:p>
            <a:r>
              <a:rPr lang="ru-RU" sz="4300" b="1" dirty="0" smtClean="0">
                <a:solidFill>
                  <a:srgbClr val="EA0000"/>
                </a:solidFill>
                <a:latin typeface="Arial" charset="0"/>
              </a:rPr>
              <a:t>Что нужно чистить каждый день и сколько раз?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8888" y="3500438"/>
            <a:ext cx="5905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EA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0" y="1052513"/>
            <a:ext cx="5184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solidFill>
                <a:srgbClr val="EA0000"/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23850" y="2924175"/>
            <a:ext cx="568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50825" y="24209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40" name="WordArt 32"/>
          <p:cNvSpPr>
            <a:spLocks noChangeArrowheads="1" noChangeShapeType="1" noTextEdit="1"/>
          </p:cNvSpPr>
          <p:nvPr/>
        </p:nvSpPr>
        <p:spPr bwMode="auto">
          <a:xfrm>
            <a:off x="539750" y="2708275"/>
            <a:ext cx="3390900" cy="164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EA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одной комнатушке</a:t>
            </a:r>
          </a:p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EA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Соседи живут:</a:t>
            </a:r>
          </a:p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EA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Одни всё кусают,</a:t>
            </a:r>
          </a:p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EA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Другие жуют.</a:t>
            </a:r>
          </a:p>
        </p:txBody>
      </p:sp>
      <p:pic>
        <p:nvPicPr>
          <p:cNvPr id="17443" name="Picture 35" descr="48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742113"/>
            <a:ext cx="1905000" cy="1905000"/>
          </a:xfrm>
          <a:prstGeom prst="rect">
            <a:avLst/>
          </a:prstGeom>
          <a:noFill/>
        </p:spPr>
      </p:pic>
      <p:sp>
        <p:nvSpPr>
          <p:cNvPr id="17444" name="WordArt 36"/>
          <p:cNvSpPr>
            <a:spLocks noChangeArrowheads="1" noChangeShapeType="1" noTextEdit="1"/>
          </p:cNvSpPr>
          <p:nvPr/>
        </p:nvSpPr>
        <p:spPr bwMode="auto">
          <a:xfrm>
            <a:off x="395288" y="2636838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Сколько раз в день надо чистить зубы?</a:t>
            </a:r>
          </a:p>
        </p:txBody>
      </p:sp>
      <p:sp>
        <p:nvSpPr>
          <p:cNvPr id="17445" name="WordArt 37"/>
          <p:cNvSpPr>
            <a:spLocks noChangeArrowheads="1" noChangeShapeType="1" noTextEdit="1"/>
          </p:cNvSpPr>
          <p:nvPr/>
        </p:nvSpPr>
        <p:spPr bwMode="auto">
          <a:xfrm>
            <a:off x="1116013" y="3789363"/>
            <a:ext cx="404812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1. Можно вообще не чистить</a:t>
            </a:r>
          </a:p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2. Не менее 10 раз</a:t>
            </a:r>
          </a:p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3. Не менее 2 раз</a:t>
            </a:r>
          </a:p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4. 100 раз, думаю, хватит</a:t>
            </a:r>
          </a:p>
          <a:p>
            <a:pPr algn="ctr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Ваш ответ:</a:t>
            </a:r>
          </a:p>
        </p:txBody>
      </p: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4211638" y="5229225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755650" y="4292600"/>
            <a:ext cx="4400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Это верный ответ!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3405E-6 C 0.11875 -0.13555 0.2375 -0.27041 0.3 -0.30094 C 0.3625 -0.33148 0.35347 -0.13786 0.37534 -0.1832 C 0.39722 -0.22854 0.38212 -0.56164 0.43177 -0.57367 C 0.48142 -0.5857 0.63472 -0.2297 0.67309 -0.25537 C 0.71146 -0.28105 0.63368 -0.66088 0.6625 -0.72727 C 0.69132 -0.79366 0.84236 -0.62688 0.846 -0.65348 C 0.84965 -0.68008 0.66302 -0.84987 0.68472 -0.88711 C 0.70642 -0.92435 0.94357 -0.88457 0.97656 -0.87763 C 1.00955 -0.87069 0.90034 -0.8545 0.88246 -0.84478 C 0.86458 -0.83506 0.87291 -0.8272 0.86944 -0.8198 C 0.86597 -0.8124 0.86094 -0.8036 0.86128 -0.80083 C 0.86163 -0.79805 0.87153 -0.79967 0.87187 -0.80245 C 0.87222 -0.80522 0.86649 -0.81818 0.86354 -0.81818 C 0.86059 -0.81818 0.85729 -0.81031 0.85416 -0.80245 " pathEditMode="relative" rAng="0" ptsTypes="aaaaaaaaaaaaaaA">
                                      <p:cBhvr>
                                        <p:cTn id="31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" y="-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416 -0.80245 L 0.64149 -0.81285 " pathEditMode="relative" ptsTypes="AA">
                                      <p:cBhvr>
                                        <p:cTn id="90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7440" grpId="0" animBg="1"/>
      <p:bldP spid="17440" grpId="1" animBg="1"/>
      <p:bldP spid="17444" grpId="0" animBg="1"/>
      <p:bldP spid="17445" grpId="0" animBg="1"/>
      <p:bldP spid="17446" grpId="0" animBg="1"/>
      <p:bldP spid="174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367240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 дверях в столовой вывесили два расписания приема пищи – одно из них правильное, а другое содержит ошибки.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Отметь правильное расписание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196752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Завтрак         8.00              9.00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Обед            13.00             15.00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Полдник       16.00            18.00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Ужин             19.00            21.00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861048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Завтрак         8.00             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Обед            13.00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Полдник       16.00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Ужин             19.00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165850"/>
            <a:ext cx="9128125" cy="576263"/>
            <a:chOff x="5" y="3521"/>
            <a:chExt cx="5750" cy="363"/>
          </a:xfrm>
        </p:grpSpPr>
        <p:pic>
          <p:nvPicPr>
            <p:cNvPr id="6" name="Picture 6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j00885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2" y="3521"/>
              <a:ext cx="287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774</Words>
  <Application>Microsoft Office PowerPoint</Application>
  <PresentationFormat>Экран (4:3)</PresentationFormat>
  <Paragraphs>171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Викторина   «ЗДОРОВЫЙ ОБРАЗ ЖИЗНИ»</vt:lpstr>
      <vt:lpstr>Слайд 2</vt:lpstr>
      <vt:lpstr>Выберите правильное утверждение:</vt:lpstr>
      <vt:lpstr>Слайд 4</vt:lpstr>
      <vt:lpstr>Вспомните пословицы о здоровье.</vt:lpstr>
      <vt:lpstr>Слайд 6</vt:lpstr>
      <vt:lpstr>Что вредно делать?</vt:lpstr>
      <vt:lpstr>Что нужно чистить каждый день и сколько раз?</vt:lpstr>
      <vt:lpstr>Слайд 9</vt:lpstr>
      <vt:lpstr>Слайд 10</vt:lpstr>
      <vt:lpstr>На следующий день в школе:</vt:lpstr>
      <vt:lpstr>Слайд 12</vt:lpstr>
      <vt:lpstr>Слайд 13</vt:lpstr>
      <vt:lpstr>Слайд 14</vt:lpstr>
      <vt:lpstr>Слайд 15</vt:lpstr>
      <vt:lpstr>Слайд 16</vt:lpstr>
      <vt:lpstr>Какой фрукт больше всего содержит витамин «C»?</vt:lpstr>
      <vt:lpstr>Слайд 18</vt:lpstr>
      <vt:lpstr>Что полезно, а что вредно?</vt:lpstr>
      <vt:lpstr>Спасибо за ответы!  Надеемся, что здоровье  для  вас - главное в жизни!  Умейте его сохранить  как можно дольше!!! </vt:lpstr>
      <vt:lpstr>Слайд 21</vt:lpstr>
      <vt:lpstr>Образовательные ресурсы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Лариса</dc:creator>
  <cp:lastModifiedBy>User</cp:lastModifiedBy>
  <cp:revision>31</cp:revision>
  <dcterms:created xsi:type="dcterms:W3CDTF">2011-07-11T21:28:22Z</dcterms:created>
  <dcterms:modified xsi:type="dcterms:W3CDTF">2012-12-15T18:58:08Z</dcterms:modified>
</cp:coreProperties>
</file>