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58" r:id="rId3"/>
    <p:sldId id="257" r:id="rId4"/>
    <p:sldId id="267" r:id="rId5"/>
    <p:sldId id="256" r:id="rId6"/>
    <p:sldId id="260" r:id="rId7"/>
    <p:sldId id="268" r:id="rId8"/>
    <p:sldId id="269" r:id="rId9"/>
    <p:sldId id="270" r:id="rId10"/>
    <p:sldId id="261" r:id="rId11"/>
    <p:sldId id="263" r:id="rId12"/>
    <p:sldId id="264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527" autoAdjust="0"/>
    <p:restoredTop sz="91373" autoAdjust="0"/>
  </p:normalViewPr>
  <p:slideViewPr>
    <p:cSldViewPr>
      <p:cViewPr varScale="1">
        <p:scale>
          <a:sx n="68" d="100"/>
          <a:sy n="68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EBFE6-DABC-41D7-ABBD-73DB050015B5}" type="datetimeFigureOut">
              <a:rPr lang="ru-RU" smtClean="0"/>
              <a:pPr/>
              <a:t>16.12.2012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AAD26-94B0-4302-BDE2-A2420F6BA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AAD26-94B0-4302-BDE2-A2420F6BA180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AAD26-94B0-4302-BDE2-A2420F6BA180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7F77-6451-4CDC-AC8A-E167D624A0AC}" type="datetimeFigureOut">
              <a:rPr lang="ru-RU" smtClean="0"/>
              <a:pPr/>
              <a:t>16.12.2012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6D9F-1DDD-481D-A5D4-BE4F2A501B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7F77-6451-4CDC-AC8A-E167D624A0AC}" type="datetimeFigureOut">
              <a:rPr lang="ru-RU" smtClean="0"/>
              <a:pPr/>
              <a:t>16.12.2012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6D9F-1DDD-481D-A5D4-BE4F2A501B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7F77-6451-4CDC-AC8A-E167D624A0AC}" type="datetimeFigureOut">
              <a:rPr lang="ru-RU" smtClean="0"/>
              <a:pPr/>
              <a:t>16.12.2012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6D9F-1DDD-481D-A5D4-BE4F2A501B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7F77-6451-4CDC-AC8A-E167D624A0AC}" type="datetimeFigureOut">
              <a:rPr lang="ru-RU" smtClean="0"/>
              <a:pPr/>
              <a:t>16.12.2012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6D9F-1DDD-481D-A5D4-BE4F2A501B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7F77-6451-4CDC-AC8A-E167D624A0AC}" type="datetimeFigureOut">
              <a:rPr lang="ru-RU" smtClean="0"/>
              <a:pPr/>
              <a:t>16.12.2012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6D9F-1DDD-481D-A5D4-BE4F2A501B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7F77-6451-4CDC-AC8A-E167D624A0AC}" type="datetimeFigureOut">
              <a:rPr lang="ru-RU" smtClean="0"/>
              <a:pPr/>
              <a:t>16.12.2012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6D9F-1DDD-481D-A5D4-BE4F2A501B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7F77-6451-4CDC-AC8A-E167D624A0AC}" type="datetimeFigureOut">
              <a:rPr lang="ru-RU" smtClean="0"/>
              <a:pPr/>
              <a:t>16.12.2012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6D9F-1DDD-481D-A5D4-BE4F2A501B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7F77-6451-4CDC-AC8A-E167D624A0AC}" type="datetimeFigureOut">
              <a:rPr lang="ru-RU" smtClean="0"/>
              <a:pPr/>
              <a:t>16.12.2012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6D9F-1DDD-481D-A5D4-BE4F2A501B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7F77-6451-4CDC-AC8A-E167D624A0AC}" type="datetimeFigureOut">
              <a:rPr lang="ru-RU" smtClean="0"/>
              <a:pPr/>
              <a:t>16.12.2012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6D9F-1DDD-481D-A5D4-BE4F2A501B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7F77-6451-4CDC-AC8A-E167D624A0AC}" type="datetimeFigureOut">
              <a:rPr lang="ru-RU" smtClean="0"/>
              <a:pPr/>
              <a:t>16.12.2012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6D9F-1DDD-481D-A5D4-BE4F2A501B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7F77-6451-4CDC-AC8A-E167D624A0AC}" type="datetimeFigureOut">
              <a:rPr lang="ru-RU" smtClean="0"/>
              <a:pPr/>
              <a:t>16.12.2012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6D9F-1DDD-481D-A5D4-BE4F2A501B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B7F77-6451-4CDC-AC8A-E167D624A0AC}" type="datetimeFigureOut">
              <a:rPr lang="ru-RU" smtClean="0"/>
              <a:pPr/>
              <a:t>16.12.2012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B6D9F-1DDD-481D-A5D4-BE4F2A501B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Рождество Христово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Documents and Settings\SERG\Рабочий стол\821a5fbdf49dfe8b8e11aad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8543084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Вифлеемская звезда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515352" cy="45259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5100" dirty="0" smtClean="0"/>
              <a:t>Небесное тело, которое</a:t>
            </a:r>
          </a:p>
          <a:p>
            <a:pPr>
              <a:buNone/>
            </a:pPr>
            <a:r>
              <a:rPr lang="ru-RU" sz="5100" dirty="0" smtClean="0"/>
              <a:t>я</a:t>
            </a:r>
            <a:r>
              <a:rPr lang="ru-RU" sz="5100" dirty="0" smtClean="0"/>
              <a:t>вилось на </a:t>
            </a:r>
            <a:r>
              <a:rPr lang="ru-RU" sz="5100" dirty="0" smtClean="0"/>
              <a:t>небе в момент</a:t>
            </a:r>
          </a:p>
          <a:p>
            <a:pPr>
              <a:buNone/>
            </a:pPr>
            <a:r>
              <a:rPr lang="ru-RU" sz="5100" dirty="0" smtClean="0"/>
              <a:t>рождения Иисуса  </a:t>
            </a:r>
            <a:r>
              <a:rPr lang="ru-RU" sz="5100" dirty="0" smtClean="0"/>
              <a:t>Христа.</a:t>
            </a:r>
            <a:endParaRPr lang="ru-RU" sz="5100" dirty="0" smtClean="0"/>
          </a:p>
          <a:p>
            <a:pPr>
              <a:buNone/>
            </a:pPr>
            <a:r>
              <a:rPr lang="ru-RU" sz="5100" dirty="0" smtClean="0"/>
              <a:t>Своим </a:t>
            </a:r>
            <a:r>
              <a:rPr lang="ru-RU" sz="5100" dirty="0" smtClean="0"/>
              <a:t>необычным </a:t>
            </a:r>
            <a:endParaRPr lang="ru-RU" sz="5100" dirty="0" smtClean="0"/>
          </a:p>
          <a:p>
            <a:pPr>
              <a:buNone/>
            </a:pPr>
            <a:r>
              <a:rPr lang="ru-RU" sz="5100" dirty="0" smtClean="0"/>
              <a:t>явлением звезда возвестила</a:t>
            </a:r>
          </a:p>
          <a:p>
            <a:pPr>
              <a:buNone/>
            </a:pPr>
            <a:r>
              <a:rPr lang="ru-RU" sz="5100" dirty="0" smtClean="0"/>
              <a:t>миру</a:t>
            </a:r>
            <a:r>
              <a:rPr lang="ru-RU" sz="5100" dirty="0" smtClean="0"/>
              <a:t>, что сбылось </a:t>
            </a:r>
            <a:endParaRPr lang="ru-RU" sz="5100" dirty="0" smtClean="0"/>
          </a:p>
          <a:p>
            <a:pPr>
              <a:buNone/>
            </a:pPr>
            <a:r>
              <a:rPr lang="ru-RU" sz="5100" dirty="0" smtClean="0"/>
              <a:t>пророчество </a:t>
            </a:r>
            <a:r>
              <a:rPr lang="ru-RU" sz="5100" dirty="0" smtClean="0"/>
              <a:t>о </a:t>
            </a:r>
            <a:r>
              <a:rPr lang="ru-RU" sz="5100" dirty="0" smtClean="0"/>
              <a:t>пришествии</a:t>
            </a:r>
          </a:p>
          <a:p>
            <a:pPr>
              <a:buNone/>
            </a:pPr>
            <a:r>
              <a:rPr lang="ru-RU" sz="5100" dirty="0" smtClean="0"/>
              <a:t>Мессии</a:t>
            </a:r>
            <a:r>
              <a:rPr lang="ru-RU" sz="5100" dirty="0" smtClean="0"/>
              <a:t>. </a:t>
            </a:r>
            <a:endParaRPr lang="ru-RU" sz="5100" dirty="0" smtClean="0"/>
          </a:p>
          <a:p>
            <a:pPr>
              <a:buNone/>
            </a:pPr>
            <a:r>
              <a:rPr lang="ru-RU" sz="5100" dirty="0" smtClean="0"/>
              <a:t>   Это значимый </a:t>
            </a:r>
            <a:r>
              <a:rPr lang="ru-RU" sz="5100" dirty="0" smtClean="0"/>
              <a:t>атрибут</a:t>
            </a:r>
          </a:p>
          <a:p>
            <a:pPr>
              <a:buNone/>
            </a:pPr>
            <a:r>
              <a:rPr lang="ru-RU" sz="5100" dirty="0" smtClean="0"/>
              <a:t>празднования </a:t>
            </a:r>
            <a:r>
              <a:rPr lang="ru-RU" sz="5100" dirty="0" smtClean="0"/>
              <a:t>Рождества</a:t>
            </a:r>
          </a:p>
          <a:p>
            <a:pPr>
              <a:buNone/>
            </a:pPr>
            <a:r>
              <a:rPr lang="ru-RU" sz="5100" dirty="0" smtClean="0"/>
              <a:t>у </a:t>
            </a:r>
            <a:r>
              <a:rPr lang="ru-RU" sz="5100" dirty="0" smtClean="0"/>
              <a:t>христиан и на иконографии</a:t>
            </a:r>
          </a:p>
          <a:p>
            <a:pPr>
              <a:buNone/>
            </a:pPr>
            <a:r>
              <a:rPr lang="ru-RU" sz="5100" dirty="0" smtClean="0"/>
              <a:t>«</a:t>
            </a:r>
            <a:r>
              <a:rPr lang="ru-RU" sz="5100" dirty="0" smtClean="0"/>
              <a:t>Рождества Христова».</a:t>
            </a:r>
            <a:endParaRPr lang="ru-RU" sz="5100" dirty="0"/>
          </a:p>
        </p:txBody>
      </p:sp>
      <p:pic>
        <p:nvPicPr>
          <p:cNvPr id="2050" name="Picture 2" descr="C:\Documents and Settings\Любовь Алексеевна\Мои документы\12205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71612"/>
            <a:ext cx="4015237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Как ель стала символом Рождества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5143504" cy="476886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dirty="0" smtClean="0"/>
              <a:t>    </a:t>
            </a:r>
            <a:r>
              <a:rPr lang="en-US" sz="2800" dirty="0" smtClean="0"/>
              <a:t>    </a:t>
            </a:r>
            <a:r>
              <a:rPr lang="ru-RU" sz="2800" dirty="0" smtClean="0"/>
              <a:t>Когда в Вифлееме родился Спаситель, к пещере поспешили люди, животные и растения. Деревья дарили Младенцу свои цветы, плоды и листья. </a:t>
            </a:r>
          </a:p>
          <a:p>
            <a:pPr>
              <a:buNone/>
            </a:pPr>
            <a:r>
              <a:rPr lang="ru-RU" sz="2800" dirty="0" smtClean="0"/>
              <a:t>        Ель пришла последней и стала в стороне. Ей нечего было подарить Младенцу, она боялась уколоть Его иголками.  </a:t>
            </a:r>
          </a:p>
          <a:p>
            <a:pPr>
              <a:buNone/>
            </a:pPr>
            <a:r>
              <a:rPr lang="ru-RU" sz="2800" dirty="0" smtClean="0"/>
              <a:t>        Тогда деревья поделились с Елью своими дарами, и на её ветвях стали красоваться яблоки, орехи, яркие цветы и зелёные листочки.</a:t>
            </a:r>
            <a:endParaRPr lang="ru-RU" sz="2800" dirty="0"/>
          </a:p>
        </p:txBody>
      </p:sp>
      <p:pic>
        <p:nvPicPr>
          <p:cNvPr id="5" name="Picture 2" descr="C:\Documents and Settings\Любовь Алексеевна\Мои документы\Christmas%20tree.jpg"/>
          <p:cNvPicPr>
            <a:picLocks noChangeAspect="1" noChangeArrowheads="1"/>
          </p:cNvPicPr>
          <p:nvPr/>
        </p:nvPicPr>
        <p:blipFill>
          <a:blip r:embed="rId3" cstate="print"/>
          <a:srcRect l="57827"/>
          <a:stretch>
            <a:fillRect/>
          </a:stretch>
        </p:blipFill>
        <p:spPr bwMode="auto">
          <a:xfrm>
            <a:off x="5286380" y="1142984"/>
            <a:ext cx="3214710" cy="5235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Найдите на иконе: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1285860"/>
            <a:ext cx="3857652" cy="48403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                                   </a:t>
            </a:r>
          </a:p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dirty="0" smtClean="0">
                <a:solidFill>
                  <a:srgbClr val="FF0000"/>
                </a:solidFill>
              </a:rPr>
              <a:t>1.Свет Вифлеемской      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       звезды;       </a:t>
            </a:r>
          </a:p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dirty="0" smtClean="0">
                <a:solidFill>
                  <a:srgbClr val="7030A0"/>
                </a:solidFill>
              </a:rPr>
              <a:t>2.Волхвов, спешащих в   </a:t>
            </a:r>
          </a:p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        Вифлеем;                                           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C000"/>
                </a:solidFill>
              </a:rPr>
              <a:t>     3.Ангела;</a:t>
            </a:r>
          </a:p>
          <a:p>
            <a:pPr>
              <a:buNone/>
            </a:pPr>
            <a:r>
              <a:rPr lang="ru-RU" sz="2400" dirty="0" smtClean="0">
                <a:solidFill>
                  <a:srgbClr val="00B050"/>
                </a:solidFill>
              </a:rPr>
              <a:t>     4.Пещеру с Марией и  </a:t>
            </a:r>
          </a:p>
          <a:p>
            <a:pPr>
              <a:buNone/>
            </a:pPr>
            <a:r>
              <a:rPr lang="ru-RU" sz="2400" dirty="0" smtClean="0">
                <a:solidFill>
                  <a:srgbClr val="00B050"/>
                </a:solidFill>
              </a:rPr>
              <a:t>        новорождённым   </a:t>
            </a:r>
          </a:p>
          <a:p>
            <a:pPr>
              <a:buNone/>
            </a:pPr>
            <a:r>
              <a:rPr lang="ru-RU" sz="2400" dirty="0" smtClean="0">
                <a:solidFill>
                  <a:srgbClr val="00B050"/>
                </a:solidFill>
              </a:rPr>
              <a:t>        Христом;</a:t>
            </a:r>
          </a:p>
          <a:p>
            <a:pPr>
              <a:buNone/>
            </a:pPr>
            <a:r>
              <a:rPr lang="ru-RU" sz="2400" dirty="0" smtClean="0"/>
              <a:t>      </a:t>
            </a:r>
            <a:r>
              <a:rPr lang="ru-RU" sz="2400" dirty="0" smtClean="0">
                <a:solidFill>
                  <a:srgbClr val="FF0000"/>
                </a:solidFill>
              </a:rPr>
              <a:t>5.Пастухов, пришедших 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         поклониться   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         Спасителю.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" name="Picture 3" descr="C:\Documents and Settings\Любовь Алексеевна\Мои документы\bbbea84bc8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71611"/>
            <a:ext cx="5286412" cy="520235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35745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Ночь под Рождество – это волшебство!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Ведь людей, что верят в чудо,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 к счастью, большинство!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9" name="Picture 2" descr="C:\Documents and Settings\SERG\Рабочий стол\волхв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8252"/>
          <a:stretch>
            <a:fillRect/>
          </a:stretch>
        </p:blipFill>
        <p:spPr bwMode="auto">
          <a:xfrm>
            <a:off x="1285852" y="2143116"/>
            <a:ext cx="6429420" cy="4436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Какая иллюстрация изображает праздник Рождества?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" name="Picture 2" descr="C:\Documents and Settings\Admin\Рабочий стол\блин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500174"/>
            <a:ext cx="2286016" cy="2416645"/>
          </a:xfrm>
          <a:prstGeom prst="rect">
            <a:avLst/>
          </a:prstGeom>
          <a:noFill/>
        </p:spPr>
      </p:pic>
      <p:pic>
        <p:nvPicPr>
          <p:cNvPr id="7" name="Picture 3" descr="C:\Documents and Settings\SERG\Рабочий стол\к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143380"/>
            <a:ext cx="3571900" cy="2357454"/>
          </a:xfrm>
          <a:prstGeom prst="rect">
            <a:avLst/>
          </a:prstGeom>
          <a:noFill/>
        </p:spPr>
      </p:pic>
      <p:pic>
        <p:nvPicPr>
          <p:cNvPr id="8" name="Picture 2" descr="C:\Documents and Settings\SERG\Рабочий стол\3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143380"/>
            <a:ext cx="3643338" cy="2428892"/>
          </a:xfrm>
          <a:prstGeom prst="rect">
            <a:avLst/>
          </a:prstGeom>
          <a:noFill/>
        </p:spPr>
      </p:pic>
      <p:pic>
        <p:nvPicPr>
          <p:cNvPr id="9" name="Picture 4" descr="C:\Documents and Settings\SERG\Рабочий стол\0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1571612"/>
            <a:ext cx="2000264" cy="2428892"/>
          </a:xfrm>
          <a:prstGeom prst="rect">
            <a:avLst/>
          </a:prstGeom>
          <a:noFill/>
        </p:spPr>
      </p:pic>
      <p:pic>
        <p:nvPicPr>
          <p:cNvPr id="10" name="Picture 2" descr="C:\Documents and Settings\Любовь Алексеевна\Мои документы\0_42955_2d3575d4_L.jpe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1428736"/>
            <a:ext cx="2252869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357290" y="428604"/>
            <a:ext cx="7215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Рождественский   Сочельник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1571612"/>
            <a:ext cx="83582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 это время </a:t>
            </a:r>
          </a:p>
          <a:p>
            <a:r>
              <a:rPr lang="ru-RU" sz="3200" dirty="0" smtClean="0"/>
              <a:t>верующие</a:t>
            </a:r>
          </a:p>
          <a:p>
            <a:r>
              <a:rPr lang="ru-RU" sz="3200" dirty="0" smtClean="0"/>
              <a:t>не принимают </a:t>
            </a:r>
          </a:p>
          <a:p>
            <a:r>
              <a:rPr lang="ru-RU" sz="3200" dirty="0" smtClean="0"/>
              <a:t>пищу до </a:t>
            </a:r>
          </a:p>
          <a:p>
            <a:r>
              <a:rPr lang="ru-RU" sz="3200" dirty="0" smtClean="0"/>
              <a:t>появления </a:t>
            </a:r>
          </a:p>
          <a:p>
            <a:r>
              <a:rPr lang="ru-RU" sz="3200" dirty="0" smtClean="0"/>
              <a:t>первой звезды.</a:t>
            </a:r>
          </a:p>
        </p:txBody>
      </p:sp>
      <p:pic>
        <p:nvPicPr>
          <p:cNvPr id="1029" name="Picture 5" descr="C:\Documents and Settings\SERG\Рабочий стол\сочельн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214422"/>
            <a:ext cx="5286412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СОЧИВО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57232"/>
            <a:ext cx="4071966" cy="526893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Постящиеся могли </a:t>
            </a:r>
          </a:p>
          <a:p>
            <a:pPr>
              <a:buNone/>
            </a:pPr>
            <a:r>
              <a:rPr lang="ru-RU" dirty="0" smtClean="0"/>
              <a:t>   в этот день есть только </a:t>
            </a:r>
            <a:r>
              <a:rPr lang="ru-RU" dirty="0" smtClean="0">
                <a:solidFill>
                  <a:srgbClr val="FF0000"/>
                </a:solidFill>
              </a:rPr>
              <a:t>сочиво.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</a:t>
            </a:r>
            <a:r>
              <a:rPr lang="ru-RU" dirty="0" smtClean="0"/>
              <a:t>Это блюдо готовилось из крупы, мака, орехов, мёда и воды.</a:t>
            </a:r>
          </a:p>
          <a:p>
            <a:endParaRPr lang="ru-RU" dirty="0"/>
          </a:p>
        </p:txBody>
      </p:sp>
      <p:pic>
        <p:nvPicPr>
          <p:cNvPr id="2050" name="Picture 2" descr="C:\Documents and Settings\SERG\Рабочий стол\соч.jpg"/>
          <p:cNvPicPr>
            <a:picLocks noChangeAspect="1" noChangeArrowheads="1"/>
          </p:cNvPicPr>
          <p:nvPr/>
        </p:nvPicPr>
        <p:blipFill>
          <a:blip r:embed="rId2"/>
          <a:srcRect l="7382" r="2215" b="7204"/>
          <a:stretch>
            <a:fillRect/>
          </a:stretch>
        </p:blipFill>
        <p:spPr bwMode="auto">
          <a:xfrm>
            <a:off x="3857620" y="1571612"/>
            <a:ext cx="5000660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785817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Колядование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1071546"/>
            <a:ext cx="5143536" cy="5572140"/>
          </a:xfrm>
          <a:noFill/>
        </p:spPr>
        <p:txBody>
          <a:bodyPr>
            <a:normAutofit fontScale="25000" lnSpcReduction="20000"/>
          </a:bodyPr>
          <a:lstStyle/>
          <a:p>
            <a:pPr algn="l"/>
            <a:r>
              <a:rPr lang="ru-RU" sz="9600" dirty="0" smtClean="0">
                <a:solidFill>
                  <a:schemeClr val="tx1"/>
                </a:solidFill>
              </a:rPr>
              <a:t>                        </a:t>
            </a:r>
          </a:p>
          <a:p>
            <a:pPr algn="l"/>
            <a:r>
              <a:rPr lang="ru-RU" sz="9600" dirty="0" smtClean="0">
                <a:solidFill>
                  <a:schemeClr val="tx1"/>
                </a:solidFill>
              </a:rPr>
              <a:t>                             </a:t>
            </a:r>
          </a:p>
          <a:p>
            <a:pPr algn="l"/>
            <a:r>
              <a:rPr lang="ru-RU" sz="9600" dirty="0" smtClean="0">
                <a:solidFill>
                  <a:schemeClr val="tx1"/>
                </a:solidFill>
              </a:rPr>
              <a:t>          </a:t>
            </a:r>
            <a:r>
              <a:rPr lang="ru-RU" sz="11200" dirty="0" smtClean="0">
                <a:solidFill>
                  <a:schemeClr val="tx1"/>
                </a:solidFill>
              </a:rPr>
              <a:t>В рождественский вечер в   </a:t>
            </a:r>
          </a:p>
          <a:p>
            <a:pPr algn="l"/>
            <a:r>
              <a:rPr lang="ru-RU" sz="11200" dirty="0" smtClean="0">
                <a:solidFill>
                  <a:schemeClr val="tx1"/>
                </a:solidFill>
              </a:rPr>
              <a:t>        городах и сёлах по домам    </a:t>
            </a:r>
          </a:p>
          <a:p>
            <a:pPr algn="l"/>
            <a:r>
              <a:rPr lang="ru-RU" sz="11200" dirty="0" smtClean="0">
                <a:solidFill>
                  <a:schemeClr val="tx1"/>
                </a:solidFill>
              </a:rPr>
              <a:t>        ходили</a:t>
            </a:r>
            <a:r>
              <a:rPr lang="ru-RU" sz="11200" dirty="0" smtClean="0">
                <a:solidFill>
                  <a:srgbClr val="00B050"/>
                </a:solidFill>
              </a:rPr>
              <a:t> колядовщики  </a:t>
            </a:r>
          </a:p>
          <a:p>
            <a:pPr algn="l"/>
            <a:r>
              <a:rPr lang="ru-RU" sz="11200" dirty="0" smtClean="0">
                <a:solidFill>
                  <a:schemeClr val="tx1"/>
                </a:solidFill>
              </a:rPr>
              <a:t>        </a:t>
            </a:r>
            <a:r>
              <a:rPr lang="ru-RU" sz="11200" dirty="0" smtClean="0">
                <a:solidFill>
                  <a:srgbClr val="FF0000"/>
                </a:solidFill>
              </a:rPr>
              <a:t>(христославы). </a:t>
            </a:r>
            <a:r>
              <a:rPr lang="ru-RU" sz="11200" dirty="0" smtClean="0">
                <a:solidFill>
                  <a:schemeClr val="tx1"/>
                </a:solidFill>
              </a:rPr>
              <a:t>Они                                                                                             </a:t>
            </a:r>
          </a:p>
          <a:p>
            <a:pPr algn="l"/>
            <a:r>
              <a:rPr lang="ru-RU" sz="11200" dirty="0" smtClean="0">
                <a:solidFill>
                  <a:schemeClr val="tx1"/>
                </a:solidFill>
              </a:rPr>
              <a:t>         славили песнопениями</a:t>
            </a:r>
          </a:p>
          <a:p>
            <a:pPr algn="l"/>
            <a:r>
              <a:rPr lang="ru-RU" sz="11200" dirty="0" smtClean="0">
                <a:solidFill>
                  <a:schemeClr val="tx1"/>
                </a:solidFill>
              </a:rPr>
              <a:t>         рождение  Спасителя, </a:t>
            </a:r>
          </a:p>
          <a:p>
            <a:pPr algn="l"/>
            <a:r>
              <a:rPr lang="ru-RU" sz="11200" dirty="0" smtClean="0">
                <a:solidFill>
                  <a:schemeClr val="tx1"/>
                </a:solidFill>
              </a:rPr>
              <a:t>         желали хозяевам здоровья   </a:t>
            </a:r>
          </a:p>
          <a:p>
            <a:pPr algn="l"/>
            <a:r>
              <a:rPr lang="ru-RU" sz="11200" dirty="0" smtClean="0">
                <a:solidFill>
                  <a:schemeClr val="tx1"/>
                </a:solidFill>
              </a:rPr>
              <a:t>         и богатства, за что   </a:t>
            </a:r>
          </a:p>
          <a:p>
            <a:pPr algn="l"/>
            <a:r>
              <a:rPr lang="ru-RU" sz="11200" dirty="0" smtClean="0">
                <a:solidFill>
                  <a:schemeClr val="tx1"/>
                </a:solidFill>
              </a:rPr>
              <a:t>         получали угощение.</a:t>
            </a:r>
          </a:p>
          <a:p>
            <a:r>
              <a:rPr lang="ru-RU" sz="9600" dirty="0" smtClean="0"/>
              <a:t>                                    </a:t>
            </a:r>
            <a:r>
              <a:rPr lang="ru-RU" sz="9600" dirty="0" smtClean="0">
                <a:solidFill>
                  <a:schemeClr val="tx1"/>
                </a:solidFill>
              </a:rPr>
              <a:t>                       </a:t>
            </a:r>
          </a:p>
          <a:p>
            <a:endParaRPr lang="ru-RU" sz="9600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/>
              <a:t> </a:t>
            </a:r>
          </a:p>
        </p:txBody>
      </p:sp>
      <p:pic>
        <p:nvPicPr>
          <p:cNvPr id="3074" name="Picture 2" descr="C:\Documents and Settings\SERG\Рабочий стол\коля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3836983" cy="53182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                   Волхвы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878" y="1214422"/>
            <a:ext cx="8501122" cy="5214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                            </a:t>
            </a:r>
            <a:r>
              <a:rPr lang="ru-RU" sz="2800" dirty="0" smtClean="0"/>
              <a:t>                  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                                              Волхвы</a:t>
            </a:r>
            <a:r>
              <a:rPr lang="ru-RU" sz="2800" dirty="0" smtClean="0">
                <a:solidFill>
                  <a:srgbClr val="002060"/>
                </a:solidFill>
              </a:rPr>
              <a:t> – </a:t>
            </a:r>
            <a:r>
              <a:rPr lang="ru-RU" sz="2800" dirty="0" smtClean="0"/>
              <a:t>старинное название</a:t>
            </a:r>
          </a:p>
          <a:p>
            <a:pPr>
              <a:buNone/>
            </a:pPr>
            <a:r>
              <a:rPr lang="ru-RU" sz="2800" dirty="0" smtClean="0"/>
              <a:t>                                              звездочётов.  Три мудреца-</a:t>
            </a:r>
          </a:p>
          <a:p>
            <a:pPr>
              <a:buNone/>
            </a:pPr>
            <a:r>
              <a:rPr lang="ru-RU" sz="2800" dirty="0" smtClean="0"/>
              <a:t>                                              предсказателя заметили на </a:t>
            </a:r>
          </a:p>
          <a:p>
            <a:pPr>
              <a:buNone/>
            </a:pPr>
            <a:r>
              <a:rPr lang="ru-RU" sz="2800" dirty="0" smtClean="0"/>
              <a:t>                                              небе новую звезду и </a:t>
            </a:r>
          </a:p>
          <a:p>
            <a:pPr>
              <a:buNone/>
            </a:pPr>
            <a:r>
              <a:rPr lang="ru-RU" sz="2800" dirty="0" smtClean="0"/>
              <a:t>                                              истолковали это как  знак </a:t>
            </a:r>
          </a:p>
          <a:p>
            <a:pPr>
              <a:buNone/>
            </a:pPr>
            <a:r>
              <a:rPr lang="ru-RU" sz="2800" dirty="0" smtClean="0"/>
              <a:t>                                              появления на свет Спасителя. </a:t>
            </a:r>
          </a:p>
          <a:p>
            <a:pPr>
              <a:buNone/>
            </a:pPr>
            <a:r>
              <a:rPr lang="ru-RU" sz="2800" dirty="0" smtClean="0"/>
              <a:t>                                              Следуя за путеводной</a:t>
            </a:r>
          </a:p>
          <a:p>
            <a:pPr>
              <a:buNone/>
            </a:pPr>
            <a:r>
              <a:rPr lang="ru-RU" sz="2800" dirty="0" smtClean="0"/>
              <a:t>звездой, они нашли</a:t>
            </a:r>
            <a:r>
              <a:rPr lang="ru-RU" sz="2800" dirty="0" smtClean="0">
                <a:solidFill>
                  <a:srgbClr val="00B050"/>
                </a:solidFill>
              </a:rPr>
              <a:t> в городе Вифлееме </a:t>
            </a:r>
            <a:r>
              <a:rPr lang="ru-RU" sz="2800" dirty="0" smtClean="0"/>
              <a:t>родившегося </a:t>
            </a:r>
          </a:p>
          <a:p>
            <a:pPr>
              <a:buNone/>
            </a:pPr>
            <a:r>
              <a:rPr lang="ru-RU" sz="2800" dirty="0" smtClean="0"/>
              <a:t>Иисуса Христа и его мать Марию.                                                               </a:t>
            </a:r>
            <a:endParaRPr lang="ru-RU" sz="2800" dirty="0"/>
          </a:p>
        </p:txBody>
      </p:sp>
      <p:pic>
        <p:nvPicPr>
          <p:cNvPr id="1026" name="Picture 2" descr="C:\Documents and Settings\SERG\Рабочий стол\волх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00042"/>
            <a:ext cx="3975927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5357818" cy="591187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dirty="0" smtClean="0"/>
              <a:t>    </a:t>
            </a:r>
            <a:r>
              <a:rPr lang="ru-RU" sz="2800" dirty="0" smtClean="0">
                <a:solidFill>
                  <a:srgbClr val="FF0000"/>
                </a:solidFill>
              </a:rPr>
              <a:t>На горе Афон возвышается монастырь святого Павла.</a:t>
            </a:r>
          </a:p>
          <a:p>
            <a:pPr>
              <a:lnSpc>
                <a:spcPct val="110000"/>
              </a:lnSpc>
              <a:buNone/>
            </a:pPr>
            <a:r>
              <a:rPr lang="ru-RU" sz="2800" dirty="0" smtClean="0"/>
              <a:t>    В 14 веке эта обитель была славянской, и дочь сербского правителя Георгия Бранковича Мария передала в обитель найденные в Константинопольской сокровищнице  греческих императоров </a:t>
            </a:r>
            <a:r>
              <a:rPr lang="ru-RU" sz="2800" dirty="0" smtClean="0">
                <a:solidFill>
                  <a:srgbClr val="00B050"/>
                </a:solidFill>
              </a:rPr>
              <a:t>части золота, ладана и смирны, </a:t>
            </a:r>
            <a:r>
              <a:rPr lang="ru-RU" sz="2800" dirty="0" smtClean="0"/>
              <a:t>принесенные волхвами в дар вифлеемскому Младенцу Господу Иисусу Христу.</a:t>
            </a:r>
            <a:endParaRPr lang="ru-RU" sz="2800" dirty="0"/>
          </a:p>
        </p:txBody>
      </p:sp>
      <p:pic>
        <p:nvPicPr>
          <p:cNvPr id="2050" name="Picture 2" descr="C:\Documents and Settings\SERG\Рабочий стол\chasovnya_Af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000108"/>
            <a:ext cx="3714776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4429156" cy="63579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600" dirty="0" smtClean="0">
                <a:solidFill>
                  <a:srgbClr val="FF0000"/>
                </a:solidFill>
              </a:rPr>
              <a:t>Волхвы Валтасар, Гаспар, Мельхиор принесли в дар новорожденному Христу золото, ладан и смирну. </a:t>
            </a:r>
            <a:r>
              <a:rPr lang="ru-RU" sz="2600" dirty="0" smtClean="0"/>
              <a:t>Золото подносили в дар царям. Ладан, дорогую ароматическую смолу особого дерева, в древности подносили в знак великого благоговения. Смирной, дорогим благовонием, в то время помазывали усопших. Итак, волхвы принесли Христу золото как Царю, ладан как Богу, смирну как Человеку.</a:t>
            </a:r>
            <a:endParaRPr lang="ru-RU" sz="2600" dirty="0"/>
          </a:p>
        </p:txBody>
      </p:sp>
      <p:pic>
        <p:nvPicPr>
          <p:cNvPr id="3074" name="Picture 2" descr="C:\Documents and Settings\SERG\Рабочий стол\дд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7166"/>
            <a:ext cx="4214842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642918"/>
            <a:ext cx="3971924" cy="548324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   О </a:t>
            </a:r>
            <a:r>
              <a:rPr lang="ru-RU" dirty="0" smtClean="0"/>
              <a:t>рождении Младенца тотчас узнали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вифлеемские</a:t>
            </a:r>
            <a:r>
              <a:rPr lang="ru-RU" dirty="0" smtClean="0">
                <a:solidFill>
                  <a:srgbClr val="FF0000"/>
                </a:solidFill>
              </a:rPr>
              <a:t> пастухи. </a:t>
            </a:r>
            <a:r>
              <a:rPr lang="ru-RU" dirty="0" smtClean="0"/>
              <a:t>П</a:t>
            </a:r>
            <a:r>
              <a:rPr lang="ru-RU" dirty="0" smtClean="0"/>
              <a:t>осле </a:t>
            </a:r>
            <a:r>
              <a:rPr lang="ru-RU" dirty="0" smtClean="0"/>
              <a:t>явления им Ангела с воинством </a:t>
            </a:r>
            <a:r>
              <a:rPr lang="ru-RU" dirty="0" smtClean="0"/>
              <a:t>небесным они </a:t>
            </a:r>
            <a:r>
              <a:rPr lang="ru-RU" dirty="0" smtClean="0"/>
              <a:t>поспешили в Вифлеем и первыми поклонились Младенцу-Господу.</a:t>
            </a:r>
          </a:p>
          <a:p>
            <a:endParaRPr lang="ru-RU" dirty="0"/>
          </a:p>
        </p:txBody>
      </p:sp>
      <p:pic>
        <p:nvPicPr>
          <p:cNvPr id="1026" name="Picture 2" descr="C:\Documents and Settings\SERG\Рабочий стол\ппп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357166"/>
            <a:ext cx="4643470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441</TotalTime>
  <Words>442</Words>
  <Application>Microsoft Office PowerPoint</Application>
  <PresentationFormat>Экран (4:3)</PresentationFormat>
  <Paragraphs>77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Рождество Христово</vt:lpstr>
      <vt:lpstr>Какая иллюстрация изображает праздник Рождества?</vt:lpstr>
      <vt:lpstr>Слайд 3</vt:lpstr>
      <vt:lpstr>СОЧИВО </vt:lpstr>
      <vt:lpstr>Колядование</vt:lpstr>
      <vt:lpstr>                   Волхвы</vt:lpstr>
      <vt:lpstr>Слайд 7</vt:lpstr>
      <vt:lpstr>Слайд 8</vt:lpstr>
      <vt:lpstr>Слайд 9</vt:lpstr>
      <vt:lpstr>Вифлеемская звезда</vt:lpstr>
      <vt:lpstr>Как ель стала символом Рождества</vt:lpstr>
      <vt:lpstr>Найдите на иконе:</vt:lpstr>
      <vt:lpstr>Ночь под Рождество – это волшебство! Ведь людей, что верят в чудо,  к счастью, большинство!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SERG</cp:lastModifiedBy>
  <cp:revision>62</cp:revision>
  <dcterms:created xsi:type="dcterms:W3CDTF">2011-02-11T09:22:01Z</dcterms:created>
  <dcterms:modified xsi:type="dcterms:W3CDTF">2012-12-16T14:48:35Z</dcterms:modified>
</cp:coreProperties>
</file>