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74" r:id="rId2"/>
    <p:sldId id="278" r:id="rId3"/>
    <p:sldId id="258" r:id="rId4"/>
    <p:sldId id="259" r:id="rId5"/>
    <p:sldId id="276" r:id="rId6"/>
    <p:sldId id="277" r:id="rId7"/>
    <p:sldId id="260" r:id="rId8"/>
    <p:sldId id="264" r:id="rId9"/>
    <p:sldId id="265" r:id="rId10"/>
    <p:sldId id="266" r:id="rId11"/>
    <p:sldId id="280" r:id="rId12"/>
    <p:sldId id="269" r:id="rId13"/>
    <p:sldId id="279" r:id="rId14"/>
    <p:sldId id="270" r:id="rId15"/>
    <p:sldId id="267" r:id="rId16"/>
    <p:sldId id="273" r:id="rId17"/>
    <p:sldId id="272" r:id="rId18"/>
  </p:sldIdLst>
  <p:sldSz cx="9144000" cy="6858000" type="screen4x3"/>
  <p:notesSz cx="6735763" cy="9869488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1A46"/>
    <a:srgbClr val="CA36BF"/>
    <a:srgbClr val="FCE8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858180" cy="1470025"/>
          </a:xfrm>
        </p:spPr>
        <p:txBody>
          <a:bodyPr/>
          <a:lstStyle>
            <a:lvl1pPr>
              <a:defRPr baseline="0">
                <a:ea typeface="+mj-ea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8001056" cy="6429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11/26/2011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11/26/2011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7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7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11/26/2011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11/26/2011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11/26/2011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11/26/2011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F463A-BC7C-46EE-9F1E-7F377CCA4891}" type="datetimeFigureOut">
              <a:rPr lang="en-US" smtClean="0"/>
              <a:pPr/>
              <a:t>11/26/2011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2060"/>
                </a:solidFill>
                <a:latin typeface="+mn-lt"/>
              </a:defRPr>
            </a:lvl1pPr>
          </a:lstStyle>
          <a:p>
            <a:fld id="{7EAF463A-BC7C-46EE-9F1E-7F377CCA4891}" type="datetimeFigureOut">
              <a:rPr lang="en-US" smtClean="0"/>
              <a:pPr/>
              <a:t>11/26/2011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2060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2060"/>
                </a:solidFill>
                <a:latin typeface="+mn-lt"/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</p:sldLayoutIdLst>
  <p:transition>
    <p:wedg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ln w="1905">
            <a:solidFill>
              <a:schemeClr val="bg1">
                <a:lumMod val="95000"/>
              </a:schemeClr>
            </a:solidFill>
          </a:ln>
          <a:solidFill>
            <a:srgbClr val="00339A"/>
          </a:soli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+mj-lt"/>
          <a:ea typeface="+mj-ea"/>
          <a:cs typeface="Tahoma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339A"/>
          </a:solidFill>
          <a:latin typeface="Franklin Gothic Medium" pitchFamily="34" charset="0"/>
          <a:cs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339A"/>
          </a:solidFill>
          <a:latin typeface="Franklin Gothic Medium" pitchFamily="34" charset="0"/>
          <a:cs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339A"/>
          </a:solidFill>
          <a:latin typeface="Franklin Gothic Medium" pitchFamily="34" charset="0"/>
          <a:cs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339A"/>
          </a:solidFill>
          <a:latin typeface="Franklin Gothic Medium" pitchFamily="34" charset="0"/>
          <a:cs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339A"/>
          </a:solidFill>
          <a:latin typeface="Franklin Gothic Medium" pitchFamily="34" charset="0"/>
          <a:cs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339A"/>
          </a:solidFill>
          <a:latin typeface="Franklin Gothic Medium" pitchFamily="34" charset="0"/>
          <a:cs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339A"/>
          </a:solidFill>
          <a:latin typeface="Franklin Gothic Medium" pitchFamily="34" charset="0"/>
          <a:cs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339A"/>
          </a:solidFill>
          <a:latin typeface="Franklin Gothic Medium" pitchFamily="34" charset="0"/>
          <a:cs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3200" kern="1200">
          <a:solidFill>
            <a:srgbClr val="48322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8"/>
        </a:buBlip>
        <a:defRPr sz="2800" kern="1200">
          <a:solidFill>
            <a:srgbClr val="483226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2400" kern="1200">
          <a:solidFill>
            <a:srgbClr val="483226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8"/>
        </a:buBlip>
        <a:defRPr sz="2000" kern="1200">
          <a:solidFill>
            <a:srgbClr val="483226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2000" kern="1200">
          <a:solidFill>
            <a:srgbClr val="48322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8"/>
        </a:buBlip>
        <a:defRPr sz="1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7"/>
        </a:buBlip>
        <a:defRPr sz="1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8"/>
        </a:buBlip>
        <a:defRPr sz="16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7"/>
        </a:buBlip>
        <a:defRPr sz="14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Segoe Script" pitchFamily="34" charset="0"/>
              </a:rPr>
              <a:t>Доброе утро!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8001056" cy="966790"/>
          </a:xfrm>
        </p:spPr>
        <p:txBody>
          <a:bodyPr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038600"/>
            <a:ext cx="7391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6" name="4-конечная звезда 5"/>
          <p:cNvSpPr/>
          <p:nvPr/>
        </p:nvSpPr>
        <p:spPr>
          <a:xfrm>
            <a:off x="1981200" y="3352800"/>
            <a:ext cx="685800" cy="609600"/>
          </a:xfrm>
          <a:prstGeom prst="star4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6248400" y="4267200"/>
            <a:ext cx="685800" cy="609600"/>
          </a:xfrm>
          <a:prstGeom prst="star5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>
            <a:off x="8305800" y="1066800"/>
            <a:ext cx="685800" cy="609600"/>
          </a:xfrm>
          <a:prstGeom prst="star5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5-конечная звезда 10"/>
          <p:cNvSpPr/>
          <p:nvPr/>
        </p:nvSpPr>
        <p:spPr>
          <a:xfrm>
            <a:off x="4724400" y="2971800"/>
            <a:ext cx="685800" cy="609600"/>
          </a:xfrm>
          <a:prstGeom prst="star5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4-конечная звезда 11"/>
          <p:cNvSpPr/>
          <p:nvPr/>
        </p:nvSpPr>
        <p:spPr>
          <a:xfrm>
            <a:off x="7391400" y="3505200"/>
            <a:ext cx="685800" cy="609600"/>
          </a:xfrm>
          <a:prstGeom prst="star4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6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00"/>
                            </p:stCondLst>
                            <p:childTnLst>
                              <p:par>
                                <p:cTn id="3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9" grpId="0" animBg="1"/>
      <p:bldP spid="10" grpId="0" animBg="1"/>
      <p:bldP spid="10" grpId="1" animBg="1"/>
      <p:bldP spid="11" grpId="0" animBg="1"/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Segoe Script" pitchFamily="34" charset="0"/>
              </a:rPr>
              <a:t>Работа с текстом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algn="just">
              <a:buNone/>
            </a:pPr>
            <a:r>
              <a:rPr lang="ru-RU" sz="2000" dirty="0" smtClean="0"/>
              <a:t>    </a:t>
            </a:r>
          </a:p>
          <a:p>
            <a:pPr algn="just"/>
            <a:r>
              <a:rPr lang="ru-RU" sz="2000" dirty="0" smtClean="0"/>
              <a:t> Трогательно было глядеть на Афанасия, когда кто-то перебил его собачке ногу. Кость срослась, но осталась хромота. Что было делать дальше? Завести другую собаку? Брать на охоту </a:t>
            </a:r>
            <a:r>
              <a:rPr lang="ru-RU" sz="2000" dirty="0" err="1" smtClean="0"/>
              <a:t>хромоножку</a:t>
            </a:r>
            <a:r>
              <a:rPr lang="ru-RU" sz="2000" dirty="0" smtClean="0"/>
              <a:t>? Доставлять слабому животному такой труд – неоправданная жестокость. Но хозяин привык к своей послушной и старательной собачке. Бросить охоту он тоже не мог.</a:t>
            </a:r>
          </a:p>
          <a:p>
            <a:pPr algn="just"/>
            <a:r>
              <a:rPr lang="ru-RU" sz="2000" dirty="0" smtClean="0"/>
              <a:t>     Раздумья принесли свои плоды. Он смастерил маленькую двухколёсную колясочку, в которой и стал возить Ладу до места охоты. Там он разбирал коляску, прятал её в специальную сумку, вешал за спину и охотился с не уставшей от дороги собакой. Окончив охоту, он собирал коляску, сажал в неё Ладу и вёз домой. Собака в коляске – удобная мишень для шуток и насмешек. Однако настоящие охотники понимали Афанасия и сочувствовали ему.</a:t>
            </a:r>
          </a:p>
          <a:p>
            <a:pPr algn="r">
              <a:buNone/>
            </a:pPr>
            <a:r>
              <a:rPr lang="ru-RU" sz="2000" dirty="0" smtClean="0"/>
              <a:t>(Н. </a:t>
            </a:r>
            <a:r>
              <a:rPr lang="ru-RU" sz="2000" dirty="0" err="1" smtClean="0"/>
              <a:t>Минх</a:t>
            </a:r>
            <a:r>
              <a:rPr lang="ru-RU" sz="2000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latin typeface="Segoe Script" pitchFamily="34" charset="0"/>
              </a:rPr>
              <a:t>Работа с текстом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       Трогательно было глядеть на Афанасия, когда кто-то перебил его </a:t>
            </a:r>
            <a:r>
              <a:rPr lang="ru-RU" sz="2000" i="1" dirty="0" smtClean="0">
                <a:solidFill>
                  <a:srgbClr val="FF0000"/>
                </a:solidFill>
              </a:rPr>
              <a:t>собачке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ногу. Кость срослась, но осталась хромота. Что было делать дальше? Завести другую собаку? Брать на охоту </a:t>
            </a:r>
            <a:r>
              <a:rPr lang="ru-RU" sz="2000" i="1" dirty="0" err="1" smtClean="0">
                <a:solidFill>
                  <a:schemeClr val="tx1"/>
                </a:solidFill>
              </a:rPr>
              <a:t>хромоножку</a:t>
            </a:r>
            <a:r>
              <a:rPr lang="ru-RU" sz="2000" dirty="0" smtClean="0">
                <a:solidFill>
                  <a:schemeClr val="tx1"/>
                </a:solidFill>
              </a:rPr>
              <a:t>? Доставлять слабому животному такой труд – неоправданная жестокость. Но хозяин привык к своей послушной и старательной собачке. Бросить охоту он тоже не мог.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        Раздумья принесли свои плоды. Он смастерил маленькую двухколёсную </a:t>
            </a:r>
            <a:r>
              <a:rPr lang="ru-RU" sz="2000" dirty="0" smtClean="0">
                <a:solidFill>
                  <a:srgbClr val="FF0000"/>
                </a:solidFill>
              </a:rPr>
              <a:t>колясочку</a:t>
            </a:r>
            <a:r>
              <a:rPr lang="ru-RU" sz="2000" dirty="0" smtClean="0">
                <a:solidFill>
                  <a:schemeClr val="tx1"/>
                </a:solidFill>
              </a:rPr>
              <a:t>, в которой и стал возить Ладу до места охоты. Там он разбирал коляску, прятал её в специальную сумку, вешал за спину и охотился с не уставшей от дороги собакой. Окончив охоту, он собирал коляску, сажал в неё Ладу и вёз домой. Собака в коляске – удобная мишень для шуток и насмешек. Однако настоящие охотники понимали Афанасия и сочувствовали ему.</a:t>
            </a:r>
          </a:p>
          <a:p>
            <a:pPr algn="r">
              <a:buNone/>
            </a:pPr>
            <a:r>
              <a:rPr lang="ru-RU" sz="2000" dirty="0" smtClean="0"/>
              <a:t>(Н. </a:t>
            </a:r>
            <a:r>
              <a:rPr lang="ru-RU" sz="2000" dirty="0" err="1" smtClean="0"/>
              <a:t>Минх</a:t>
            </a:r>
            <a:r>
              <a:rPr lang="ru-RU" sz="2000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latin typeface="Segoe Script" pitchFamily="34" charset="0"/>
              </a:rPr>
              <a:t>Работа с текстом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       Трогательно было глядеть на Афанасия, когда кто-то перебил его </a:t>
            </a:r>
            <a:r>
              <a:rPr lang="ru-RU" sz="2000" i="1" dirty="0" smtClean="0">
                <a:solidFill>
                  <a:schemeClr val="tx1"/>
                </a:solidFill>
              </a:rPr>
              <a:t>собачке</a:t>
            </a:r>
            <a:r>
              <a:rPr lang="ru-RU" sz="2000" dirty="0" smtClean="0">
                <a:solidFill>
                  <a:schemeClr val="tx1"/>
                </a:solidFill>
              </a:rPr>
              <a:t> ногу. Кость срослась, но осталась хромота. Что было делать дальше? Завести другую собаку? Брать на охоту </a:t>
            </a:r>
            <a:r>
              <a:rPr lang="ru-RU" sz="2000" i="1" dirty="0" err="1" smtClean="0">
                <a:solidFill>
                  <a:schemeClr val="tx1"/>
                </a:solidFill>
              </a:rPr>
              <a:t>хромоножку</a:t>
            </a:r>
            <a:r>
              <a:rPr lang="ru-RU" sz="2000" dirty="0" smtClean="0">
                <a:solidFill>
                  <a:schemeClr val="tx1"/>
                </a:solidFill>
              </a:rPr>
              <a:t>? Доставлять слабому животному такой труд – неоправданная жестокость. Но хозяин привык к своей послушной и старательной собачке. Бросить охоту он тоже не мог.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        Раздумья принесли свои плоды. Он смастерил маленькую двухколёсную колясочку, в которой и стал возить Ладу до места охоты. Там он разбирал коляску, прятал её в специальную сумку, вешал за спину и охотился с не уставшей от дороги собакой. Окончив охоту, он собирал коляску, сажал в неё Ладу и вёз домой. Собака в коляске – удобная мишень для шуток и насмешек. Однако настоящие охотники понимали Афанасия и сочувствовали ему.</a:t>
            </a:r>
          </a:p>
          <a:p>
            <a:pPr algn="r">
              <a:buNone/>
            </a:pPr>
            <a:r>
              <a:rPr lang="ru-RU" sz="2000" dirty="0" smtClean="0"/>
              <a:t>(Н. </a:t>
            </a:r>
            <a:r>
              <a:rPr lang="ru-RU" sz="2000" dirty="0" err="1" smtClean="0"/>
              <a:t>Минх</a:t>
            </a:r>
            <a:r>
              <a:rPr lang="ru-RU" sz="2000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Segoe Script" pitchFamily="34" charset="0"/>
              </a:rPr>
              <a:t>Мини - исследование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3886200" cy="5059363"/>
          </a:xfrm>
        </p:spPr>
        <p:txBody>
          <a:bodyPr/>
          <a:lstStyle/>
          <a:p>
            <a:pPr algn="just">
              <a:buNone/>
            </a:pPr>
            <a:r>
              <a:rPr lang="ru-RU" sz="2200" dirty="0" smtClean="0"/>
              <a:t>     </a:t>
            </a:r>
            <a:r>
              <a:rPr lang="ru-RU" sz="2200" dirty="0" smtClean="0">
                <a:solidFill>
                  <a:schemeClr val="tx1"/>
                </a:solidFill>
              </a:rPr>
              <a:t>Трогательно было глядеть на Афанасия, когда кто-то перебил его </a:t>
            </a:r>
            <a:r>
              <a:rPr lang="ru-RU" sz="2200" i="1" dirty="0" smtClean="0">
                <a:solidFill>
                  <a:schemeClr val="tx1"/>
                </a:solidFill>
              </a:rPr>
              <a:t>собачке</a:t>
            </a:r>
            <a:r>
              <a:rPr lang="ru-RU" sz="2200" dirty="0" smtClean="0">
                <a:solidFill>
                  <a:schemeClr val="tx1"/>
                </a:solidFill>
              </a:rPr>
              <a:t> ногу. Кость срослась, но осталась хромота. Что было делать дальше? Завести другую собаку? Брать на охоту </a:t>
            </a:r>
            <a:r>
              <a:rPr lang="ru-RU" sz="2200" dirty="0" err="1" smtClean="0">
                <a:solidFill>
                  <a:schemeClr val="tx1"/>
                </a:solidFill>
              </a:rPr>
              <a:t>хромоножку</a:t>
            </a:r>
            <a:r>
              <a:rPr lang="ru-RU" sz="2200" dirty="0" smtClean="0">
                <a:solidFill>
                  <a:schemeClr val="tx1"/>
                </a:solidFill>
              </a:rPr>
              <a:t>? Доставлять слабому животному такой труд – неоправданная жестокость. Но хозяин привык к своей послушной и старательной собачке. Бросить охоту он тоже не мог.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419600" y="1143000"/>
            <a:ext cx="4343400" cy="5257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000" dirty="0" smtClean="0"/>
              <a:t>Трогательно было глядеть на </a:t>
            </a:r>
            <a:r>
              <a:rPr lang="ru-RU" sz="2000" dirty="0" smtClean="0">
                <a:solidFill>
                  <a:srgbClr val="FF0000"/>
                </a:solidFill>
              </a:rPr>
              <a:t>Афанасия</a:t>
            </a:r>
            <a:r>
              <a:rPr lang="ru-RU" sz="2000" dirty="0" smtClean="0"/>
              <a:t>, когда кто-то перебил его </a:t>
            </a:r>
            <a:r>
              <a:rPr lang="ru-RU" sz="2000" i="1" dirty="0" smtClean="0">
                <a:solidFill>
                  <a:srgbClr val="FF0000"/>
                </a:solidFill>
              </a:rPr>
              <a:t>собачке</a:t>
            </a:r>
            <a:r>
              <a:rPr lang="ru-RU" sz="2000" dirty="0" smtClean="0"/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ногу</a:t>
            </a:r>
            <a:r>
              <a:rPr lang="ru-RU" sz="2000" dirty="0" smtClean="0"/>
              <a:t>. 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Кость</a:t>
            </a:r>
            <a:r>
              <a:rPr lang="ru-RU" sz="2000" dirty="0" smtClean="0"/>
              <a:t> срослась, но осталась </a:t>
            </a:r>
            <a:r>
              <a:rPr lang="ru-RU" sz="2000" dirty="0" smtClean="0">
                <a:solidFill>
                  <a:srgbClr val="FF0000"/>
                </a:solidFill>
              </a:rPr>
              <a:t>хромота</a:t>
            </a:r>
            <a:r>
              <a:rPr lang="ru-RU" sz="2000" dirty="0" smtClean="0"/>
              <a:t>. </a:t>
            </a:r>
          </a:p>
          <a:p>
            <a:r>
              <a:rPr lang="ru-RU" sz="2000" dirty="0" smtClean="0"/>
              <a:t>Что было делать дальше? </a:t>
            </a:r>
          </a:p>
          <a:p>
            <a:r>
              <a:rPr lang="ru-RU" sz="2000" dirty="0" smtClean="0"/>
              <a:t>Завести другую </a:t>
            </a:r>
            <a:r>
              <a:rPr lang="ru-RU" sz="2000" dirty="0" smtClean="0">
                <a:solidFill>
                  <a:srgbClr val="FF0000"/>
                </a:solidFill>
              </a:rPr>
              <a:t>собаку</a:t>
            </a:r>
            <a:r>
              <a:rPr lang="ru-RU" sz="2000" dirty="0" smtClean="0"/>
              <a:t>? </a:t>
            </a:r>
          </a:p>
          <a:p>
            <a:r>
              <a:rPr lang="ru-RU" sz="2000" dirty="0" smtClean="0"/>
              <a:t>Брать на </a:t>
            </a:r>
            <a:r>
              <a:rPr lang="ru-RU" sz="2000" dirty="0" smtClean="0">
                <a:solidFill>
                  <a:srgbClr val="FF0000"/>
                </a:solidFill>
              </a:rPr>
              <a:t>охоту </a:t>
            </a:r>
            <a:r>
              <a:rPr lang="ru-RU" sz="2000" dirty="0" err="1" smtClean="0">
                <a:solidFill>
                  <a:srgbClr val="FF0000"/>
                </a:solidFill>
              </a:rPr>
              <a:t>хромоножку</a:t>
            </a:r>
            <a:r>
              <a:rPr lang="ru-RU" sz="2000" dirty="0" smtClean="0"/>
              <a:t>? </a:t>
            </a:r>
          </a:p>
          <a:p>
            <a:r>
              <a:rPr lang="ru-RU" sz="2000" dirty="0" smtClean="0"/>
              <a:t>Доставлять слабому </a:t>
            </a:r>
            <a:r>
              <a:rPr lang="ru-RU" sz="2000" dirty="0" smtClean="0">
                <a:solidFill>
                  <a:srgbClr val="FF0000"/>
                </a:solidFill>
              </a:rPr>
              <a:t>животному</a:t>
            </a:r>
            <a:r>
              <a:rPr lang="ru-RU" sz="2000" dirty="0" smtClean="0"/>
              <a:t> такой </a:t>
            </a:r>
            <a:r>
              <a:rPr lang="ru-RU" sz="2000" dirty="0" smtClean="0">
                <a:solidFill>
                  <a:srgbClr val="FF0000"/>
                </a:solidFill>
              </a:rPr>
              <a:t>труд</a:t>
            </a:r>
            <a:r>
              <a:rPr lang="ru-RU" sz="2000" dirty="0" smtClean="0"/>
              <a:t> – неоправданная </a:t>
            </a:r>
            <a:r>
              <a:rPr lang="ru-RU" sz="2000" dirty="0" smtClean="0">
                <a:solidFill>
                  <a:srgbClr val="FF0000"/>
                </a:solidFill>
              </a:rPr>
              <a:t>жестокость</a:t>
            </a:r>
            <a:r>
              <a:rPr lang="ru-RU" sz="2000" dirty="0" smtClean="0"/>
              <a:t>. </a:t>
            </a:r>
          </a:p>
          <a:p>
            <a:r>
              <a:rPr lang="ru-RU" sz="2000" dirty="0" smtClean="0"/>
              <a:t>Но </a:t>
            </a:r>
            <a:r>
              <a:rPr lang="ru-RU" sz="2000" dirty="0" smtClean="0">
                <a:solidFill>
                  <a:srgbClr val="FF0000"/>
                </a:solidFill>
              </a:rPr>
              <a:t>хозяин</a:t>
            </a:r>
            <a:r>
              <a:rPr lang="ru-RU" sz="2000" dirty="0" smtClean="0"/>
              <a:t> привык к своей послушной и старательной </a:t>
            </a:r>
            <a:r>
              <a:rPr lang="ru-RU" sz="2000" dirty="0" smtClean="0">
                <a:solidFill>
                  <a:srgbClr val="FF0000"/>
                </a:solidFill>
              </a:rPr>
              <a:t>собачке</a:t>
            </a:r>
            <a:r>
              <a:rPr lang="ru-RU" sz="2000" dirty="0" smtClean="0"/>
              <a:t>. </a:t>
            </a:r>
          </a:p>
          <a:p>
            <a:r>
              <a:rPr lang="ru-RU" sz="2000" dirty="0" smtClean="0"/>
              <a:t>Бросить </a:t>
            </a:r>
            <a:r>
              <a:rPr lang="ru-RU" sz="2000" dirty="0" smtClean="0">
                <a:solidFill>
                  <a:srgbClr val="FF0000"/>
                </a:solidFill>
              </a:rPr>
              <a:t>охоту</a:t>
            </a:r>
            <a:r>
              <a:rPr lang="ru-RU" sz="2000" dirty="0" smtClean="0"/>
              <a:t> он тоже не мог.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latin typeface="Segoe Script" pitchFamily="34" charset="0"/>
              </a:rPr>
              <a:t/>
            </a:r>
            <a:br>
              <a:rPr lang="ru-RU" sz="4000" dirty="0" smtClean="0">
                <a:latin typeface="Segoe Script" pitchFamily="34" charset="0"/>
              </a:rPr>
            </a:br>
            <a:r>
              <a:rPr lang="ru-RU" sz="4000" dirty="0" smtClean="0">
                <a:latin typeface="Segoe Script" pitchFamily="34" charset="0"/>
              </a:rPr>
              <a:t/>
            </a:r>
            <a:br>
              <a:rPr lang="ru-RU" sz="4000" dirty="0" smtClean="0">
                <a:latin typeface="Segoe Script" pitchFamily="34" charset="0"/>
              </a:rPr>
            </a:br>
            <a:r>
              <a:rPr lang="ru-RU" sz="4000" dirty="0" smtClean="0">
                <a:latin typeface="Segoe Script" pitchFamily="34" charset="0"/>
              </a:rPr>
              <a:t>Знания должны увеличиваться с добротой.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sz="4000" dirty="0" smtClean="0">
                <a:solidFill>
                  <a:srgbClr val="002060"/>
                </a:solidFill>
              </a:rPr>
              <a:t> </a:t>
            </a:r>
            <a:br>
              <a:rPr lang="ru-RU" sz="4000" dirty="0" smtClean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sz="2400" dirty="0" smtClean="0">
                <a:solidFill>
                  <a:srgbClr val="002060"/>
                </a:solidFill>
              </a:rPr>
              <a:t>Фазиль Искандер</a:t>
            </a:r>
            <a:endParaRPr lang="ru-RU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***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0600" y="1066800"/>
            <a:ext cx="6858000" cy="5059363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Comic Sans MS" pitchFamily="66" charset="0"/>
              </a:rPr>
              <a:t>Ах, как нам добрые слова нужны!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Comic Sans MS" pitchFamily="66" charset="0"/>
              </a:rPr>
              <a:t>Не раз мы в этом убедились сами.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Comic Sans MS" pitchFamily="66" charset="0"/>
              </a:rPr>
              <a:t>А может не слова – дела важны? 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Comic Sans MS" pitchFamily="66" charset="0"/>
              </a:rPr>
              <a:t>Дела – делами, а слова – словами. 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Comic Sans MS" pitchFamily="66" charset="0"/>
              </a:rPr>
              <a:t>Они живут у каждого из нас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Comic Sans MS" pitchFamily="66" charset="0"/>
              </a:rPr>
              <a:t>На дне души, до времени хранимы.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Comic Sans MS" pitchFamily="66" charset="0"/>
              </a:rPr>
              <a:t>Чтоб их произнести в тот самый час,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Comic Sans MS" pitchFamily="66" charset="0"/>
              </a:rPr>
              <a:t>Когда они другим необходимы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                                      </a:t>
            </a:r>
            <a:r>
              <a:rPr lang="ru-RU" sz="2000" dirty="0" smtClean="0">
                <a:solidFill>
                  <a:srgbClr val="002060"/>
                </a:solidFill>
              </a:rPr>
              <a:t>Марк  Лисянский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5897562"/>
          </a:xfrm>
        </p:spPr>
        <p:txBody>
          <a:bodyPr/>
          <a:lstStyle/>
          <a:p>
            <a:r>
              <a:rPr lang="ru-RU" dirty="0" smtClean="0">
                <a:ln w="1905">
                  <a:solidFill>
                    <a:srgbClr val="FFFF00"/>
                  </a:solidFill>
                </a:ln>
                <a:solidFill>
                  <a:srgbClr val="FF0000"/>
                </a:solidFill>
                <a:latin typeface="Segoe Script" pitchFamily="34" charset="0"/>
              </a:rPr>
              <a:t>Домашнее задание : </a:t>
            </a:r>
            <a:r>
              <a:rPr lang="ru-RU" dirty="0" smtClean="0">
                <a:ln w="1905">
                  <a:solidFill>
                    <a:srgbClr val="FFFF00"/>
                  </a:solidFill>
                </a:ln>
                <a:solidFill>
                  <a:srgbClr val="002060"/>
                </a:solidFill>
                <a:latin typeface="Segoe Script" pitchFamily="34" charset="0"/>
              </a:rPr>
              <a:t>выполнить тест.</a:t>
            </a:r>
            <a:br>
              <a:rPr lang="ru-RU" dirty="0" smtClean="0">
                <a:ln w="1905">
                  <a:solidFill>
                    <a:srgbClr val="FFFF00"/>
                  </a:solidFill>
                </a:ln>
                <a:solidFill>
                  <a:srgbClr val="002060"/>
                </a:solidFill>
                <a:latin typeface="Segoe Script" pitchFamily="34" charset="0"/>
              </a:rPr>
            </a:br>
            <a:endParaRPr lang="ru-RU" dirty="0">
              <a:ln w="1905">
                <a:solidFill>
                  <a:srgbClr val="FFFF0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2-конечная звезда 6"/>
          <p:cNvSpPr/>
          <p:nvPr/>
        </p:nvSpPr>
        <p:spPr>
          <a:xfrm>
            <a:off x="2057400" y="2895600"/>
            <a:ext cx="4191000" cy="3733800"/>
          </a:xfrm>
          <a:prstGeom prst="star3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6000" dirty="0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Segoe Script" pitchFamily="34" charset="0"/>
              </a:rPr>
              <a:t>Спасибо за урок!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8674" name="Picture 2" descr="C:\Users\111\Desktop\Открытый урок\3d20cf016e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3657600"/>
            <a:ext cx="2152650" cy="215265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Segoe Script" pitchFamily="34" charset="0"/>
              </a:rPr>
              <a:t>Имя существительное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8001056" cy="96679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Повторение изученного в 5 классе.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4038600"/>
            <a:ext cx="73914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 smtClean="0">
                <a:solidFill>
                  <a:srgbClr val="461A46"/>
                </a:solidFill>
                <a:latin typeface="Monotype Corsiva" pitchFamily="66" charset="0"/>
              </a:rPr>
              <a:t>Знания должны увеличиваться с добротой</a:t>
            </a:r>
            <a:r>
              <a:rPr lang="ru-RU" sz="2800" b="1" dirty="0" smtClean="0">
                <a:solidFill>
                  <a:srgbClr val="461A46"/>
                </a:solidFill>
              </a:rPr>
              <a:t>.</a:t>
            </a:r>
            <a:endParaRPr lang="ru-RU" sz="2800" dirty="0" smtClean="0">
              <a:solidFill>
                <a:srgbClr val="461A46"/>
              </a:solidFill>
            </a:endParaRPr>
          </a:p>
          <a:p>
            <a:pPr algn="r"/>
            <a:r>
              <a:rPr lang="ru-RU" sz="2000" dirty="0" smtClean="0">
                <a:solidFill>
                  <a:srgbClr val="461A46"/>
                </a:solidFill>
              </a:rPr>
              <a:t> Фазиль Искандер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191000" y="6858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latin typeface="Monotype Corsiva" pitchFamily="66" charset="0"/>
              </a:rPr>
              <a:t>Двадцать второе ноября.</a:t>
            </a:r>
          </a:p>
          <a:p>
            <a:pPr algn="r"/>
            <a:r>
              <a:rPr lang="ru-RU" sz="2000" dirty="0" smtClean="0">
                <a:latin typeface="Monotype Corsiva" pitchFamily="66" charset="0"/>
              </a:rPr>
              <a:t>Классная работа.</a:t>
            </a:r>
            <a:endParaRPr lang="ru-RU" sz="20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Segoe Script" pitchFamily="34" charset="0"/>
              </a:rPr>
              <a:t>Проверка домашнего задания:</a:t>
            </a:r>
            <a:endParaRPr lang="ru-RU" sz="3600" dirty="0"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38399"/>
            <a:ext cx="8229600" cy="2133601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rgbClr val="7030A0"/>
                </a:solidFill>
              </a:rPr>
              <a:t>Что такое доброта?</a:t>
            </a:r>
          </a:p>
          <a:p>
            <a:pPr algn="ctr">
              <a:buNone/>
            </a:pPr>
            <a:endParaRPr lang="ru-RU" sz="3600" b="1" dirty="0" smtClean="0">
              <a:ln w="1905">
                <a:solidFill>
                  <a:schemeClr val="bg1">
                    <a:lumMod val="95000"/>
                  </a:schemeClr>
                </a:solidFill>
              </a:ln>
              <a:solidFill>
                <a:srgbClr val="00339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egoe Script" pitchFamily="34" charset="0"/>
              <a:ea typeface="+mj-ea"/>
              <a:cs typeface="Tahoma" pitchFamily="34" charset="0"/>
            </a:endParaRPr>
          </a:p>
          <a:p>
            <a:pPr algn="ctr">
              <a:buNone/>
            </a:pPr>
            <a:r>
              <a:rPr lang="ru-RU" sz="3600" b="1" dirty="0" smtClean="0">
                <a:ln w="1905">
                  <a:solidFill>
                    <a:srgbClr val="FFC000"/>
                  </a:solidFill>
                </a:ln>
                <a:solidFill>
                  <a:srgbClr val="00339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Script" pitchFamily="34" charset="0"/>
                <a:ea typeface="+mj-ea"/>
                <a:cs typeface="Tahoma" pitchFamily="34" charset="0"/>
              </a:rPr>
              <a:t>Доброта – это…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762000" y="3200400"/>
            <a:ext cx="7620000" cy="3200400"/>
          </a:xfrm>
          <a:prstGeom prst="ellipse">
            <a:avLst/>
          </a:prstGeom>
          <a:ln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Segoe Script" pitchFamily="34" charset="0"/>
              </a:rPr>
              <a:t>Толковый словарь С.И.Ожегова</a:t>
            </a:r>
            <a:endParaRPr lang="ru-RU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276600"/>
            <a:ext cx="6934200" cy="30765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609600" y="1524001"/>
            <a:ext cx="784860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tx2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Script" pitchFamily="34" charset="0"/>
                <a:ea typeface="+mj-ea"/>
                <a:cs typeface="Tahoma" pitchFamily="34" charset="0"/>
              </a:rPr>
              <a:t>Доброта - </a:t>
            </a:r>
            <a:r>
              <a:rPr lang="ru-RU" sz="3200" b="1" dirty="0" smtClean="0">
                <a:ln w="1905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Script" pitchFamily="34" charset="0"/>
                <a:ea typeface="+mj-ea"/>
                <a:cs typeface="Tahoma" pitchFamily="34" charset="0"/>
              </a:rPr>
              <a:t>это отзывчивость , душевное</a:t>
            </a:r>
            <a:r>
              <a:rPr lang="ru-RU" sz="3200" b="1" dirty="0" smtClean="0">
                <a:ln w="1905"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00339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Script" pitchFamily="34" charset="0"/>
                <a:ea typeface="+mj-ea"/>
                <a:cs typeface="Tahoma" pitchFamily="34" charset="0"/>
              </a:rPr>
              <a:t> </a:t>
            </a:r>
            <a:r>
              <a:rPr lang="ru-RU" sz="3200" b="1" dirty="0" smtClean="0">
                <a:ln w="1905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Script" pitchFamily="34" charset="0"/>
                <a:ea typeface="+mj-ea"/>
                <a:cs typeface="Tahoma" pitchFamily="34" charset="0"/>
              </a:rPr>
              <a:t>расположение к людям, стремление делать добро другим.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utoShape 20"/>
          <p:cNvSpPr>
            <a:spLocks noChangeArrowheads="1"/>
          </p:cNvSpPr>
          <p:nvPr/>
        </p:nvSpPr>
        <p:spPr bwMode="auto">
          <a:xfrm>
            <a:off x="2590800" y="1447800"/>
            <a:ext cx="3886200" cy="533400"/>
          </a:xfrm>
          <a:prstGeom prst="roundRect">
            <a:avLst>
              <a:gd name="adj" fmla="val 50000"/>
            </a:avLst>
          </a:prstGeom>
          <a:solidFill>
            <a:schemeClr val="tx2">
              <a:lumMod val="10000"/>
              <a:lumOff val="90000"/>
            </a:schemeClr>
          </a:solidFill>
          <a:ln>
            <a:noFill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lvl="0" algn="ctr"/>
            <a:r>
              <a:rPr lang="ru-RU" b="1" dirty="0" smtClean="0">
                <a:solidFill>
                  <a:srgbClr val="002060"/>
                </a:solidFill>
              </a:rPr>
              <a:t>Предмет</a:t>
            </a:r>
            <a:r>
              <a:rPr lang="ru-RU" dirty="0" smtClean="0">
                <a:solidFill>
                  <a:srgbClr val="002060"/>
                </a:solidFill>
              </a:rPr>
              <a:t> (кто? что?)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4" name="AutoShape 20"/>
          <p:cNvSpPr>
            <a:spLocks noChangeArrowheads="1"/>
          </p:cNvSpPr>
          <p:nvPr/>
        </p:nvSpPr>
        <p:spPr bwMode="auto">
          <a:xfrm>
            <a:off x="2590800" y="5105400"/>
            <a:ext cx="4038600" cy="990600"/>
          </a:xfrm>
          <a:prstGeom prst="roundRect">
            <a:avLst>
              <a:gd name="adj" fmla="val 50000"/>
            </a:avLst>
          </a:prstGeom>
          <a:solidFill>
            <a:schemeClr val="tx2">
              <a:lumMod val="10000"/>
              <a:lumOff val="90000"/>
            </a:schemeClr>
          </a:solidFill>
          <a:ln>
            <a:noFill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lvl="0" algn="ctr"/>
            <a:endParaRPr lang="ru-RU" dirty="0" smtClean="0">
              <a:ln w="19050">
                <a:solidFill>
                  <a:srgbClr val="461A46"/>
                </a:solidFill>
              </a:ln>
            </a:endParaRPr>
          </a:p>
          <a:p>
            <a:pPr lvl="0" algn="ctr"/>
            <a:r>
              <a:rPr lang="ru-RU" b="1" dirty="0" smtClean="0">
                <a:solidFill>
                  <a:srgbClr val="002060"/>
                </a:solidFill>
              </a:rPr>
              <a:t>Синтаксическая роль</a:t>
            </a:r>
          </a:p>
          <a:p>
            <a:pPr lvl="0" algn="ctr"/>
            <a:r>
              <a:rPr lang="ru-RU" sz="1400" dirty="0" smtClean="0">
                <a:solidFill>
                  <a:srgbClr val="002060"/>
                </a:solidFill>
              </a:rPr>
              <a:t>(подлежащее, сказуемое, дополнение,</a:t>
            </a:r>
          </a:p>
          <a:p>
            <a:pPr lvl="0" algn="ctr"/>
            <a:r>
              <a:rPr lang="ru-RU" sz="1400" dirty="0" smtClean="0">
                <a:solidFill>
                  <a:srgbClr val="002060"/>
                </a:solidFill>
              </a:rPr>
              <a:t> обстоятельство, определение)</a:t>
            </a:r>
          </a:p>
          <a:p>
            <a:pPr lvl="0" algn="ctr"/>
            <a:endParaRPr lang="ru-RU" dirty="0" smtClean="0">
              <a:ln w="19050">
                <a:solidFill>
                  <a:srgbClr val="461A46"/>
                </a:solidFill>
              </a:ln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6781800" y="3124200"/>
            <a:ext cx="2135768" cy="662192"/>
            <a:chOff x="295723" y="853044"/>
            <a:chExt cx="2135768" cy="662192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41" name="Скругленный прямоугольник 4"/>
            <p:cNvSpPr/>
            <p:nvPr/>
          </p:nvSpPr>
          <p:spPr>
            <a:xfrm>
              <a:off x="328049" y="885370"/>
              <a:ext cx="2071116" cy="59754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/>
              <a:r>
                <a:rPr lang="ru-RU" sz="1600" b="1" dirty="0" smtClean="0">
                  <a:solidFill>
                    <a:srgbClr val="002060"/>
                  </a:solidFill>
                </a:rPr>
                <a:t>Склонение</a:t>
              </a:r>
              <a:r>
                <a:rPr lang="ru-RU" sz="1600" dirty="0" smtClean="0">
                  <a:solidFill>
                    <a:srgbClr val="002060"/>
                  </a:solidFill>
                </a:rPr>
                <a:t>  </a:t>
              </a:r>
            </a:p>
            <a:p>
              <a:pPr lvl="0" algn="ctr"/>
              <a:r>
                <a:rPr lang="ru-RU" sz="1600" dirty="0" smtClean="0">
                  <a:solidFill>
                    <a:srgbClr val="002060"/>
                  </a:solidFill>
                </a:rPr>
                <a:t>(1,2,3 )</a:t>
              </a:r>
              <a:endParaRPr lang="ru-RU" sz="1600" dirty="0">
                <a:solidFill>
                  <a:srgbClr val="002060"/>
                </a:solidFill>
              </a:endParaRPr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295723" y="853044"/>
              <a:ext cx="2135768" cy="662192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sp>
      </p:grpSp>
      <p:grpSp>
        <p:nvGrpSpPr>
          <p:cNvPr id="49" name="Группа 48"/>
          <p:cNvGrpSpPr/>
          <p:nvPr/>
        </p:nvGrpSpPr>
        <p:grpSpPr>
          <a:xfrm>
            <a:off x="6781800" y="2057400"/>
            <a:ext cx="2135768" cy="662192"/>
            <a:chOff x="295723" y="853044"/>
            <a:chExt cx="2135768" cy="662192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51" name="Скругленный прямоугольник 4"/>
            <p:cNvSpPr/>
            <p:nvPr/>
          </p:nvSpPr>
          <p:spPr>
            <a:xfrm>
              <a:off x="328049" y="885370"/>
              <a:ext cx="2071116" cy="59754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/>
              <a:r>
                <a:rPr lang="ru-RU" sz="1600" b="1" dirty="0" smtClean="0">
                  <a:solidFill>
                    <a:srgbClr val="002060"/>
                  </a:solidFill>
                </a:rPr>
                <a:t>Род</a:t>
              </a:r>
              <a:r>
                <a:rPr lang="ru-RU" sz="1600" dirty="0" smtClean="0">
                  <a:solidFill>
                    <a:srgbClr val="002060"/>
                  </a:solidFill>
                </a:rPr>
                <a:t>    (ж., м., ср.)</a:t>
              </a:r>
            </a:p>
          </p:txBody>
        </p:sp>
        <p:sp>
          <p:nvSpPr>
            <p:cNvPr id="50" name="Скругленный прямоугольник 49"/>
            <p:cNvSpPr/>
            <p:nvPr/>
          </p:nvSpPr>
          <p:spPr>
            <a:xfrm>
              <a:off x="295723" y="853044"/>
              <a:ext cx="2135768" cy="662192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sp>
      </p:grpSp>
      <p:grpSp>
        <p:nvGrpSpPr>
          <p:cNvPr id="45" name="Группа 44"/>
          <p:cNvGrpSpPr/>
          <p:nvPr/>
        </p:nvGrpSpPr>
        <p:grpSpPr>
          <a:xfrm>
            <a:off x="152400" y="4267200"/>
            <a:ext cx="2135768" cy="662192"/>
            <a:chOff x="295723" y="853044"/>
            <a:chExt cx="2135768" cy="662192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47" name="Скругленный прямоугольник 4"/>
            <p:cNvSpPr/>
            <p:nvPr/>
          </p:nvSpPr>
          <p:spPr>
            <a:xfrm>
              <a:off x="328049" y="885370"/>
              <a:ext cx="2071116" cy="59754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/>
              <a:r>
                <a:rPr lang="ru-RU" sz="1600" b="1" dirty="0" smtClean="0">
                  <a:solidFill>
                    <a:srgbClr val="002060"/>
                  </a:solidFill>
                </a:rPr>
                <a:t>Падеж </a:t>
              </a:r>
              <a:r>
                <a:rPr lang="ru-RU" sz="1600" dirty="0" smtClean="0">
                  <a:solidFill>
                    <a:srgbClr val="002060"/>
                  </a:solidFill>
                </a:rPr>
                <a:t>            </a:t>
              </a:r>
            </a:p>
            <a:p>
              <a:pPr lvl="0" algn="ctr"/>
              <a:r>
                <a:rPr lang="ru-RU" sz="1400" dirty="0" smtClean="0">
                  <a:solidFill>
                    <a:srgbClr val="002060"/>
                  </a:solidFill>
                </a:rPr>
                <a:t> (И., Р., Д., В.,Т., П.)</a:t>
              </a:r>
              <a:endParaRPr lang="ru-RU" sz="1400" dirty="0">
                <a:solidFill>
                  <a:srgbClr val="002060"/>
                </a:solidFill>
              </a:endParaRPr>
            </a:p>
          </p:txBody>
        </p:sp>
        <p:sp>
          <p:nvSpPr>
            <p:cNvPr id="46" name="Скругленный прямоугольник 45"/>
            <p:cNvSpPr/>
            <p:nvPr/>
          </p:nvSpPr>
          <p:spPr>
            <a:xfrm>
              <a:off x="295723" y="853044"/>
              <a:ext cx="2135768" cy="662192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sp>
      </p:grpSp>
      <p:grpSp>
        <p:nvGrpSpPr>
          <p:cNvPr id="33" name="Группа 32"/>
          <p:cNvGrpSpPr/>
          <p:nvPr/>
        </p:nvGrpSpPr>
        <p:grpSpPr>
          <a:xfrm>
            <a:off x="152400" y="3200400"/>
            <a:ext cx="2135768" cy="662192"/>
            <a:chOff x="295723" y="853044"/>
            <a:chExt cx="2135768" cy="662192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35" name="Скругленный прямоугольник 4"/>
            <p:cNvSpPr/>
            <p:nvPr/>
          </p:nvSpPr>
          <p:spPr>
            <a:xfrm>
              <a:off x="328049" y="885370"/>
              <a:ext cx="2071116" cy="59754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/>
              <a:r>
                <a:rPr lang="ru-RU" sz="1600" b="1" dirty="0" smtClean="0">
                  <a:solidFill>
                    <a:srgbClr val="002060"/>
                  </a:solidFill>
                </a:rPr>
                <a:t>Одушевлённое, неодушевлённое</a:t>
              </a:r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295723" y="853044"/>
              <a:ext cx="2135768" cy="662192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sp>
      </p:grpSp>
      <p:grpSp>
        <p:nvGrpSpPr>
          <p:cNvPr id="22" name="Группа 21"/>
          <p:cNvGrpSpPr/>
          <p:nvPr/>
        </p:nvGrpSpPr>
        <p:grpSpPr>
          <a:xfrm>
            <a:off x="152400" y="1981200"/>
            <a:ext cx="2135768" cy="662192"/>
            <a:chOff x="295723" y="853044"/>
            <a:chExt cx="2135768" cy="662192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4" name="Скругленный прямоугольник 4"/>
            <p:cNvSpPr/>
            <p:nvPr/>
          </p:nvSpPr>
          <p:spPr>
            <a:xfrm>
              <a:off x="328049" y="885370"/>
              <a:ext cx="2071116" cy="59754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smtClean="0">
                  <a:solidFill>
                    <a:srgbClr val="002060"/>
                  </a:solidFill>
                </a:rPr>
                <a:t>Собственное, нарицательное</a:t>
              </a:r>
              <a:endParaRPr lang="ru-RU" sz="1600" b="1" kern="1200" dirty="0">
                <a:solidFill>
                  <a:srgbClr val="002060"/>
                </a:solidFill>
              </a:endParaRP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295723" y="853044"/>
              <a:ext cx="2135768" cy="662192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sp>
      </p:grpSp>
      <p:grpSp>
        <p:nvGrpSpPr>
          <p:cNvPr id="42" name="Группа 41"/>
          <p:cNvGrpSpPr/>
          <p:nvPr/>
        </p:nvGrpSpPr>
        <p:grpSpPr>
          <a:xfrm>
            <a:off x="6781800" y="4191000"/>
            <a:ext cx="2135768" cy="673740"/>
            <a:chOff x="295723" y="853044"/>
            <a:chExt cx="2135768" cy="673740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44" name="Скругленный прямоугольник 4"/>
            <p:cNvSpPr/>
            <p:nvPr/>
          </p:nvSpPr>
          <p:spPr>
            <a:xfrm>
              <a:off x="295723" y="929244"/>
              <a:ext cx="2071116" cy="597540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/>
              <a:r>
                <a:rPr lang="ru-RU" sz="1600" b="1" dirty="0" smtClean="0">
                  <a:solidFill>
                    <a:srgbClr val="002060"/>
                  </a:solidFill>
                </a:rPr>
                <a:t>Число</a:t>
              </a:r>
              <a:r>
                <a:rPr lang="ru-RU" sz="1600" dirty="0" smtClean="0">
                  <a:solidFill>
                    <a:srgbClr val="002060"/>
                  </a:solidFill>
                </a:rPr>
                <a:t>  (ед.,  мн.)</a:t>
              </a:r>
              <a:endParaRPr lang="ru-RU" sz="1600" dirty="0">
                <a:solidFill>
                  <a:srgbClr val="002060"/>
                </a:solidFill>
              </a:endParaRPr>
            </a:p>
          </p:txBody>
        </p:sp>
        <p:sp>
          <p:nvSpPr>
            <p:cNvPr id="43" name="Скругленный прямоугольник 42"/>
            <p:cNvSpPr/>
            <p:nvPr/>
          </p:nvSpPr>
          <p:spPr>
            <a:xfrm>
              <a:off x="295723" y="853044"/>
              <a:ext cx="2135768" cy="662192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Segoe Script" pitchFamily="34" charset="0"/>
              </a:rPr>
              <a:t>Кластер</a:t>
            </a:r>
            <a:endParaRPr lang="ru-RU" sz="3600" dirty="0"/>
          </a:p>
        </p:txBody>
      </p:sp>
      <p:grpSp>
        <p:nvGrpSpPr>
          <p:cNvPr id="4" name="Group 3"/>
          <p:cNvGrpSpPr>
            <a:grpSpLocks noGrp="1"/>
          </p:cNvGrpSpPr>
          <p:nvPr>
            <p:ph idx="1"/>
          </p:nvPr>
        </p:nvGrpSpPr>
        <p:grpSpPr bwMode="auto">
          <a:xfrm>
            <a:off x="2362200" y="2590800"/>
            <a:ext cx="4343400" cy="1981200"/>
            <a:chOff x="1872" y="1824"/>
            <a:chExt cx="2014" cy="1821"/>
          </a:xfrm>
        </p:grpSpPr>
        <p:sp>
          <p:nvSpPr>
            <p:cNvPr id="5" name="AutoShape 4"/>
            <p:cNvSpPr>
              <a:spLocks noChangeArrowheads="1"/>
            </p:cNvSpPr>
            <p:nvPr/>
          </p:nvSpPr>
          <p:spPr bwMode="gray">
            <a:xfrm rot="16200000" flipH="1">
              <a:off x="1820" y="2528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AutoShape 5"/>
            <p:cNvSpPr>
              <a:spLocks noChangeArrowheads="1"/>
            </p:cNvSpPr>
            <p:nvPr/>
          </p:nvSpPr>
          <p:spPr bwMode="gray">
            <a:xfrm rot="5400000" flipH="1">
              <a:off x="3628" y="2494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gray">
            <a:xfrm rot="10800000" flipH="1">
              <a:off x="2725" y="3439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Oval 7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gray">
            <a:xfrm>
              <a:off x="2254" y="2000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gray">
            <a:xfrm>
              <a:off x="2254" y="2000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gray">
            <a:xfrm>
              <a:off x="2337" y="2083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gray">
            <a:xfrm>
              <a:off x="2261" y="2244"/>
              <a:ext cx="1237" cy="835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ru-RU" dirty="0" smtClean="0">
                  <a:solidFill>
                    <a:srgbClr val="002060"/>
                  </a:solidFill>
                  <a:latin typeface="Franklin Gothic Demi Cond" pitchFamily="34" charset="0"/>
                </a:rPr>
                <a:t>Имя существительное</a:t>
              </a:r>
              <a:endParaRPr lang="ru-RU" dirty="0">
                <a:solidFill>
                  <a:srgbClr val="002060"/>
                </a:solidFill>
                <a:latin typeface="Franklin Gothic Demi Cond" pitchFamily="34" charset="0"/>
              </a:endParaRPr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3505200" y="1447800"/>
            <a:ext cx="2133600" cy="457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52400" y="2057400"/>
            <a:ext cx="2133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6781800" y="2133600"/>
            <a:ext cx="2133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152400" y="3276600"/>
            <a:ext cx="21336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152400" y="4419600"/>
            <a:ext cx="21336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6781800" y="3200400"/>
            <a:ext cx="21336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2971800" y="5181600"/>
            <a:ext cx="3124200" cy="838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6781800" y="4267200"/>
            <a:ext cx="21336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/>
          </a:bodyPr>
          <a:lstStyle/>
          <a:p>
            <a:r>
              <a:rPr lang="ru-RU" sz="4800" dirty="0" err="1" smtClean="0">
                <a:ln w="1905">
                  <a:solidFill>
                    <a:srgbClr val="FFFF00"/>
                  </a:solidFill>
                </a:ln>
                <a:solidFill>
                  <a:schemeClr val="bg2">
                    <a:lumMod val="50000"/>
                  </a:schemeClr>
                </a:solidFill>
                <a:latin typeface="Segoe Script" pitchFamily="34" charset="0"/>
              </a:rPr>
              <a:t>Физминутка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111\Desktop\36687034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2667000"/>
            <a:ext cx="2825151" cy="22860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Segoe Script" pitchFamily="34" charset="0"/>
              </a:rPr>
              <a:t>Работа с текстом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dirty="0" smtClean="0"/>
              <a:t>     Трогательно было глядеть на Афанасия, когда кто-то перебил его собачке ногу. Кость срослась, но осталась хромота. Что было делать дальше? Завести другую собаку? Брать на охоту </a:t>
            </a:r>
            <a:r>
              <a:rPr lang="ru-RU" sz="2000" dirty="0" err="1" smtClean="0"/>
              <a:t>хромоножку</a:t>
            </a:r>
            <a:r>
              <a:rPr lang="ru-RU" sz="2000" dirty="0" smtClean="0"/>
              <a:t>? Доставлять слабому животному такой труд – неоправданная жестокость. Но хозяин привык к своей послушной и старательной собачке. Бросить охоту он тоже не мог.</a:t>
            </a:r>
          </a:p>
          <a:p>
            <a:pPr algn="just"/>
            <a:r>
              <a:rPr lang="ru-RU" sz="2000" dirty="0" smtClean="0"/>
              <a:t>     Раздумья принесли свои плоды. Он смастерил маленькую двухколёсную колясочку, в которой и стал возить Ладу до места охоты. Там он разбирал коляску, прятал её в специальную сумку, вешал за спину и охотился с не уставшей от дороги собакой. Окончив охоту, он собирал коляску, сажал в неё Ладу и вёз домой. Собака в коляске – удобная мишень для шуток и насмешек. Однако настоящие охотники понимали Афанасия и сочувствовали ему.</a:t>
            </a:r>
          </a:p>
          <a:p>
            <a:pPr algn="r">
              <a:buNone/>
            </a:pPr>
            <a:r>
              <a:rPr lang="ru-RU" sz="2000" dirty="0" smtClean="0"/>
              <a:t>(Н. </a:t>
            </a:r>
            <a:r>
              <a:rPr lang="ru-RU" sz="2000" dirty="0" err="1" smtClean="0"/>
              <a:t>Минх</a:t>
            </a:r>
            <a:r>
              <a:rPr lang="ru-RU" sz="2000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600" dirty="0" smtClean="0">
                <a:ln w="1905">
                  <a:solidFill>
                    <a:srgbClr val="FFFF00"/>
                  </a:solidFill>
                </a:ln>
                <a:solidFill>
                  <a:schemeClr val="bg2">
                    <a:lumMod val="50000"/>
                  </a:schemeClr>
                </a:solidFill>
                <a:latin typeface="Segoe Script" pitchFamily="34" charset="0"/>
              </a:rPr>
              <a:t>Основная мысль текста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3601"/>
            <a:ext cx="8229600" cy="2286000"/>
          </a:xfrm>
        </p:spPr>
        <p:txBody>
          <a:bodyPr/>
          <a:lstStyle/>
          <a:p>
            <a:pPr>
              <a:buNone/>
            </a:pPr>
            <a:r>
              <a:rPr lang="ru-RU" sz="4400" dirty="0" smtClean="0">
                <a:solidFill>
                  <a:srgbClr val="002060"/>
                </a:solidFill>
              </a:rPr>
              <a:t>Чуткое отношение к животному, любовь и забота о нём.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ln w="1905">
                  <a:solidFill>
                    <a:srgbClr val="FFFF00"/>
                  </a:solidFill>
                </a:ln>
                <a:solidFill>
                  <a:schemeClr val="bg2">
                    <a:lumMod val="50000"/>
                  </a:schemeClr>
                </a:solidFill>
                <a:latin typeface="Segoe Script" pitchFamily="34" charset="0"/>
              </a:rPr>
              <a:t/>
            </a:r>
            <a:br>
              <a:rPr lang="ru-RU" sz="3200" dirty="0" smtClean="0">
                <a:ln w="1905">
                  <a:solidFill>
                    <a:srgbClr val="FFFF00"/>
                  </a:solidFill>
                </a:ln>
                <a:solidFill>
                  <a:schemeClr val="bg2">
                    <a:lumMod val="50000"/>
                  </a:schemeClr>
                </a:solidFill>
                <a:latin typeface="Segoe Script" pitchFamily="34" charset="0"/>
              </a:rPr>
            </a:br>
            <a:r>
              <a:rPr lang="ru-RU" sz="3200" dirty="0" smtClean="0">
                <a:ln w="1905">
                  <a:solidFill>
                    <a:srgbClr val="FFFF00"/>
                  </a:solidFill>
                </a:ln>
                <a:solidFill>
                  <a:schemeClr val="bg2">
                    <a:lumMod val="50000"/>
                  </a:schemeClr>
                </a:solidFill>
                <a:latin typeface="Segoe Script" pitchFamily="34" charset="0"/>
              </a:rPr>
              <a:t>Отношение автора к животному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3601"/>
            <a:ext cx="8229600" cy="2286000"/>
          </a:xfrm>
        </p:spPr>
        <p:txBody>
          <a:bodyPr/>
          <a:lstStyle/>
          <a:p>
            <a:pPr algn="ctr">
              <a:buNone/>
            </a:pPr>
            <a:r>
              <a:rPr lang="ru-RU" sz="4400" i="1" dirty="0" smtClean="0">
                <a:solidFill>
                  <a:srgbClr val="002060"/>
                </a:solidFill>
              </a:rPr>
              <a:t>Автор сочувствует собаке, сопереживает ей.</a:t>
            </a:r>
          </a:p>
          <a:p>
            <a:pPr>
              <a:buNone/>
            </a:pPr>
            <a:endParaRPr lang="ru-RU" sz="4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theme1.xml><?xml version="1.0" encoding="utf-8"?>
<a:theme xmlns:a="http://schemas.openxmlformats.org/drawingml/2006/main" name="Тема4">
  <a:themeElements>
    <a:clrScheme name="Каллиграфия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Тема4</Template>
  <TotalTime>866</TotalTime>
  <Words>939</Words>
  <PresentationFormat>Экран (4:3)</PresentationFormat>
  <Paragraphs>76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Тема4</vt:lpstr>
      <vt:lpstr>Доброе утро!</vt:lpstr>
      <vt:lpstr>Имя существительное.</vt:lpstr>
      <vt:lpstr>Проверка домашнего задания:</vt:lpstr>
      <vt:lpstr>Толковый словарь С.И.Ожегова</vt:lpstr>
      <vt:lpstr>Кластер</vt:lpstr>
      <vt:lpstr>Физминутка</vt:lpstr>
      <vt:lpstr>Работа с текстом</vt:lpstr>
      <vt:lpstr>Основная мысль текста</vt:lpstr>
      <vt:lpstr> Отношение автора к животному</vt:lpstr>
      <vt:lpstr>Работа с текстом</vt:lpstr>
      <vt:lpstr>Работа с текстом</vt:lpstr>
      <vt:lpstr>Работа с текстом</vt:lpstr>
      <vt:lpstr>Мини - исследование</vt:lpstr>
      <vt:lpstr>  Знания должны увеличиваться с добротой.   </vt:lpstr>
      <vt:lpstr>***</vt:lpstr>
      <vt:lpstr>Домашнее задание : выполнить тест. 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111</dc:creator>
  <cp:lastModifiedBy>111</cp:lastModifiedBy>
  <cp:revision>106</cp:revision>
  <dcterms:created xsi:type="dcterms:W3CDTF">2011-11-13T10:23:53Z</dcterms:created>
  <dcterms:modified xsi:type="dcterms:W3CDTF">2011-11-26T13:53:42Z</dcterms:modified>
</cp:coreProperties>
</file>