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1" r:id="rId6"/>
    <p:sldId id="262" r:id="rId7"/>
    <p:sldId id="272" r:id="rId8"/>
    <p:sldId id="264" r:id="rId9"/>
    <p:sldId id="263" r:id="rId10"/>
    <p:sldId id="273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30B5-67F5-422A-9040-C2D4B11FEFCB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E40A-0475-403A-ADEA-321018D76BD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000240"/>
            <a:ext cx="4186238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Канонизированы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/>
              <a:t>почитаются в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/>
              <a:t>православии</a:t>
            </a: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 </a:t>
            </a:r>
            <a:r>
              <a:rPr lang="ru-RU" dirty="0" smtClean="0"/>
              <a:t>святые</a:t>
            </a:r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/>
              <a:t>равноапостольные</a:t>
            </a: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«</a:t>
            </a:r>
            <a:r>
              <a:rPr lang="ru-RU" i="1" u="sng" dirty="0">
                <a:solidFill>
                  <a:srgbClr val="C00000"/>
                </a:solidFill>
              </a:rPr>
              <a:t>учи́тели</a:t>
            </a:r>
            <a:r>
              <a:rPr lang="ru-RU" i="1" u="sng" dirty="0">
                <a:solidFill>
                  <a:srgbClr val="C00000"/>
                </a:solidFill>
              </a:rPr>
              <a:t> </a:t>
            </a:r>
            <a:endParaRPr lang="ru-RU" i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слове́нские</a:t>
            </a:r>
            <a:r>
              <a:rPr lang="ru-RU" i="1" u="sng" dirty="0" smtClean="0">
                <a:solidFill>
                  <a:srgbClr val="C00000"/>
                </a:solidFill>
              </a:rPr>
              <a:t>».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6148" name="Picture 4" descr="C:\Documents and Settings\SERG\Рабочий стол\Саратов_Памятник_Кириллу_и_Мефодию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964982" cy="4714908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928662" y="214290"/>
            <a:ext cx="7858180" cy="1500198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Bookman Old Style" pitchFamily="18" charset="0"/>
              </a:rPr>
              <a:t>Кирилл и Мефодий 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28604"/>
            <a:ext cx="5429256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C00000"/>
                </a:solidFill>
              </a:rPr>
              <a:t> 862 году</a:t>
            </a:r>
            <a:r>
              <a:rPr lang="ru-RU" dirty="0" smtClean="0"/>
              <a:t> в Константинополь явились послы от моравского князя Ростислава с такой просьбой: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«</a:t>
            </a:r>
            <a:r>
              <a:rPr lang="ru-RU" i="1" dirty="0" smtClean="0">
                <a:solidFill>
                  <a:srgbClr val="C00000"/>
                </a:solidFill>
              </a:rPr>
              <a:t>Народ наш исповедует христианскую веру, но у нас нет учителей, которые могли бы объяснить нам веру на нашем родном языке. Пришлите нам таких учителей</a:t>
            </a:r>
            <a:r>
              <a:rPr lang="ru-RU" dirty="0" smtClean="0">
                <a:solidFill>
                  <a:srgbClr val="C00000"/>
                </a:solidFill>
              </a:rPr>
              <a:t>». </a:t>
            </a:r>
          </a:p>
          <a:p>
            <a:endParaRPr lang="ru-RU" dirty="0"/>
          </a:p>
        </p:txBody>
      </p:sp>
      <p:pic>
        <p:nvPicPr>
          <p:cNvPr id="2050" name="Picture 2" descr="C:\Documents and Settings\SERG\Рабочий стол\щщщщщщщщщщщщщщ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509276" cy="570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14290"/>
            <a:ext cx="5429288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 Моравии Константин и Мефодий </a:t>
            </a:r>
            <a:r>
              <a:rPr lang="ru-RU" dirty="0" smtClean="0">
                <a:solidFill>
                  <a:srgbClr val="C00000"/>
                </a:solidFill>
              </a:rPr>
              <a:t>продолжали переводить церковные книги с греческого на славянский язык, обучали славян чтению, письму и ведению богослужения на славянском языке.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В Болгарии, Хорватии, Сербии и Киевской Руси азбука, созданная братьями, получила широкое распространение.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SERG\Рабочий стол\В колом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286148" cy="592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4429156" cy="603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6314" y="500042"/>
            <a:ext cx="37862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24 мая - День </a:t>
            </a:r>
            <a:r>
              <a:rPr lang="ru-RU" sz="3200" dirty="0">
                <a:solidFill>
                  <a:srgbClr val="C00000"/>
                </a:solidFill>
              </a:rPr>
              <a:t>славянской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письменности </a:t>
            </a:r>
            <a:r>
              <a:rPr lang="ru-RU" sz="3200" dirty="0">
                <a:solidFill>
                  <a:srgbClr val="C00000"/>
                </a:solidFill>
              </a:rPr>
              <a:t>и </a:t>
            </a:r>
            <a:r>
              <a:rPr lang="ru-RU" sz="3200" dirty="0" smtClean="0">
                <a:solidFill>
                  <a:srgbClr val="C00000"/>
                </a:solidFill>
              </a:rPr>
              <a:t>культуры.</a:t>
            </a:r>
          </a:p>
          <a:p>
            <a:pPr algn="ctr"/>
            <a:r>
              <a:rPr lang="ru-RU" sz="3200" dirty="0" smtClean="0"/>
              <a:t>Он совпадает </a:t>
            </a:r>
            <a:r>
              <a:rPr lang="ru-RU" sz="3200" dirty="0"/>
              <a:t>с </a:t>
            </a:r>
            <a:r>
              <a:rPr lang="ru-RU" sz="3200" dirty="0" smtClean="0"/>
              <a:t>днём </a:t>
            </a:r>
            <a:r>
              <a:rPr lang="ru-RU" sz="3200" dirty="0"/>
              <a:t>церковного поминовения Кирилла и </a:t>
            </a:r>
            <a:r>
              <a:rPr lang="ru-RU" sz="3200" dirty="0" smtClean="0"/>
              <a:t>Мефодия и широко </a:t>
            </a:r>
            <a:r>
              <a:rPr lang="ru-RU" sz="3200" dirty="0"/>
              <a:t>отмечается </a:t>
            </a:r>
            <a:r>
              <a:rPr lang="ru-RU" sz="3200" dirty="0" smtClean="0"/>
              <a:t>в </a:t>
            </a:r>
            <a:r>
              <a:rPr lang="ru-RU" sz="3200" dirty="0"/>
              <a:t>настоящее </a:t>
            </a:r>
            <a:r>
              <a:rPr lang="ru-RU" sz="3200" dirty="0" smtClean="0"/>
              <a:t>время.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5572132" cy="56261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Кирилл и Мефодий происходили из византийского города Фессалоники (Салоники), столицы византийской части Македонии. Их отец Лев происходил из рода богатого и был офицером. В семье было семь сыновей (Мефодий — старший, а Кирилл — младший из них).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285728"/>
            <a:ext cx="295664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572132" cy="56689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     Фессалоники - двуязычный город. Кроме греческого языка, там звучал славянский диалект.   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По исследованиям современных лингвистов, он и лег в основу языка переводов Кирилла и Мефодия, а с ними и всего церковнославянского языка.  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    Анализ языка переводов Кирилла и Мефодия показывает, что они владели славянским языком как родным.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285728"/>
            <a:ext cx="3378036" cy="624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285729"/>
            <a:ext cx="48577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   Кирилл обучался у лучших учителей фило софии, диалектике, геометрии, арифметике, риторике, астрономии и разным языкам.       </a:t>
            </a:r>
          </a:p>
          <a:p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   Окончив учение, он принял сан иерея и поступил на службу 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«хранителем библиотеки» </a:t>
            </a:r>
            <a:r>
              <a:rPr lang="ru-RU" sz="2800" dirty="0" smtClean="0">
                <a:latin typeface="Bookman Old Style" pitchFamily="18" charset="0"/>
              </a:rPr>
              <a:t>(современное звание академика) при соборе Святой Софии в Константинополе. 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428604"/>
            <a:ext cx="3589484" cy="609974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85728"/>
            <a:ext cx="5072098" cy="61436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Через некоторое время удалился в один из монастырей на черноморском </a:t>
            </a:r>
          </a:p>
          <a:p>
            <a:pPr algn="ctr">
              <a:buNone/>
            </a:pP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  побережье. Некоторое время жил в уединении, </a:t>
            </a:r>
            <a:r>
              <a:rPr lang="ru-RU" dirty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атем был возвращён в Константинополь и определён преподавать философию в том же Магнаврском университете, где недавно учился сам.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608" b="3965"/>
          <a:stretch>
            <a:fillRect/>
          </a:stretch>
        </p:blipFill>
        <p:spPr>
          <a:xfrm>
            <a:off x="214282" y="785794"/>
            <a:ext cx="4000529" cy="533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500042"/>
            <a:ext cx="482918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     Примерно 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в 850 году </a:t>
            </a:r>
            <a:r>
              <a:rPr lang="ru-RU" sz="2800" dirty="0" smtClean="0">
                <a:latin typeface="Bookman Old Style" pitchFamily="18" charset="0"/>
              </a:rPr>
              <a:t>император Михаил III и патриарх Фотий направили Кирилла в Болгарию, где на реке Брегальнице он обратил многих болгар в христианство.</a:t>
            </a: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      Потом Кирилл познакомил с основами христианства эмира милитенского.</a:t>
            </a:r>
          </a:p>
        </p:txBody>
      </p:sp>
      <p:pic>
        <p:nvPicPr>
          <p:cNvPr id="3074" name="Picture 2" descr="C:\Documents and Settings\SERG\Рабочий стол\гггг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865590" cy="5865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35785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В </a:t>
            </a:r>
            <a:r>
              <a:rPr lang="ru-RU" dirty="0" smtClean="0">
                <a:solidFill>
                  <a:srgbClr val="C00000"/>
                </a:solidFill>
              </a:rPr>
              <a:t>856 году </a:t>
            </a:r>
            <a:r>
              <a:rPr lang="ru-RU" dirty="0" smtClean="0"/>
              <a:t>Кирилл вместе со своими учениками Климентом, Наумом и Ангеларием пришёл в монастырь, где был настоятелем его брат Мефодий. </a:t>
            </a:r>
          </a:p>
          <a:p>
            <a:pPr>
              <a:buNone/>
            </a:pPr>
            <a:r>
              <a:rPr lang="ru-RU" dirty="0" smtClean="0"/>
              <a:t>       В монастыре вокруг Кирилла и Мефодия сложилась группа единомышленников и зародилась мысль о создании славянской азбуки.</a:t>
            </a:r>
            <a:endParaRPr lang="ru-RU" dirty="0"/>
          </a:p>
        </p:txBody>
      </p:sp>
      <p:pic>
        <p:nvPicPr>
          <p:cNvPr id="4" name="Picture 2" descr="C:\Documents and Settings\SERG\Рабочий стол\тттт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571900" cy="651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Ученики святых Кирилла и Мефодия: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071546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Константин Преславский</a:t>
            </a:r>
          </a:p>
          <a:p>
            <a:r>
              <a:rPr lang="ru-RU" sz="2800" dirty="0" smtClean="0"/>
              <a:t>Горазд Охридский </a:t>
            </a:r>
          </a:p>
          <a:p>
            <a:r>
              <a:rPr lang="ru-RU" sz="2800" dirty="0" smtClean="0"/>
              <a:t>Климент Охридский</a:t>
            </a:r>
          </a:p>
          <a:p>
            <a:r>
              <a:rPr lang="ru-RU" sz="2800" dirty="0" smtClean="0"/>
              <a:t>Савва Охридский</a:t>
            </a:r>
          </a:p>
          <a:p>
            <a:r>
              <a:rPr lang="ru-RU" sz="2800" dirty="0" smtClean="0"/>
              <a:t>Наум Охридский </a:t>
            </a:r>
          </a:p>
          <a:p>
            <a:r>
              <a:rPr lang="ru-RU" sz="2800" dirty="0" smtClean="0"/>
              <a:t>Ангелярий Охридский</a:t>
            </a:r>
          </a:p>
          <a:p>
            <a:r>
              <a:rPr lang="ru-RU" sz="2800" dirty="0" smtClean="0"/>
              <a:t>Лаврентий</a:t>
            </a:r>
          </a:p>
        </p:txBody>
      </p:sp>
      <p:pic>
        <p:nvPicPr>
          <p:cNvPr id="4098" name="Picture 2" descr="C:\Documents and Settings\SERG\Рабочий стол\гггггг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419600" cy="516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Кирилл и Мефодий с учениками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500702"/>
            <a:ext cx="82296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2400" dirty="0" smtClean="0"/>
              <a:t>Фреска монастыря «Святой Наум»(в Республике Македонии).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786610" cy="51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Кирилл и Мефодий с учениками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16</cp:revision>
  <dcterms:created xsi:type="dcterms:W3CDTF">2012-12-13T13:05:41Z</dcterms:created>
  <dcterms:modified xsi:type="dcterms:W3CDTF">2012-12-13T14:58:32Z</dcterms:modified>
</cp:coreProperties>
</file>