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93" r:id="rId5"/>
    <p:sldId id="262" r:id="rId6"/>
    <p:sldId id="259" r:id="rId7"/>
    <p:sldId id="260" r:id="rId8"/>
    <p:sldId id="263" r:id="rId9"/>
    <p:sldId id="294" r:id="rId10"/>
    <p:sldId id="267" r:id="rId11"/>
    <p:sldId id="265" r:id="rId12"/>
    <p:sldId id="266" r:id="rId13"/>
    <p:sldId id="269" r:id="rId14"/>
    <p:sldId id="264" r:id="rId15"/>
    <p:sldId id="268" r:id="rId16"/>
    <p:sldId id="271" r:id="rId17"/>
    <p:sldId id="270" r:id="rId18"/>
    <p:sldId id="291" r:id="rId19"/>
    <p:sldId id="290" r:id="rId20"/>
    <p:sldId id="272" r:id="rId21"/>
    <p:sldId id="276" r:id="rId22"/>
    <p:sldId id="273" r:id="rId23"/>
    <p:sldId id="274" r:id="rId24"/>
    <p:sldId id="304" r:id="rId25"/>
    <p:sldId id="303" r:id="rId26"/>
    <p:sldId id="279" r:id="rId27"/>
    <p:sldId id="275" r:id="rId28"/>
    <p:sldId id="277" r:id="rId29"/>
    <p:sldId id="280" r:id="rId30"/>
    <p:sldId id="278" r:id="rId31"/>
    <p:sldId id="295" r:id="rId32"/>
    <p:sldId id="292" r:id="rId33"/>
    <p:sldId id="299" r:id="rId34"/>
    <p:sldId id="298" r:id="rId35"/>
    <p:sldId id="302" r:id="rId36"/>
    <p:sldId id="301" r:id="rId37"/>
    <p:sldId id="283" r:id="rId38"/>
    <p:sldId id="305" r:id="rId39"/>
    <p:sldId id="286" r:id="rId40"/>
    <p:sldId id="287" r:id="rId41"/>
    <p:sldId id="285" r:id="rId42"/>
    <p:sldId id="307" r:id="rId43"/>
    <p:sldId id="284" r:id="rId44"/>
    <p:sldId id="28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15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8" autoAdjust="0"/>
    <p:restoredTop sz="94717" autoAdjust="0"/>
  </p:normalViewPr>
  <p:slideViewPr>
    <p:cSldViewPr>
      <p:cViewPr varScale="1">
        <p:scale>
          <a:sx n="83" d="100"/>
          <a:sy n="8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D657E-336C-4AC1-9D24-9A08B602244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51FA0E-3CF7-40F0-8E9B-9F80FB2A7E02}" type="pres">
      <dgm:prSet presAssocID="{A76D657E-336C-4AC1-9D24-9A08B60224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63F8024-5ED5-4A0E-828C-1912EAAFE260}" type="presOf" srcId="{A76D657E-336C-4AC1-9D24-9A08B6022443}" destId="{1451FA0E-3CF7-40F0-8E9B-9F80FB2A7E02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D657E-336C-4AC1-9D24-9A08B602244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8E3254-CC6A-4AFE-99C4-F89885873D81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200" dirty="0" smtClean="0">
              <a:solidFill>
                <a:srgbClr val="C00000"/>
              </a:solidFill>
            </a:rPr>
            <a:t>традиции</a:t>
          </a:r>
          <a:endParaRPr lang="ru-RU" sz="2200" dirty="0">
            <a:solidFill>
              <a:srgbClr val="C00000"/>
            </a:solidFill>
          </a:endParaRPr>
        </a:p>
      </dgm:t>
    </dgm:pt>
    <dgm:pt modelId="{F2B0C0A5-65A5-4B4B-A85E-27953BEBA93B}" type="parTrans" cxnId="{8B61295C-2BD6-4FD9-9B69-1B4DBF451D03}">
      <dgm:prSet/>
      <dgm:spPr/>
      <dgm:t>
        <a:bodyPr/>
        <a:lstStyle/>
        <a:p>
          <a:endParaRPr lang="ru-RU"/>
        </a:p>
      </dgm:t>
    </dgm:pt>
    <dgm:pt modelId="{3D8D136F-9079-4C1E-9285-CE0F7CD752B0}" type="sibTrans" cxnId="{8B61295C-2BD6-4FD9-9B69-1B4DBF451D03}">
      <dgm:prSet/>
      <dgm:spPr/>
      <dgm:t>
        <a:bodyPr/>
        <a:lstStyle/>
        <a:p>
          <a:endParaRPr lang="ru-RU"/>
        </a:p>
      </dgm:t>
    </dgm:pt>
    <dgm:pt modelId="{EEF8DD13-3A09-47D7-8DA2-461CE8AE16E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венчание</a:t>
          </a:r>
          <a:endParaRPr lang="ru-RU" sz="2000" dirty="0">
            <a:solidFill>
              <a:srgbClr val="C00000"/>
            </a:solidFill>
          </a:endParaRPr>
        </a:p>
      </dgm:t>
    </dgm:pt>
    <dgm:pt modelId="{D77F30B3-5869-4152-9B9D-8A50861F2D16}" type="parTrans" cxnId="{84A1C76F-B0D4-4B74-B891-30D1CB439F7D}">
      <dgm:prSet/>
      <dgm:spPr/>
      <dgm:t>
        <a:bodyPr/>
        <a:lstStyle/>
        <a:p>
          <a:endParaRPr lang="ru-RU"/>
        </a:p>
      </dgm:t>
    </dgm:pt>
    <dgm:pt modelId="{0F23FEC4-6E11-413C-A5F3-EC21A02319C5}" type="sibTrans" cxnId="{84A1C76F-B0D4-4B74-B891-30D1CB439F7D}">
      <dgm:prSet/>
      <dgm:spPr/>
      <dgm:t>
        <a:bodyPr/>
        <a:lstStyle/>
        <a:p>
          <a:endParaRPr lang="ru-RU"/>
        </a:p>
      </dgm:t>
    </dgm:pt>
    <dgm:pt modelId="{5FD7ABEE-07AE-4512-BCF3-391CE50BF8D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dirty="0" smtClean="0">
              <a:solidFill>
                <a:srgbClr val="C00000"/>
              </a:solidFill>
            </a:rPr>
            <a:t>крещение</a:t>
          </a:r>
          <a:endParaRPr lang="ru-RU" sz="1800" dirty="0">
            <a:solidFill>
              <a:srgbClr val="C00000"/>
            </a:solidFill>
          </a:endParaRPr>
        </a:p>
      </dgm:t>
    </dgm:pt>
    <dgm:pt modelId="{BE138695-BAFD-49B5-828E-E2D3A392E925}" type="parTrans" cxnId="{9E14C3BE-DFB5-4397-B3AE-904C356863EC}">
      <dgm:prSet/>
      <dgm:spPr/>
      <dgm:t>
        <a:bodyPr/>
        <a:lstStyle/>
        <a:p>
          <a:endParaRPr lang="ru-RU"/>
        </a:p>
      </dgm:t>
    </dgm:pt>
    <dgm:pt modelId="{79E30034-BD58-4601-8DBC-F4B84DDC54BB}" type="sibTrans" cxnId="{9E14C3BE-DFB5-4397-B3AE-904C356863EC}">
      <dgm:prSet/>
      <dgm:spPr/>
      <dgm:t>
        <a:bodyPr/>
        <a:lstStyle/>
        <a:p>
          <a:endParaRPr lang="ru-RU"/>
        </a:p>
      </dgm:t>
    </dgm:pt>
    <dgm:pt modelId="{7DBFDB31-9F57-44E5-A72C-C635325F8F3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dirty="0" smtClean="0">
              <a:solidFill>
                <a:srgbClr val="C00000"/>
              </a:solidFill>
            </a:rPr>
            <a:t>Семейный обед</a:t>
          </a:r>
          <a:endParaRPr lang="ru-RU" sz="1800" dirty="0">
            <a:solidFill>
              <a:srgbClr val="C00000"/>
            </a:solidFill>
          </a:endParaRPr>
        </a:p>
      </dgm:t>
    </dgm:pt>
    <dgm:pt modelId="{5F613A31-1B33-4495-91F2-3002F60120D5}" type="parTrans" cxnId="{09E436C1-63B2-4E0A-8A1D-4F1DD426BC3F}">
      <dgm:prSet/>
      <dgm:spPr/>
      <dgm:t>
        <a:bodyPr/>
        <a:lstStyle/>
        <a:p>
          <a:endParaRPr lang="ru-RU"/>
        </a:p>
      </dgm:t>
    </dgm:pt>
    <dgm:pt modelId="{E6069381-EDF8-433D-B0A5-EA039C589CE2}" type="sibTrans" cxnId="{09E436C1-63B2-4E0A-8A1D-4F1DD426BC3F}">
      <dgm:prSet/>
      <dgm:spPr/>
      <dgm:t>
        <a:bodyPr/>
        <a:lstStyle/>
        <a:p>
          <a:endParaRPr lang="ru-RU"/>
        </a:p>
      </dgm:t>
    </dgm:pt>
    <dgm:pt modelId="{F067ED08-2FD2-4DF2-9C4E-12DD262F87F4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dirty="0" smtClean="0">
              <a:solidFill>
                <a:srgbClr val="C00000"/>
              </a:solidFill>
            </a:rPr>
            <a:t>праздники</a:t>
          </a:r>
          <a:endParaRPr lang="ru-RU" sz="1800" dirty="0">
            <a:solidFill>
              <a:srgbClr val="C00000"/>
            </a:solidFill>
          </a:endParaRPr>
        </a:p>
      </dgm:t>
    </dgm:pt>
    <dgm:pt modelId="{2DA50BC5-AE04-45EB-94BE-80FE87CF42BF}" type="parTrans" cxnId="{01397109-AEA7-4499-A878-5EEC96978853}">
      <dgm:prSet/>
      <dgm:spPr/>
      <dgm:t>
        <a:bodyPr/>
        <a:lstStyle/>
        <a:p>
          <a:endParaRPr lang="ru-RU"/>
        </a:p>
      </dgm:t>
    </dgm:pt>
    <dgm:pt modelId="{F868542F-E6C1-4933-A5C3-8EA6A6F61F41}" type="sibTrans" cxnId="{01397109-AEA7-4499-A878-5EEC96978853}">
      <dgm:prSet/>
      <dgm:spPr/>
      <dgm:t>
        <a:bodyPr/>
        <a:lstStyle/>
        <a:p>
          <a:endParaRPr lang="ru-RU"/>
        </a:p>
      </dgm:t>
    </dgm:pt>
    <dgm:pt modelId="{4AE86D79-556C-4BC6-B1EE-BB30A08E2EAC}">
      <dgm:prSet phldrT="[Текст]"/>
      <dgm:spPr/>
      <dgm:t>
        <a:bodyPr/>
        <a:lstStyle/>
        <a:p>
          <a:endParaRPr lang="ru-RU" dirty="0"/>
        </a:p>
      </dgm:t>
    </dgm:pt>
    <dgm:pt modelId="{BF4750AF-C19B-4055-9E4E-34268E217307}" type="parTrans" cxnId="{9B02263F-ADB5-4CD9-BBA1-3FB32EE27E1F}">
      <dgm:prSet/>
      <dgm:spPr/>
      <dgm:t>
        <a:bodyPr/>
        <a:lstStyle/>
        <a:p>
          <a:endParaRPr lang="ru-RU"/>
        </a:p>
      </dgm:t>
    </dgm:pt>
    <dgm:pt modelId="{99C701D1-ED3A-4971-A2D9-7C6E63BD56C2}" type="sibTrans" cxnId="{9B02263F-ADB5-4CD9-BBA1-3FB32EE27E1F}">
      <dgm:prSet/>
      <dgm:spPr/>
      <dgm:t>
        <a:bodyPr/>
        <a:lstStyle/>
        <a:p>
          <a:endParaRPr lang="ru-RU"/>
        </a:p>
      </dgm:t>
    </dgm:pt>
    <dgm:pt modelId="{110B0FF0-9AF9-4725-B1E1-83223FD769DF}">
      <dgm:prSet phldrT="[Текст]"/>
      <dgm:spPr/>
      <dgm:t>
        <a:bodyPr/>
        <a:lstStyle/>
        <a:p>
          <a:endParaRPr lang="ru-RU" dirty="0"/>
        </a:p>
      </dgm:t>
    </dgm:pt>
    <dgm:pt modelId="{11F5505B-229C-4F8B-808A-BA498D09E296}" type="parTrans" cxnId="{3542DFA2-830E-4271-B471-2AAE92184429}">
      <dgm:prSet/>
      <dgm:spPr/>
      <dgm:t>
        <a:bodyPr/>
        <a:lstStyle/>
        <a:p>
          <a:endParaRPr lang="ru-RU"/>
        </a:p>
      </dgm:t>
    </dgm:pt>
    <dgm:pt modelId="{8E9020E2-A75E-4996-A0B8-F29F884730B0}" type="sibTrans" cxnId="{3542DFA2-830E-4271-B471-2AAE92184429}">
      <dgm:prSet/>
      <dgm:spPr/>
      <dgm:t>
        <a:bodyPr/>
        <a:lstStyle/>
        <a:p>
          <a:endParaRPr lang="ru-RU"/>
        </a:p>
      </dgm:t>
    </dgm:pt>
    <dgm:pt modelId="{39E28431-FFF9-4C4C-8C8C-26586DA381B3}">
      <dgm:prSet phldrT="[Текст]"/>
      <dgm:spPr/>
      <dgm:t>
        <a:bodyPr/>
        <a:lstStyle/>
        <a:p>
          <a:endParaRPr lang="ru-RU" dirty="0"/>
        </a:p>
      </dgm:t>
    </dgm:pt>
    <dgm:pt modelId="{E4A472A9-77EA-49EE-8B41-CF0B4A5D554B}" type="parTrans" cxnId="{AD4AE1B7-84C4-4C1D-AD5C-9C71C547A2C6}">
      <dgm:prSet/>
      <dgm:spPr/>
      <dgm:t>
        <a:bodyPr/>
        <a:lstStyle/>
        <a:p>
          <a:endParaRPr lang="ru-RU"/>
        </a:p>
      </dgm:t>
    </dgm:pt>
    <dgm:pt modelId="{E469BE1A-28BA-4F86-A11E-DF13F42EC528}" type="sibTrans" cxnId="{AD4AE1B7-84C4-4C1D-AD5C-9C71C547A2C6}">
      <dgm:prSet/>
      <dgm:spPr/>
      <dgm:t>
        <a:bodyPr/>
        <a:lstStyle/>
        <a:p>
          <a:endParaRPr lang="ru-RU"/>
        </a:p>
      </dgm:t>
    </dgm:pt>
    <dgm:pt modelId="{17DEFA4C-D880-41E5-925F-A05259BDC82D}">
      <dgm:prSet phldrT="[Текст]"/>
      <dgm:spPr/>
      <dgm:t>
        <a:bodyPr/>
        <a:lstStyle/>
        <a:p>
          <a:endParaRPr lang="ru-RU" dirty="0"/>
        </a:p>
      </dgm:t>
    </dgm:pt>
    <dgm:pt modelId="{F44F9D2F-3A8A-424B-A4C0-A482049E94C3}" type="parTrans" cxnId="{C175E8D0-903D-4AF4-BEEB-D518E5B70225}">
      <dgm:prSet/>
      <dgm:spPr/>
      <dgm:t>
        <a:bodyPr/>
        <a:lstStyle/>
        <a:p>
          <a:endParaRPr lang="ru-RU"/>
        </a:p>
      </dgm:t>
    </dgm:pt>
    <dgm:pt modelId="{399EF61A-68D3-4E7E-B63D-510C6ED65C67}" type="sibTrans" cxnId="{C175E8D0-903D-4AF4-BEEB-D518E5B70225}">
      <dgm:prSet/>
      <dgm:spPr/>
      <dgm:t>
        <a:bodyPr/>
        <a:lstStyle/>
        <a:p>
          <a:endParaRPr lang="ru-RU"/>
        </a:p>
      </dgm:t>
    </dgm:pt>
    <dgm:pt modelId="{FC1A4F2B-E070-451B-98B3-AC579B008E13}">
      <dgm:prSet phldrT="[Текст]"/>
      <dgm:spPr/>
      <dgm:t>
        <a:bodyPr/>
        <a:lstStyle/>
        <a:p>
          <a:endParaRPr lang="ru-RU" dirty="0"/>
        </a:p>
      </dgm:t>
    </dgm:pt>
    <dgm:pt modelId="{A7F4B991-2BA7-4A6B-90B6-DD32EEED380A}" type="parTrans" cxnId="{9155CC54-1A2E-4FD4-BF47-1467F816943E}">
      <dgm:prSet/>
      <dgm:spPr/>
      <dgm:t>
        <a:bodyPr/>
        <a:lstStyle/>
        <a:p>
          <a:endParaRPr lang="ru-RU"/>
        </a:p>
      </dgm:t>
    </dgm:pt>
    <dgm:pt modelId="{2589E8F6-3B36-4A02-BC71-147E4CD3C6E5}" type="sibTrans" cxnId="{9155CC54-1A2E-4FD4-BF47-1467F816943E}">
      <dgm:prSet/>
      <dgm:spPr/>
      <dgm:t>
        <a:bodyPr/>
        <a:lstStyle/>
        <a:p>
          <a:endParaRPr lang="ru-RU"/>
        </a:p>
      </dgm:t>
    </dgm:pt>
    <dgm:pt modelId="{422C60BA-6B97-46B3-81C7-E197AEFDEB19}">
      <dgm:prSet phldrT="[Текст]" phldr="1"/>
      <dgm:spPr/>
      <dgm:t>
        <a:bodyPr/>
        <a:lstStyle/>
        <a:p>
          <a:endParaRPr lang="ru-RU" dirty="0"/>
        </a:p>
      </dgm:t>
    </dgm:pt>
    <dgm:pt modelId="{EB4E4E66-93C6-488B-8FE7-6BF5B68D0C89}" type="parTrans" cxnId="{75960FED-9F7B-4060-B954-455B5091A343}">
      <dgm:prSet/>
      <dgm:spPr/>
      <dgm:t>
        <a:bodyPr/>
        <a:lstStyle/>
        <a:p>
          <a:endParaRPr lang="ru-RU"/>
        </a:p>
      </dgm:t>
    </dgm:pt>
    <dgm:pt modelId="{6B8E21BE-A871-40EB-9A94-BF7056750ED1}" type="sibTrans" cxnId="{75960FED-9F7B-4060-B954-455B5091A343}">
      <dgm:prSet custScaleX="104147" custScaleY="93393" custLinFactNeighborX="-635" custLinFactNeighborY="0"/>
      <dgm:spPr/>
      <dgm:t>
        <a:bodyPr/>
        <a:lstStyle/>
        <a:p>
          <a:endParaRPr lang="ru-RU"/>
        </a:p>
      </dgm:t>
    </dgm:pt>
    <dgm:pt modelId="{1451FA0E-3CF7-40F0-8E9B-9F80FB2A7E02}" type="pres">
      <dgm:prSet presAssocID="{A76D657E-336C-4AC1-9D24-9A08B60224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4FF298-C98D-415C-A786-0D425DE37BAD}" type="pres">
      <dgm:prSet presAssocID="{178E3254-CC6A-4AFE-99C4-F89885873D81}" presName="centerShape" presStyleLbl="node0" presStyleIdx="0" presStyleCnt="1"/>
      <dgm:spPr/>
      <dgm:t>
        <a:bodyPr/>
        <a:lstStyle/>
        <a:p>
          <a:endParaRPr lang="ru-RU"/>
        </a:p>
      </dgm:t>
    </dgm:pt>
    <dgm:pt modelId="{521520CF-AE8D-4BAA-99B4-8AC3D2F6D1F4}" type="pres">
      <dgm:prSet presAssocID="{EEF8DD13-3A09-47D7-8DA2-461CE8AE16E6}" presName="node" presStyleLbl="node1" presStyleIdx="0" presStyleCnt="4" custScaleX="120881" custScaleY="110659" custRadScaleRad="100123" custRadScaleInc="-2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FFA5C-3CD4-4307-8F2B-B5EB76842073}" type="pres">
      <dgm:prSet presAssocID="{EEF8DD13-3A09-47D7-8DA2-461CE8AE16E6}" presName="dummy" presStyleCnt="0"/>
      <dgm:spPr/>
    </dgm:pt>
    <dgm:pt modelId="{B2DD87F8-620F-4468-8FD6-B64645104CAB}" type="pres">
      <dgm:prSet presAssocID="{0F23FEC4-6E11-413C-A5F3-EC21A02319C5}" presName="sibTrans" presStyleLbl="sibTrans2D1" presStyleIdx="0" presStyleCnt="4" custScaleX="104147" custScaleY="93393" custLinFactNeighborX="-635" custLinFactNeighborY="0"/>
      <dgm:spPr/>
      <dgm:t>
        <a:bodyPr/>
        <a:lstStyle/>
        <a:p>
          <a:endParaRPr lang="ru-RU"/>
        </a:p>
      </dgm:t>
    </dgm:pt>
    <dgm:pt modelId="{5D9E9C7F-35FC-4B1D-82CB-ECB4BB9A6D57}" type="pres">
      <dgm:prSet presAssocID="{5FD7ABEE-07AE-4512-BCF3-391CE50BF8DA}" presName="node" presStyleLbl="node1" presStyleIdx="1" presStyleCnt="4" custScaleX="122362" custScaleY="120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1115A-E26F-43F1-BE08-A5FD60471B40}" type="pres">
      <dgm:prSet presAssocID="{5FD7ABEE-07AE-4512-BCF3-391CE50BF8DA}" presName="dummy" presStyleCnt="0"/>
      <dgm:spPr/>
    </dgm:pt>
    <dgm:pt modelId="{17A00DCE-BB77-4F0B-9C8B-F3E238E7EDD0}" type="pres">
      <dgm:prSet presAssocID="{79E30034-BD58-4601-8DBC-F4B84DDC54B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1FEA38C-77BB-42B2-9AEF-24F901EC0703}" type="pres">
      <dgm:prSet presAssocID="{7DBFDB31-9F57-44E5-A72C-C635325F8F38}" presName="node" presStyleLbl="node1" presStyleIdx="2" presStyleCnt="4" custScaleX="121569" custScaleY="115830" custRadScaleRad="98405" custRadScaleInc="-4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EE44A-7EF9-4A88-9C4C-3BF2025C4D80}" type="pres">
      <dgm:prSet presAssocID="{7DBFDB31-9F57-44E5-A72C-C635325F8F38}" presName="dummy" presStyleCnt="0"/>
      <dgm:spPr/>
    </dgm:pt>
    <dgm:pt modelId="{D1FF8521-17AB-4EE6-AB32-691886235436}" type="pres">
      <dgm:prSet presAssocID="{E6069381-EDF8-433D-B0A5-EA039C589CE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BF25759-1A8F-4425-8DD2-0573D82C31E6}" type="pres">
      <dgm:prSet presAssocID="{F067ED08-2FD2-4DF2-9C4E-12DD262F87F4}" presName="node" presStyleLbl="node1" presStyleIdx="3" presStyleCnt="4" custScaleX="125795" custScaleY="122450" custRadScaleRad="94269" custRadScaleInc="2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1F567-4B05-409F-AACF-618489C59985}" type="pres">
      <dgm:prSet presAssocID="{F067ED08-2FD2-4DF2-9C4E-12DD262F87F4}" presName="dummy" presStyleCnt="0"/>
      <dgm:spPr/>
    </dgm:pt>
    <dgm:pt modelId="{CD79076B-4906-45EC-B2AD-28FC7F3FDAA1}" type="pres">
      <dgm:prSet presAssocID="{F868542F-E6C1-4933-A5C3-8EA6A6F61F41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542DFA2-830E-4271-B471-2AAE92184429}" srcId="{A76D657E-336C-4AC1-9D24-9A08B6022443}" destId="{110B0FF0-9AF9-4725-B1E1-83223FD769DF}" srcOrd="2" destOrd="0" parTransId="{11F5505B-229C-4F8B-808A-BA498D09E296}" sibTransId="{8E9020E2-A75E-4996-A0B8-F29F884730B0}"/>
    <dgm:cxn modelId="{8B61295C-2BD6-4FD9-9B69-1B4DBF451D03}" srcId="{A76D657E-336C-4AC1-9D24-9A08B6022443}" destId="{178E3254-CC6A-4AFE-99C4-F89885873D81}" srcOrd="0" destOrd="0" parTransId="{F2B0C0A5-65A5-4B4B-A85E-27953BEBA93B}" sibTransId="{3D8D136F-9079-4C1E-9285-CE0F7CD752B0}"/>
    <dgm:cxn modelId="{9B02263F-ADB5-4CD9-BBA1-3FB32EE27E1F}" srcId="{A76D657E-336C-4AC1-9D24-9A08B6022443}" destId="{4AE86D79-556C-4BC6-B1EE-BB30A08E2EAC}" srcOrd="1" destOrd="0" parTransId="{BF4750AF-C19B-4055-9E4E-34268E217307}" sibTransId="{99C701D1-ED3A-4971-A2D9-7C6E63BD56C2}"/>
    <dgm:cxn modelId="{01397109-AEA7-4499-A878-5EEC96978853}" srcId="{178E3254-CC6A-4AFE-99C4-F89885873D81}" destId="{F067ED08-2FD2-4DF2-9C4E-12DD262F87F4}" srcOrd="3" destOrd="0" parTransId="{2DA50BC5-AE04-45EB-94BE-80FE87CF42BF}" sibTransId="{F868542F-E6C1-4933-A5C3-8EA6A6F61F41}"/>
    <dgm:cxn modelId="{EAABB8A4-40F2-4AB3-8C9C-77D7268615D2}" type="presOf" srcId="{F067ED08-2FD2-4DF2-9C4E-12DD262F87F4}" destId="{DBF25759-1A8F-4425-8DD2-0573D82C31E6}" srcOrd="0" destOrd="0" presId="urn:microsoft.com/office/officeart/2005/8/layout/radial6"/>
    <dgm:cxn modelId="{0F96B2AC-A93D-4ED9-B4A3-B84DB4007C66}" type="presOf" srcId="{EEF8DD13-3A09-47D7-8DA2-461CE8AE16E6}" destId="{521520CF-AE8D-4BAA-99B4-8AC3D2F6D1F4}" srcOrd="0" destOrd="0" presId="urn:microsoft.com/office/officeart/2005/8/layout/radial6"/>
    <dgm:cxn modelId="{C175E8D0-903D-4AF4-BEEB-D518E5B70225}" srcId="{A76D657E-336C-4AC1-9D24-9A08B6022443}" destId="{17DEFA4C-D880-41E5-925F-A05259BDC82D}" srcOrd="4" destOrd="0" parTransId="{F44F9D2F-3A8A-424B-A4C0-A482049E94C3}" sibTransId="{399EF61A-68D3-4E7E-B63D-510C6ED65C67}"/>
    <dgm:cxn modelId="{AD4AE1B7-84C4-4C1D-AD5C-9C71C547A2C6}" srcId="{A76D657E-336C-4AC1-9D24-9A08B6022443}" destId="{39E28431-FFF9-4C4C-8C8C-26586DA381B3}" srcOrd="3" destOrd="0" parTransId="{E4A472A9-77EA-49EE-8B41-CF0B4A5D554B}" sibTransId="{E469BE1A-28BA-4F86-A11E-DF13F42EC528}"/>
    <dgm:cxn modelId="{23ED0BF5-9425-4949-AE32-F660075C6FC7}" type="presOf" srcId="{79E30034-BD58-4601-8DBC-F4B84DDC54BB}" destId="{17A00DCE-BB77-4F0B-9C8B-F3E238E7EDD0}" srcOrd="0" destOrd="0" presId="urn:microsoft.com/office/officeart/2005/8/layout/radial6"/>
    <dgm:cxn modelId="{84A1C76F-B0D4-4B74-B891-30D1CB439F7D}" srcId="{178E3254-CC6A-4AFE-99C4-F89885873D81}" destId="{EEF8DD13-3A09-47D7-8DA2-461CE8AE16E6}" srcOrd="0" destOrd="0" parTransId="{D77F30B3-5869-4152-9B9D-8A50861F2D16}" sibTransId="{0F23FEC4-6E11-413C-A5F3-EC21A02319C5}"/>
    <dgm:cxn modelId="{09E436C1-63B2-4E0A-8A1D-4F1DD426BC3F}" srcId="{178E3254-CC6A-4AFE-99C4-F89885873D81}" destId="{7DBFDB31-9F57-44E5-A72C-C635325F8F38}" srcOrd="2" destOrd="0" parTransId="{5F613A31-1B33-4495-91F2-3002F60120D5}" sibTransId="{E6069381-EDF8-433D-B0A5-EA039C589CE2}"/>
    <dgm:cxn modelId="{B003BA59-90BD-4E6D-9327-CBA8B70FB02D}" type="presOf" srcId="{A76D657E-336C-4AC1-9D24-9A08B6022443}" destId="{1451FA0E-3CF7-40F0-8E9B-9F80FB2A7E02}" srcOrd="0" destOrd="0" presId="urn:microsoft.com/office/officeart/2005/8/layout/radial6"/>
    <dgm:cxn modelId="{05558A45-F10F-435C-9AE9-360DA76F69B3}" type="presOf" srcId="{5FD7ABEE-07AE-4512-BCF3-391CE50BF8DA}" destId="{5D9E9C7F-35FC-4B1D-82CB-ECB4BB9A6D57}" srcOrd="0" destOrd="0" presId="urn:microsoft.com/office/officeart/2005/8/layout/radial6"/>
    <dgm:cxn modelId="{8482D52C-6B18-493A-A46C-B5D5A6681760}" type="presOf" srcId="{178E3254-CC6A-4AFE-99C4-F89885873D81}" destId="{544FF298-C98D-415C-A786-0D425DE37BAD}" srcOrd="0" destOrd="0" presId="urn:microsoft.com/office/officeart/2005/8/layout/radial6"/>
    <dgm:cxn modelId="{9E14C3BE-DFB5-4397-B3AE-904C356863EC}" srcId="{178E3254-CC6A-4AFE-99C4-F89885873D81}" destId="{5FD7ABEE-07AE-4512-BCF3-391CE50BF8DA}" srcOrd="1" destOrd="0" parTransId="{BE138695-BAFD-49B5-828E-E2D3A392E925}" sibTransId="{79E30034-BD58-4601-8DBC-F4B84DDC54BB}"/>
    <dgm:cxn modelId="{9155CC54-1A2E-4FD4-BF47-1467F816943E}" srcId="{A76D657E-336C-4AC1-9D24-9A08B6022443}" destId="{FC1A4F2B-E070-451B-98B3-AC579B008E13}" srcOrd="5" destOrd="0" parTransId="{A7F4B991-2BA7-4A6B-90B6-DD32EEED380A}" sibTransId="{2589E8F6-3B36-4A02-BC71-147E4CD3C6E5}"/>
    <dgm:cxn modelId="{4A332FF8-6E8A-490C-B410-CF55811B48C1}" type="presOf" srcId="{E6069381-EDF8-433D-B0A5-EA039C589CE2}" destId="{D1FF8521-17AB-4EE6-AB32-691886235436}" srcOrd="0" destOrd="0" presId="urn:microsoft.com/office/officeart/2005/8/layout/radial6"/>
    <dgm:cxn modelId="{92457DA6-E2DC-4FD1-A503-E8522E3551E2}" type="presOf" srcId="{0F23FEC4-6E11-413C-A5F3-EC21A02319C5}" destId="{B2DD87F8-620F-4468-8FD6-B64645104CAB}" srcOrd="0" destOrd="0" presId="urn:microsoft.com/office/officeart/2005/8/layout/radial6"/>
    <dgm:cxn modelId="{435910C3-A777-403C-88A8-6FF4C2F31FD0}" type="presOf" srcId="{7DBFDB31-9F57-44E5-A72C-C635325F8F38}" destId="{B1FEA38C-77BB-42B2-9AEF-24F901EC0703}" srcOrd="0" destOrd="0" presId="urn:microsoft.com/office/officeart/2005/8/layout/radial6"/>
    <dgm:cxn modelId="{EBB929CC-ABD7-4BB5-8121-9060DD4AC825}" type="presOf" srcId="{F868542F-E6C1-4933-A5C3-8EA6A6F61F41}" destId="{CD79076B-4906-45EC-B2AD-28FC7F3FDAA1}" srcOrd="0" destOrd="0" presId="urn:microsoft.com/office/officeart/2005/8/layout/radial6"/>
    <dgm:cxn modelId="{75960FED-9F7B-4060-B954-455B5091A343}" srcId="{A76D657E-336C-4AC1-9D24-9A08B6022443}" destId="{422C60BA-6B97-46B3-81C7-E197AEFDEB19}" srcOrd="6" destOrd="0" parTransId="{EB4E4E66-93C6-488B-8FE7-6BF5B68D0C89}" sibTransId="{6B8E21BE-A871-40EB-9A94-BF7056750ED1}"/>
    <dgm:cxn modelId="{9B4CBB9F-FE37-42B1-926F-00886149E50B}" type="presParOf" srcId="{1451FA0E-3CF7-40F0-8E9B-9F80FB2A7E02}" destId="{544FF298-C98D-415C-A786-0D425DE37BAD}" srcOrd="0" destOrd="0" presId="urn:microsoft.com/office/officeart/2005/8/layout/radial6"/>
    <dgm:cxn modelId="{ED98C948-C2A1-4FA9-94A0-20D3AD12AF49}" type="presParOf" srcId="{1451FA0E-3CF7-40F0-8E9B-9F80FB2A7E02}" destId="{521520CF-AE8D-4BAA-99B4-8AC3D2F6D1F4}" srcOrd="1" destOrd="0" presId="urn:microsoft.com/office/officeart/2005/8/layout/radial6"/>
    <dgm:cxn modelId="{5BD4CB0C-49FE-4E30-84AE-C631CF77B961}" type="presParOf" srcId="{1451FA0E-3CF7-40F0-8E9B-9F80FB2A7E02}" destId="{16DFFA5C-3CD4-4307-8F2B-B5EB76842073}" srcOrd="2" destOrd="0" presId="urn:microsoft.com/office/officeart/2005/8/layout/radial6"/>
    <dgm:cxn modelId="{ECC37B9B-B4B5-4825-8462-069967DD82FE}" type="presParOf" srcId="{1451FA0E-3CF7-40F0-8E9B-9F80FB2A7E02}" destId="{B2DD87F8-620F-4468-8FD6-B64645104CAB}" srcOrd="3" destOrd="0" presId="urn:microsoft.com/office/officeart/2005/8/layout/radial6"/>
    <dgm:cxn modelId="{BC04227D-357C-4F48-97BE-24A7C2E440E1}" type="presParOf" srcId="{1451FA0E-3CF7-40F0-8E9B-9F80FB2A7E02}" destId="{5D9E9C7F-35FC-4B1D-82CB-ECB4BB9A6D57}" srcOrd="4" destOrd="0" presId="urn:microsoft.com/office/officeart/2005/8/layout/radial6"/>
    <dgm:cxn modelId="{D9E487F8-956E-4A1E-9BE9-B48F0DDDD814}" type="presParOf" srcId="{1451FA0E-3CF7-40F0-8E9B-9F80FB2A7E02}" destId="{1141115A-E26F-43F1-BE08-A5FD60471B40}" srcOrd="5" destOrd="0" presId="urn:microsoft.com/office/officeart/2005/8/layout/radial6"/>
    <dgm:cxn modelId="{8FBBAC40-D7E6-43F0-A0E7-65E7C44BE939}" type="presParOf" srcId="{1451FA0E-3CF7-40F0-8E9B-9F80FB2A7E02}" destId="{17A00DCE-BB77-4F0B-9C8B-F3E238E7EDD0}" srcOrd="6" destOrd="0" presId="urn:microsoft.com/office/officeart/2005/8/layout/radial6"/>
    <dgm:cxn modelId="{BFF61A4E-0E6D-423E-9B81-3F6ADF2C54DF}" type="presParOf" srcId="{1451FA0E-3CF7-40F0-8E9B-9F80FB2A7E02}" destId="{B1FEA38C-77BB-42B2-9AEF-24F901EC0703}" srcOrd="7" destOrd="0" presId="urn:microsoft.com/office/officeart/2005/8/layout/radial6"/>
    <dgm:cxn modelId="{B7C1D8A2-6E57-4C67-A07D-4CE52986DF74}" type="presParOf" srcId="{1451FA0E-3CF7-40F0-8E9B-9F80FB2A7E02}" destId="{029EE44A-7EF9-4A88-9C4C-3BF2025C4D80}" srcOrd="8" destOrd="0" presId="urn:microsoft.com/office/officeart/2005/8/layout/radial6"/>
    <dgm:cxn modelId="{ED579637-4FF0-42B5-A65C-7CA1EC398CCA}" type="presParOf" srcId="{1451FA0E-3CF7-40F0-8E9B-9F80FB2A7E02}" destId="{D1FF8521-17AB-4EE6-AB32-691886235436}" srcOrd="9" destOrd="0" presId="urn:microsoft.com/office/officeart/2005/8/layout/radial6"/>
    <dgm:cxn modelId="{B0C10168-B751-4DE7-B229-E4FD10AA12B6}" type="presParOf" srcId="{1451FA0E-3CF7-40F0-8E9B-9F80FB2A7E02}" destId="{DBF25759-1A8F-4425-8DD2-0573D82C31E6}" srcOrd="10" destOrd="0" presId="urn:microsoft.com/office/officeart/2005/8/layout/radial6"/>
    <dgm:cxn modelId="{0BB0F916-BA03-492C-BA87-AF83465B797A}" type="presParOf" srcId="{1451FA0E-3CF7-40F0-8E9B-9F80FB2A7E02}" destId="{BD41F567-4B05-409F-AACF-618489C59985}" srcOrd="11" destOrd="0" presId="urn:microsoft.com/office/officeart/2005/8/layout/radial6"/>
    <dgm:cxn modelId="{424ABF5F-A2C5-4524-A064-3F10B2AE74B8}" type="presParOf" srcId="{1451FA0E-3CF7-40F0-8E9B-9F80FB2A7E02}" destId="{CD79076B-4906-45EC-B2AD-28FC7F3FDAA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79076B-4906-45EC-B2AD-28FC7F3FDAA1}">
      <dsp:nvSpPr>
        <dsp:cNvPr id="0" name=""/>
        <dsp:cNvSpPr/>
      </dsp:nvSpPr>
      <dsp:spPr>
        <a:xfrm>
          <a:off x="1865333" y="572699"/>
          <a:ext cx="3956669" cy="3956669"/>
        </a:xfrm>
        <a:prstGeom prst="blockArc">
          <a:avLst>
            <a:gd name="adj1" fmla="val 10835341"/>
            <a:gd name="adj2" fmla="val 15957414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F8521-17AB-4EE6-AB32-691886235436}">
      <dsp:nvSpPr>
        <dsp:cNvPr id="0" name=""/>
        <dsp:cNvSpPr/>
      </dsp:nvSpPr>
      <dsp:spPr>
        <a:xfrm>
          <a:off x="1865428" y="547440"/>
          <a:ext cx="3956669" cy="3956669"/>
        </a:xfrm>
        <a:prstGeom prst="blockArc">
          <a:avLst>
            <a:gd name="adj1" fmla="val 5522284"/>
            <a:gd name="adj2" fmla="val 10790406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00DCE-BB77-4F0B-9C8B-F3E238E7EDD0}">
      <dsp:nvSpPr>
        <dsp:cNvPr id="0" name=""/>
        <dsp:cNvSpPr/>
      </dsp:nvSpPr>
      <dsp:spPr>
        <a:xfrm>
          <a:off x="1754769" y="546673"/>
          <a:ext cx="3956669" cy="3956669"/>
        </a:xfrm>
        <a:prstGeom prst="blockArc">
          <a:avLst>
            <a:gd name="adj1" fmla="val 54857"/>
            <a:gd name="adj2" fmla="val 5325388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D87F8-620F-4468-8FD6-B64645104CAB}">
      <dsp:nvSpPr>
        <dsp:cNvPr id="0" name=""/>
        <dsp:cNvSpPr/>
      </dsp:nvSpPr>
      <dsp:spPr>
        <a:xfrm>
          <a:off x="1647356" y="708049"/>
          <a:ext cx="4120752" cy="3695252"/>
        </a:xfrm>
        <a:prstGeom prst="blockArc">
          <a:avLst>
            <a:gd name="adj1" fmla="val 16154746"/>
            <a:gd name="adj2" fmla="val 298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FF298-C98D-415C-A786-0D425DE37BAD}">
      <dsp:nvSpPr>
        <dsp:cNvPr id="0" name=""/>
        <dsp:cNvSpPr/>
      </dsp:nvSpPr>
      <dsp:spPr>
        <a:xfrm>
          <a:off x="2821463" y="1644448"/>
          <a:ext cx="1822789" cy="182278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00000"/>
              </a:solidFill>
            </a:rPr>
            <a:t>традиции</a:t>
          </a:r>
          <a:endParaRPr lang="ru-RU" sz="2200" kern="1200" dirty="0">
            <a:solidFill>
              <a:srgbClr val="C00000"/>
            </a:solidFill>
          </a:endParaRPr>
        </a:p>
      </dsp:txBody>
      <dsp:txXfrm>
        <a:off x="2821463" y="1644448"/>
        <a:ext cx="1822789" cy="1822789"/>
      </dsp:txXfrm>
    </dsp:sp>
    <dsp:sp modelId="{521520CF-AE8D-4BAA-99B4-8AC3D2F6D1F4}">
      <dsp:nvSpPr>
        <dsp:cNvPr id="0" name=""/>
        <dsp:cNvSpPr/>
      </dsp:nvSpPr>
      <dsp:spPr>
        <a:xfrm>
          <a:off x="2936228" y="-82535"/>
          <a:ext cx="1542384" cy="141195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венчание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2936228" y="-82535"/>
        <a:ext cx="1542384" cy="1411956"/>
      </dsp:txXfrm>
    </dsp:sp>
    <dsp:sp modelId="{5D9E9C7F-35FC-4B1D-82CB-ECB4BB9A6D57}">
      <dsp:nvSpPr>
        <dsp:cNvPr id="0" name=""/>
        <dsp:cNvSpPr/>
      </dsp:nvSpPr>
      <dsp:spPr>
        <a:xfrm>
          <a:off x="4884617" y="1787075"/>
          <a:ext cx="1561281" cy="153753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крещение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4884617" y="1787075"/>
        <a:ext cx="1561281" cy="1537535"/>
      </dsp:txXfrm>
    </dsp:sp>
    <dsp:sp modelId="{B1FEA38C-77BB-42B2-9AEF-24F901EC0703}">
      <dsp:nvSpPr>
        <dsp:cNvPr id="0" name=""/>
        <dsp:cNvSpPr/>
      </dsp:nvSpPr>
      <dsp:spPr>
        <a:xfrm>
          <a:off x="2999459" y="3717985"/>
          <a:ext cx="1551162" cy="147793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Семейный обед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2999459" y="3717985"/>
        <a:ext cx="1551162" cy="1477935"/>
      </dsp:txXfrm>
    </dsp:sp>
    <dsp:sp modelId="{DBF25759-1A8F-4425-8DD2-0573D82C31E6}">
      <dsp:nvSpPr>
        <dsp:cNvPr id="0" name=""/>
        <dsp:cNvSpPr/>
      </dsp:nvSpPr>
      <dsp:spPr>
        <a:xfrm>
          <a:off x="1108828" y="1749966"/>
          <a:ext cx="1605084" cy="156240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праздники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1108828" y="1749966"/>
        <a:ext cx="1605084" cy="1562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372EC-DA3C-4B52-B70C-0947A7D4AE54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52844-C1D3-4F90-86C1-2B5EF9DC9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52844-C1D3-4F90-86C1-2B5EF9DC9BD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C31-39BB-4FBA-BFB0-95474F8F3421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88EF-EA65-4A6C-959A-997C663CB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C31-39BB-4FBA-BFB0-95474F8F3421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88EF-EA65-4A6C-959A-997C663CB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C31-39BB-4FBA-BFB0-95474F8F3421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88EF-EA65-4A6C-959A-997C663CB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C31-39BB-4FBA-BFB0-95474F8F3421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88EF-EA65-4A6C-959A-997C663CB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C31-39BB-4FBA-BFB0-95474F8F3421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88EF-EA65-4A6C-959A-997C663CB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C31-39BB-4FBA-BFB0-95474F8F3421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88EF-EA65-4A6C-959A-997C663CB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C31-39BB-4FBA-BFB0-95474F8F3421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88EF-EA65-4A6C-959A-997C663CB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C31-39BB-4FBA-BFB0-95474F8F3421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88EF-EA65-4A6C-959A-997C663CB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C31-39BB-4FBA-BFB0-95474F8F3421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88EF-EA65-4A6C-959A-997C663CB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C31-39BB-4FBA-BFB0-95474F8F3421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88EF-EA65-4A6C-959A-997C663CB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C31-39BB-4FBA-BFB0-95474F8F3421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88EF-EA65-4A6C-959A-997C663CB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A1C31-39BB-4FBA-BFB0-95474F8F3421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A88EF-EA65-4A6C-959A-997C663CB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cior.edu.ru/card/23233/semya-i-brak-istoriya-vozniknoveniya-semi-i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youtube.com/watch?v=r517zeL3Ftw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.privet.ru/user/upyortiy_bik/photo/232415518" TargetMode="External"/><Relationship Id="rId2" Type="http://schemas.openxmlformats.org/officeDocument/2006/relationships/hyperlink" Target="http://fcior.edu.ru/card/23233/semya-i-brak-istoriya-vozniknoveniya-semi-i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r517zeL3Ftw" TargetMode="External"/><Relationship Id="rId4" Type="http://schemas.openxmlformats.org/officeDocument/2006/relationships/hyperlink" Target="http://images.yandex.ru/yandsearch?text=%D0%BD%D0%B5%D0%BF%D0%BE%D1%81%D0%B5%D0%B4%D1%8B&amp;img_url=www.concert-star.ru/images/stories/foto04/neposedy2.jpg&amp;pos=2&amp;rpt=simag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Христианская семья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424936" cy="398484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4 класс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Урок № 27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Модуль: «Основы православной культуры»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Учебник: «Основы православной культуры», М.: Просвещение, 2011г.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Авторы: Учителя истории и обществознания МОУ «СОШ п. Дубки Саратовского района Саратовской области»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Андрюхина</a:t>
            </a:r>
            <a:r>
              <a:rPr lang="ru-RU" b="1" dirty="0" smtClean="0">
                <a:solidFill>
                  <a:schemeClr val="tx1"/>
                </a:solidFill>
              </a:rPr>
              <a:t> З.А.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Горных Н. 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dirty="0" smtClean="0"/>
              <a:t>Структура урока: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772816"/>
          <a:ext cx="8676456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704"/>
                <a:gridCol w="1500198"/>
                <a:gridCol w="3714776"/>
                <a:gridCol w="2000264"/>
                <a:gridCol w="855514"/>
              </a:tblGrid>
              <a:tr h="91553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2684866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3.</a:t>
                      </a:r>
                    </a:p>
                    <a:p>
                      <a:endParaRPr lang="ru-RU" sz="2200" b="1" dirty="0" smtClean="0"/>
                    </a:p>
                    <a:p>
                      <a:r>
                        <a:rPr lang="ru-RU" sz="2200" b="1" dirty="0" smtClean="0"/>
                        <a:t>3.1    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Основная</a:t>
                      </a:r>
                    </a:p>
                    <a:p>
                      <a:r>
                        <a:rPr lang="ru-RU" sz="2200" b="1" dirty="0" smtClean="0"/>
                        <a:t> часть: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Работа с материалом ЭОР.</a:t>
                      </a:r>
                    </a:p>
                    <a:p>
                      <a:endParaRPr lang="ru-RU" sz="2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Предлагает внимательно посмотреть материал ЭОР ,</a:t>
                      </a:r>
                      <a:r>
                        <a:rPr lang="ru-RU" sz="2200" b="1" baseline="0" dirty="0" smtClean="0"/>
                        <a:t> познакомиться с понятием «семья», историей ее возникновения.</a:t>
                      </a:r>
                      <a:r>
                        <a:rPr lang="ru-RU" sz="2200" b="1" dirty="0" smtClean="0"/>
                        <a:t> Демонстрация  ЭОР по 5 шаг.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Осуществляют просмотр  материала ЭОР.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2 мин.</a:t>
                      </a:r>
                      <a:endParaRPr lang="ru-RU" sz="2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Семья Это…..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805264"/>
            <a:ext cx="7715200" cy="892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http://fcior.edu.ru/card/23233/semya-i-brak-istoriya-vozniknoveniya-semi-i.html</a:t>
            </a:r>
            <a:endParaRPr lang="ru-RU" dirty="0"/>
          </a:p>
        </p:txBody>
      </p:sp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0670" y="1196752"/>
            <a:ext cx="6598158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Структура урока: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052737"/>
          <a:ext cx="8496943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814450"/>
                <a:gridCol w="2290279"/>
                <a:gridCol w="2840384"/>
                <a:gridCol w="903758"/>
              </a:tblGrid>
              <a:tr h="881841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1854463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3.1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Предлагает вопросы  к материалу  ЭОР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Отвечают, обсуждают.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 мин.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323528" y="4005064"/>
            <a:ext cx="8640960" cy="2276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600" dirty="0" smtClean="0">
                <a:latin typeface="+mj-lt"/>
                <a:ea typeface="+mj-ea"/>
                <a:cs typeface="+mj-cs"/>
              </a:rPr>
              <a:t>Что такое семья?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Сколько лет существует семья?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каких семьях должны воспитываться дети?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Предположительные ответы учащихся: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Семья- это ячейка общества, связанная отношениями между родными;</a:t>
            </a:r>
          </a:p>
          <a:p>
            <a:r>
              <a:rPr lang="ru-RU" dirty="0" smtClean="0"/>
              <a:t>Семья существует  1000 лет;</a:t>
            </a:r>
          </a:p>
          <a:p>
            <a:r>
              <a:rPr lang="ru-RU" dirty="0" smtClean="0"/>
              <a:t>Ученые  считали, что дети должны воспитываться в семьях, где есть  ЛЮБОВЬ.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25144"/>
            <a:ext cx="8352928" cy="157504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Семья-это маленький  </a:t>
            </a:r>
            <a:r>
              <a:rPr lang="ru-RU" sz="3200" dirty="0" smtClean="0">
                <a:solidFill>
                  <a:srgbClr val="FF0000"/>
                </a:solidFill>
              </a:rPr>
              <a:t>ковчег</a:t>
            </a:r>
            <a:r>
              <a:rPr lang="ru-RU" sz="3200" dirty="0" smtClean="0">
                <a:solidFill>
                  <a:srgbClr val="00153E"/>
                </a:solidFill>
              </a:rPr>
              <a:t>, </a:t>
            </a:r>
            <a:r>
              <a:rPr lang="ru-RU" sz="3200" dirty="0" smtClean="0"/>
              <a:t>призванный ограждать детей от беды. Это </a:t>
            </a:r>
            <a:r>
              <a:rPr lang="ru-RU" sz="3200" dirty="0" smtClean="0">
                <a:solidFill>
                  <a:srgbClr val="FF0000"/>
                </a:solidFill>
              </a:rPr>
              <a:t>гнездо</a:t>
            </a:r>
            <a:r>
              <a:rPr lang="ru-RU" sz="3200" dirty="0" smtClean="0"/>
              <a:t>, в  котором детей готовят ко времени самостоятельного полета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8640959" cy="3085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600706"/>
                <a:gridCol w="3500462"/>
                <a:gridCol w="1955616"/>
                <a:gridCol w="1008111"/>
              </a:tblGrid>
              <a:tr h="98207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2065247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3.2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Работа</a:t>
                      </a:r>
                      <a:r>
                        <a:rPr lang="ru-RU" sz="2200" b="1" baseline="0" dirty="0" smtClean="0"/>
                        <a:t> с текстом параграфа № 27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Предлагает прочитать 1  абзац учебника на с. </a:t>
                      </a:r>
                      <a:r>
                        <a:rPr lang="ru-RU" sz="2200" b="1" baseline="0" dirty="0" smtClean="0"/>
                        <a:t>86 и найти  два слова характеризующих семью с христианской точки зрения.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baseline="0" dirty="0" smtClean="0"/>
                        <a:t>Читают, осуществляют поиск слов в тексте, отвечают.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мин.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урока: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153E"/>
                </a:solidFill>
              </a:rPr>
              <a:t>Структура урока:</a:t>
            </a:r>
            <a:endParaRPr lang="ru-RU" dirty="0">
              <a:solidFill>
                <a:srgbClr val="00153E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1484785"/>
          <a:ext cx="8784975" cy="3378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65"/>
                <a:gridCol w="1449369"/>
                <a:gridCol w="3143272"/>
                <a:gridCol w="2581756"/>
                <a:gridCol w="1024913"/>
              </a:tblGrid>
              <a:tr h="71155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175251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Творческая</a:t>
                      </a:r>
                      <a:r>
                        <a:rPr lang="ru-RU" b="1" baseline="0" dirty="0" smtClean="0"/>
                        <a:t> работа, составление кластера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Просит сопоставить полученную информацию о семье из двух источников и</a:t>
                      </a:r>
                      <a:r>
                        <a:rPr lang="ru-RU" b="1" baseline="0" dirty="0" smtClean="0"/>
                        <a:t> составить кластер «Семья», с добавлением своих суждений.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Выполняют</a:t>
                      </a:r>
                      <a:r>
                        <a:rPr lang="ru-RU" b="1" baseline="0" dirty="0" smtClean="0"/>
                        <a:t> задание в рабочих тетрадях. Представляют варианты ответов.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 мин.</a:t>
                      </a:r>
                      <a:endParaRPr lang="ru-RU" b="1" dirty="0"/>
                    </a:p>
                  </a:txBody>
                  <a:tcPr/>
                </a:tc>
              </a:tr>
              <a:tr h="746857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/>
                        <a:t>Демонстрация слайда.</a:t>
                      </a:r>
                      <a:endParaRPr lang="ru-RU" b="1" dirty="0" smtClean="0"/>
                    </a:p>
                    <a:p>
                      <a:r>
                        <a:rPr lang="ru-RU" b="1" dirty="0" smtClean="0"/>
                        <a:t>Задает обобщающий</a:t>
                      </a:r>
                      <a:r>
                        <a:rPr lang="ru-RU" b="1" baseline="0" dirty="0" smtClean="0"/>
                        <a:t> вопрос. Подводит к  верному ответу.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Отвечают.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мин.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251520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+mj-lt"/>
                <a:ea typeface="+mj-ea"/>
                <a:cs typeface="+mj-cs"/>
              </a:rPr>
              <a:t>Как вы думаете, что же является главным составляющим для семьи?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293496" cy="2016224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Семья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5" name="Содержимое 3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Ячейка общества</a:t>
            </a:r>
          </a:p>
          <a:p>
            <a:pPr>
              <a:buNone/>
            </a:pPr>
            <a:endParaRPr lang="ru-RU" sz="36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                 Ковчег                     Гнездо</a:t>
            </a:r>
          </a:p>
          <a:p>
            <a:pPr>
              <a:buNone/>
            </a:pPr>
            <a:endParaRPr lang="ru-RU" sz="36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            </a:t>
            </a:r>
            <a:r>
              <a:rPr lang="ru-RU" sz="8000" dirty="0" smtClean="0">
                <a:solidFill>
                  <a:srgbClr val="FF3399"/>
                </a:solidFill>
              </a:rPr>
              <a:t>Любовь   </a:t>
            </a:r>
            <a:r>
              <a:rPr lang="ru-RU" sz="8000" dirty="0" smtClean="0">
                <a:solidFill>
                  <a:srgbClr val="FFC000"/>
                </a:solidFill>
              </a:rPr>
              <a:t>                                              </a:t>
            </a: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endParaRPr lang="ru-RU" sz="80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3563888" y="1628800"/>
            <a:ext cx="504056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275856" y="1772816"/>
            <a:ext cx="1656184" cy="13681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716016" y="1988840"/>
            <a:ext cx="1728192" cy="10081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Смайлы-я_вас_всех_люблю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581128"/>
            <a:ext cx="2600325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153E"/>
                </a:solidFill>
              </a:rPr>
              <a:t>Структура урока:</a:t>
            </a:r>
            <a:endParaRPr lang="ru-RU" dirty="0">
              <a:solidFill>
                <a:srgbClr val="00153E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640959" cy="258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368152"/>
                <a:gridCol w="3384376"/>
                <a:gridCol w="2304256"/>
                <a:gridCol w="1008111"/>
              </a:tblGrid>
              <a:tr h="81222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1708058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3.4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Информационный блок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Рассказывает о семье, опираясь на текст учебника на с. 86, подводя к следующему заданию.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Слушают.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 мин.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>
          <a:xfrm>
            <a:off x="251520" y="4005064"/>
            <a:ext cx="8229600" cy="2852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spcBef>
                <a:spcPct val="0"/>
              </a:spcBef>
            </a:pPr>
            <a:r>
              <a:rPr lang="ru-RU" sz="8000" dirty="0" smtClean="0"/>
              <a:t> </a:t>
            </a:r>
            <a:r>
              <a:rPr lang="ru-RU" sz="8800" dirty="0" smtClean="0"/>
              <a:t>  Семья основана на радости и создана ради нее. Семью создают два человека, полюбившие друг друга. Чувство любви в этом случае совсем не равно чувству «ты мне нравишься». Конечно, любимый человек нравится. Конечно, встреча с любимым и воспоминание о нем радуют. Но порой любовь включает в себя также и боль. Любить – значит всю жизнь другого человека сделать своей. А всю свою жизнь отдать другому. Другой радуется - и я счастлив. Но если он болеет - и мне плохо.  </a:t>
            </a:r>
          </a:p>
          <a:p>
            <a:pPr>
              <a:spcBef>
                <a:spcPct val="0"/>
              </a:spcBef>
            </a:pPr>
            <a:r>
              <a:rPr lang="ru-RU" sz="8800" dirty="0" smtClean="0"/>
              <a:t>    Есть семьи, которые проносят чувство любви друг к другу  всю свою жизнь.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153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урока: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8640959" cy="3047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696"/>
                <a:gridCol w="2000264"/>
                <a:gridCol w="2714644"/>
                <a:gridCol w="2384244"/>
                <a:gridCol w="1008111"/>
              </a:tblGrid>
              <a:tr h="98207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206524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Работа по</a:t>
                      </a:r>
                      <a:r>
                        <a:rPr lang="ru-RU" b="1" baseline="0" dirty="0" smtClean="0"/>
                        <a:t> иллюстративному материалу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Предлагает рассмотреть иллюстративный</a:t>
                      </a:r>
                      <a:r>
                        <a:rPr lang="ru-RU" b="1" baseline="0" dirty="0" smtClean="0"/>
                        <a:t> материал: портрет семьи Романовых и ответить на вопросы.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Рассматривают портрет, учувствуют в анализе.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 мин.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500034" y="47863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   Посмотрите внимательно на этот портрет. Это счастливая семья? Почему? Как вам кажется - какие отношения в этой семье?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Романовых</a:t>
            </a:r>
            <a:endParaRPr lang="ru-RU" dirty="0"/>
          </a:p>
        </p:txBody>
      </p:sp>
      <p:pic>
        <p:nvPicPr>
          <p:cNvPr id="9" name="Рисунок 8" descr="4333905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982419" y="3458741"/>
            <a:ext cx="4229100" cy="85725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GooRoo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412776"/>
            <a:ext cx="662473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Сформировать основные представления о христианском браке, о нормах взаимоотношений в семье.</a:t>
            </a:r>
          </a:p>
          <a:p>
            <a:pPr>
              <a:buNone/>
            </a:pPr>
            <a:endParaRPr lang="ru-RU" dirty="0" smtClean="0">
              <a:solidFill>
                <a:srgbClr val="00153E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3286124"/>
            <a:ext cx="8892480" cy="33569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    Действительно это удивительная семья, глубоко верующая - семья, в которой жила любовь. </a:t>
            </a:r>
            <a:br>
              <a:rPr lang="ru-RU" sz="2700" dirty="0" smtClean="0"/>
            </a:br>
            <a:r>
              <a:rPr lang="ru-RU" sz="2700" dirty="0" smtClean="0"/>
              <a:t>    </a:t>
            </a:r>
            <a:r>
              <a:rPr lang="ru-RU" sz="2700" b="1" dirty="0" smtClean="0"/>
              <a:t>Вопрос: Ребята, а вам интересно о чем писали любящие друг друга люди 100 лет назад?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</a:t>
            </a:r>
            <a:r>
              <a:rPr lang="ru-RU" sz="2700" dirty="0" smtClean="0"/>
              <a:t>Итак, перед нами строчки из писем русской императрицы Александры  Федоровны с  начала к своему жениху, а потом  уже к  мужу императору Николаю Александровичу. </a:t>
            </a:r>
            <a:endParaRPr lang="ru-RU" sz="27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640959" cy="2016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424200"/>
                <a:gridCol w="3714776"/>
                <a:gridCol w="1917808"/>
                <a:gridCol w="1008111"/>
              </a:tblGrid>
              <a:tr h="64977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136644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3.6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Представление текстового материала.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Подводит к выполнению следующего задания,</a:t>
                      </a:r>
                      <a:r>
                        <a:rPr lang="ru-RU" b="1" baseline="0" dirty="0" smtClean="0"/>
                        <a:t> демонстрирует слайд с письмами императрицы, ее фотографиями.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Знакомятся</a:t>
                      </a:r>
                      <a:r>
                        <a:rPr lang="ru-RU" b="1" baseline="0" dirty="0" smtClean="0"/>
                        <a:t> с текстами </a:t>
                      </a:r>
                      <a:r>
                        <a:rPr lang="ru-RU" b="1" dirty="0" smtClean="0"/>
                        <a:t> писем.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/>
                        <a:t>2 мин.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урока: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153E"/>
                </a:solidFill>
              </a:rPr>
              <a:t>Фрагменты писем Александры Федоровны Романовой  (1872-1918)</a:t>
            </a:r>
            <a:endParaRPr lang="ru-RU" dirty="0">
              <a:solidFill>
                <a:srgbClr val="00153E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860032" y="1700808"/>
            <a:ext cx="4283968" cy="5328592"/>
          </a:xfrm>
        </p:spPr>
        <p:txBody>
          <a:bodyPr/>
          <a:lstStyle/>
          <a:p>
            <a:r>
              <a:rPr lang="ru-RU" sz="2600" dirty="0" smtClean="0">
                <a:solidFill>
                  <a:srgbClr val="00153E"/>
                </a:solidFill>
              </a:rPr>
              <a:t>«Дети целуют тебя  много-много раз, и женушка тоже. Я надеюсь, сейчас ты чувствуешь себя спокойнее. Целую тебя и с любовью прижимаю к своему сердцу, и нежно глажу твой усталый лоб.» </a:t>
            </a:r>
          </a:p>
          <a:p>
            <a:pPr>
              <a:buNone/>
            </a:pPr>
            <a:r>
              <a:rPr lang="ru-RU" sz="2600" dirty="0" smtClean="0">
                <a:solidFill>
                  <a:srgbClr val="00153E"/>
                </a:solidFill>
              </a:rPr>
              <a:t>     </a:t>
            </a:r>
          </a:p>
          <a:p>
            <a:pPr>
              <a:buNone/>
            </a:pPr>
            <a:r>
              <a:rPr lang="ru-RU" sz="2600" dirty="0" smtClean="0">
                <a:solidFill>
                  <a:srgbClr val="00153E"/>
                </a:solidFill>
              </a:rPr>
              <a:t>     1914г. Царское Село</a:t>
            </a:r>
          </a:p>
          <a:p>
            <a:endParaRPr lang="ru-RU" sz="2600" dirty="0" smtClean="0">
              <a:solidFill>
                <a:srgbClr val="00153E"/>
              </a:solidFill>
            </a:endParaRPr>
          </a:p>
          <a:p>
            <a:pPr>
              <a:buNone/>
            </a:pPr>
            <a:r>
              <a:rPr lang="ru-RU" sz="2600" dirty="0" smtClean="0">
                <a:solidFill>
                  <a:srgbClr val="00153E"/>
                </a:solidFill>
              </a:rPr>
              <a:t>      </a:t>
            </a:r>
          </a:p>
          <a:p>
            <a:endParaRPr lang="ru-RU" dirty="0" smtClean="0">
              <a:solidFill>
                <a:srgbClr val="00153E"/>
              </a:solidFill>
            </a:endParaRPr>
          </a:p>
          <a:p>
            <a:endParaRPr lang="ru-RU" dirty="0">
              <a:solidFill>
                <a:srgbClr val="00153E"/>
              </a:solidFill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0" y="1628800"/>
            <a:ext cx="4497388" cy="4896544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solidFill>
                  <a:srgbClr val="00153E"/>
                </a:solidFill>
              </a:rPr>
              <a:t>«О, Ники, мои мысли полетят вслед за тобою, и ты будешь чувствовать, как твой Ангел-Хранитель парит над тобой. И хотя мы неразлучны, наши сердца и мысли вместе, мы связаны друг с другом невидимыми прочными узами, и ничто не может разъединить нас….Как я тебя люблю с каждым днем все больше и больше.» </a:t>
            </a:r>
          </a:p>
          <a:p>
            <a:pPr>
              <a:buNone/>
            </a:pPr>
            <a:r>
              <a:rPr lang="ru-RU" sz="2600" dirty="0" smtClean="0">
                <a:solidFill>
                  <a:srgbClr val="00153E"/>
                </a:solidFill>
              </a:rPr>
              <a:t>    </a:t>
            </a:r>
          </a:p>
          <a:p>
            <a:pPr>
              <a:buNone/>
            </a:pPr>
            <a:r>
              <a:rPr lang="ru-RU" sz="2600" dirty="0" smtClean="0">
                <a:solidFill>
                  <a:srgbClr val="00153E"/>
                </a:solidFill>
              </a:rPr>
              <a:t>      1894 год. Осборн.</a:t>
            </a:r>
          </a:p>
          <a:p>
            <a:endParaRPr lang="ru-RU" dirty="0">
              <a:solidFill>
                <a:srgbClr val="00153E"/>
              </a:solidFill>
            </a:endParaRPr>
          </a:p>
        </p:txBody>
      </p:sp>
      <p:pic>
        <p:nvPicPr>
          <p:cNvPr id="18" name="Содержимое 14" descr="alixsailorsuit1894color25nv-1147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501275" cy="5085184"/>
          </a:xfrm>
          <a:prstGeom prst="rect">
            <a:avLst/>
          </a:prstGeom>
        </p:spPr>
      </p:pic>
      <p:pic>
        <p:nvPicPr>
          <p:cNvPr id="7" name="Рисунок 6" descr="flover_006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257022">
            <a:off x="3694018" y="2747060"/>
            <a:ext cx="1795238" cy="1147253"/>
          </a:xfrm>
          <a:prstGeom prst="rect">
            <a:avLst/>
          </a:prstGeom>
        </p:spPr>
      </p:pic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8632" y="1556792"/>
            <a:ext cx="3851276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571876"/>
            <a:ext cx="8501122" cy="265117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Вопросы: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Какие чувства объединяют эти письма? (Любовь, забота, внимание и т.д.)</a:t>
            </a:r>
            <a:br>
              <a:rPr lang="ru-RU" sz="2800" dirty="0" smtClean="0"/>
            </a:br>
            <a:r>
              <a:rPr lang="ru-RU" sz="2800" dirty="0" smtClean="0"/>
              <a:t>   Какие слова говорят о любви? </a:t>
            </a:r>
            <a:br>
              <a:rPr lang="ru-RU" sz="2800" dirty="0" smtClean="0"/>
            </a:br>
            <a:r>
              <a:rPr lang="ru-RU" sz="2800" dirty="0" smtClean="0"/>
              <a:t>   А чем письма отличаются? (между письмами разница в 20 лет). </a:t>
            </a:r>
            <a:br>
              <a:rPr lang="ru-RU" sz="2800" dirty="0" smtClean="0"/>
            </a:br>
            <a:r>
              <a:rPr lang="ru-RU" sz="2800" b="1" dirty="0" smtClean="0"/>
              <a:t>Вывод: Настоящая любовь в семье живет всегда.</a:t>
            </a:r>
            <a:br>
              <a:rPr lang="ru-RU" sz="28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000108"/>
          <a:ext cx="8640959" cy="2414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709952"/>
                <a:gridCol w="2466512"/>
                <a:gridCol w="2880320"/>
                <a:gridCol w="1008111"/>
              </a:tblGrid>
              <a:tr h="98207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1394190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3.6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Анализ</a:t>
                      </a:r>
                      <a:r>
                        <a:rPr lang="ru-RU" sz="2200" b="1" baseline="0" dirty="0" smtClean="0"/>
                        <a:t> текстового материала</a:t>
                      </a:r>
                      <a:endParaRPr lang="ru-RU" sz="2200" b="1" dirty="0" smtClean="0"/>
                    </a:p>
                    <a:p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Задает вопросы по прочитанному, подводит</a:t>
                      </a:r>
                      <a:r>
                        <a:rPr lang="ru-RU" sz="2200" b="1" baseline="0" dirty="0" smtClean="0"/>
                        <a:t> к</a:t>
                      </a:r>
                      <a:r>
                        <a:rPr lang="ru-RU" sz="2200" b="1" dirty="0" smtClean="0"/>
                        <a:t>  выводу.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baseline="0" dirty="0" smtClean="0"/>
                        <a:t>Рассуждают, делают вывод.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 мин.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урока: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Структура урока: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749635" cy="4159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309"/>
                <a:gridCol w="1276502"/>
                <a:gridCol w="3973280"/>
                <a:gridCol w="1953651"/>
                <a:gridCol w="962893"/>
              </a:tblGrid>
              <a:tr h="129573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286419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Работа</a:t>
                      </a:r>
                      <a:r>
                        <a:rPr lang="ru-RU" b="1" baseline="0" dirty="0" smtClean="0"/>
                        <a:t> с текстом параграфа № 27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Учитель</a:t>
                      </a:r>
                      <a:r>
                        <a:rPr lang="ru-RU" b="1" baseline="0" dirty="0" smtClean="0"/>
                        <a:t> направляет к следующему моменту урока. Предлагает используя текст учебника (абзац 3-5 с. 86) и разно уровневый раздаточный материал выполнить задание в парах. </a:t>
                      </a:r>
                    </a:p>
                    <a:p>
                      <a:r>
                        <a:rPr lang="ru-RU" b="1" dirty="0" smtClean="0"/>
                        <a:t>Помогает</a:t>
                      </a:r>
                      <a:r>
                        <a:rPr lang="ru-RU" b="1" baseline="0" dirty="0" smtClean="0"/>
                        <a:t> провести защиту ответов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Работают</a:t>
                      </a:r>
                      <a:r>
                        <a:rPr lang="ru-RU" b="1" baseline="0" dirty="0" smtClean="0"/>
                        <a:t> в тексте раздаточного материала, защищают свои варианты ответов и комментируют ответы других.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 мин.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251520" y="3717032"/>
            <a:ext cx="8712968" cy="3140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88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301608" cy="183569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   Венцы, которые надевают на молодоженов при совершении таинства венчания означают одновременно и награду и мученичество. В самых бедных храмах, где нет специальных венцов, на голову жениха и невесты иногда надевают венки из полевых цветов. Попробуй «Сплести» такой венок из добродетелей. Какие цветы вплести туда, чтобы брак был счастливым?</a:t>
            </a:r>
            <a:endParaRPr lang="ru-RU" sz="2000" dirty="0"/>
          </a:p>
        </p:txBody>
      </p:sp>
      <p:pic>
        <p:nvPicPr>
          <p:cNvPr id="4" name="Содержимое 3" descr="0_3b3f6_f06dc8db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636912"/>
            <a:ext cx="3760259" cy="3717955"/>
          </a:xfrm>
        </p:spPr>
      </p:pic>
      <p:cxnSp>
        <p:nvCxnSpPr>
          <p:cNvPr id="6" name="Соединительная линия уступом 5"/>
          <p:cNvCxnSpPr/>
          <p:nvPr/>
        </p:nvCxnSpPr>
        <p:spPr>
          <a:xfrm flipV="1">
            <a:off x="5940152" y="3140968"/>
            <a:ext cx="2556792" cy="648072"/>
          </a:xfrm>
          <a:prstGeom prst="bentConnector3">
            <a:avLst>
              <a:gd name="adj1" fmla="val 10789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5940152" y="4581128"/>
            <a:ext cx="2448272" cy="1588"/>
          </a:xfrm>
          <a:prstGeom prst="bentConnector3">
            <a:avLst>
              <a:gd name="adj1" fmla="val 50000"/>
            </a:avLst>
          </a:prstGeom>
          <a:ln w="1079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>
            <a:off x="6012160" y="5157192"/>
            <a:ext cx="2304256" cy="504056"/>
          </a:xfrm>
          <a:prstGeom prst="bentConnector3">
            <a:avLst>
              <a:gd name="adj1" fmla="val 277"/>
            </a:avLst>
          </a:prstGeom>
          <a:ln w="1079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10800000">
            <a:off x="683568" y="3429000"/>
            <a:ext cx="2088232" cy="288032"/>
          </a:xfrm>
          <a:prstGeom prst="bentConnector3">
            <a:avLst>
              <a:gd name="adj1" fmla="val -1174"/>
            </a:avLst>
          </a:prstGeom>
          <a:ln w="1079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10800000">
            <a:off x="467544" y="4653136"/>
            <a:ext cx="2160240" cy="1588"/>
          </a:xfrm>
          <a:prstGeom prst="bentConnector3">
            <a:avLst>
              <a:gd name="adj1" fmla="val 50000"/>
            </a:avLst>
          </a:prstGeom>
          <a:ln w="1079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10800000" flipV="1">
            <a:off x="323528" y="5301208"/>
            <a:ext cx="2304256" cy="648072"/>
          </a:xfrm>
          <a:prstGeom prst="bentConnector3">
            <a:avLst>
              <a:gd name="adj1" fmla="val 198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>
            <a:off x="4788024" y="6165304"/>
            <a:ext cx="1872208" cy="504056"/>
          </a:xfrm>
          <a:prstGeom prst="bentConnector3">
            <a:avLst>
              <a:gd name="adj1" fmla="val 7044"/>
            </a:avLst>
          </a:prstGeom>
          <a:ln w="1143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Раздаточный материал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1 уровень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6084168" y="2420888"/>
            <a:ext cx="2405336" cy="890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Любовь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5" name="Соединительная линия уступом 44"/>
          <p:cNvCxnSpPr/>
          <p:nvPr/>
        </p:nvCxnSpPr>
        <p:spPr>
          <a:xfrm rot="10800000">
            <a:off x="755576" y="5949280"/>
            <a:ext cx="2664296" cy="72008"/>
          </a:xfrm>
          <a:prstGeom prst="bentConnector3">
            <a:avLst>
              <a:gd name="adj1" fmla="val 381"/>
            </a:avLst>
          </a:prstGeom>
          <a:ln w="1079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Раздаточный материал – 2 уровень.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40768"/>
            <a:ext cx="5472608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/>
              <a:t>    Выбери, что символизируют брачные венцы: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Царство</a:t>
            </a:r>
          </a:p>
          <a:p>
            <a:pPr>
              <a:buNone/>
            </a:pPr>
            <a:r>
              <a:rPr lang="ru-RU" sz="3000" dirty="0" smtClean="0"/>
              <a:t>Мученичество</a:t>
            </a:r>
          </a:p>
          <a:p>
            <a:pPr>
              <a:buNone/>
            </a:pPr>
            <a:r>
              <a:rPr lang="ru-RU" sz="3000" dirty="0" smtClean="0"/>
              <a:t>Награда</a:t>
            </a:r>
          </a:p>
          <a:p>
            <a:pPr>
              <a:buNone/>
            </a:pPr>
            <a:r>
              <a:rPr lang="ru-RU" sz="3000" dirty="0" smtClean="0"/>
              <a:t>Вечность</a:t>
            </a:r>
          </a:p>
          <a:p>
            <a:pPr>
              <a:buNone/>
            </a:pPr>
            <a:r>
              <a:rPr lang="ru-RU" sz="3000" dirty="0" smtClean="0"/>
              <a:t>Богатство</a:t>
            </a:r>
          </a:p>
          <a:p>
            <a:pPr>
              <a:buNone/>
            </a:pPr>
            <a:r>
              <a:rPr lang="ru-RU" sz="3000" dirty="0" smtClean="0"/>
              <a:t>Единство любви и испытание</a:t>
            </a:r>
          </a:p>
          <a:p>
            <a:endParaRPr lang="ru-RU" dirty="0"/>
          </a:p>
        </p:txBody>
      </p:sp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708920"/>
            <a:ext cx="4360985" cy="2791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153E"/>
                </a:solidFill>
              </a:rPr>
              <a:t>Раздаточный материал – 3 уровень</a:t>
            </a:r>
            <a:endParaRPr lang="ru-RU" sz="4000" dirty="0">
              <a:solidFill>
                <a:srgbClr val="00153E"/>
              </a:solidFill>
            </a:endParaRPr>
          </a:p>
        </p:txBody>
      </p:sp>
      <p:pic>
        <p:nvPicPr>
          <p:cNvPr id="8" name="Содержимое 7" descr="0_64c50_fa4bb6d5_or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9548708">
            <a:off x="5415820" y="2049263"/>
            <a:ext cx="2873734" cy="1476381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23528" y="5373216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600" dirty="0" smtClean="0">
                <a:latin typeface="+mj-lt"/>
                <a:ea typeface="+mj-ea"/>
                <a:cs typeface="+mj-cs"/>
              </a:rPr>
              <a:t>Вступление в брак в православии называется ________________. На головы жениха и невесты возлагают ____________. </a:t>
            </a:r>
          </a:p>
          <a:p>
            <a:pPr lvl="0">
              <a:spcBef>
                <a:spcPct val="0"/>
              </a:spcBef>
              <a:defRPr/>
            </a:pPr>
            <a:r>
              <a:rPr lang="ru-RU" sz="2600" dirty="0" smtClean="0">
                <a:latin typeface="+mj-lt"/>
                <a:ea typeface="+mj-ea"/>
                <a:cs typeface="+mj-cs"/>
              </a:rPr>
              <a:t>В знак верности друг другу жених и невеста обмениваются _______________________________.</a:t>
            </a:r>
          </a:p>
        </p:txBody>
      </p:sp>
      <p:pic>
        <p:nvPicPr>
          <p:cNvPr id="6" name="Рисунок 5" descr="269ba373234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87281">
            <a:off x="5652120" y="4149080"/>
            <a:ext cx="2857500" cy="10572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000108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Вставь в текст нужное слово.</a:t>
            </a:r>
            <a:endParaRPr lang="ru-RU" sz="2800" dirty="0"/>
          </a:p>
        </p:txBody>
      </p:sp>
      <p:pic>
        <p:nvPicPr>
          <p:cNvPr id="11" name="Содержимое 10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99592" y="1772816"/>
            <a:ext cx="3960440" cy="335317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573016"/>
            <a:ext cx="8352928" cy="280831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   Вступление в брак в православии называется «венчание». Одна из ценностей православной семьи, состоит в том, что- по настоящему любящие друг друга супруги, готовы все претерпеть ради сохранения семьи. Даже если будут в их жизни болезни и несчастья, они должны оставаться вместе.</a:t>
            </a:r>
            <a:br>
              <a:rPr lang="ru-RU" sz="2800" dirty="0" smtClean="0"/>
            </a:br>
            <a:r>
              <a:rPr lang="ru-RU" sz="2800" b="1" dirty="0" smtClean="0"/>
              <a:t>Вопрос: Как вы думаете почему?</a:t>
            </a:r>
            <a:endParaRPr lang="ru-RU" sz="28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640959" cy="2079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440160"/>
                <a:gridCol w="3096344"/>
                <a:gridCol w="2376264"/>
                <a:gridCol w="1008111"/>
              </a:tblGrid>
              <a:tr h="98207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1034150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3.8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Введение новых </a:t>
                      </a:r>
                      <a:r>
                        <a:rPr lang="ru-RU" sz="2200" b="1" baseline="0" dirty="0" smtClean="0"/>
                        <a:t> понятий.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Учитель подводит к понятиям: «венчание», «бремя»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Слушают,</a:t>
                      </a:r>
                      <a:r>
                        <a:rPr lang="ru-RU" sz="2200" b="1" baseline="0" dirty="0" smtClean="0"/>
                        <a:t> отвечают на вопрос.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 мин.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урока: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урока: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916832"/>
          <a:ext cx="8640959" cy="3047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598426"/>
                <a:gridCol w="3000396"/>
                <a:gridCol w="2169930"/>
                <a:gridCol w="1008111"/>
              </a:tblGrid>
              <a:tr h="98207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2065247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3.9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Анализ</a:t>
                      </a:r>
                      <a:r>
                        <a:rPr lang="ru-RU" sz="2200" b="1" baseline="0" dirty="0" smtClean="0"/>
                        <a:t> цитаты из учебника.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Демонстрация слайда. Предлагает обсудить цитату. 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Обсуждают.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мин.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3024336"/>
          </a:xfrm>
        </p:spPr>
        <p:txBody>
          <a:bodyPr>
            <a:normAutofit/>
          </a:bodyPr>
          <a:lstStyle/>
          <a:p>
            <a:r>
              <a:rPr lang="ru-RU" dirty="0" smtClean="0"/>
              <a:t>«Носите бремена друг друга, и таким образом исполните закон Христов» (Новый завет)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45259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Как вы поняли - что такое бремя?</a:t>
            </a:r>
          </a:p>
          <a:p>
            <a:r>
              <a:rPr lang="ru-RU" sz="4000" dirty="0" smtClean="0"/>
              <a:t>Какой смысл несет данная фраза?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353498" cy="492922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Раскрыть сущность православного брака, через христианские ценности.</a:t>
            </a:r>
          </a:p>
          <a:p>
            <a:r>
              <a:rPr lang="ru-RU" dirty="0" smtClean="0"/>
              <a:t>Сформировать представления о духовных составляющих христианской семьи. </a:t>
            </a:r>
          </a:p>
          <a:p>
            <a:r>
              <a:rPr lang="ru-RU" dirty="0" smtClean="0"/>
              <a:t>Познакомить с истинным чувством любви, как важным составляющим счастливых семейных отношений.</a:t>
            </a:r>
          </a:p>
          <a:p>
            <a:r>
              <a:rPr lang="ru-RU" dirty="0" smtClean="0"/>
              <a:t>Показать важность семейных традиций как связующая нить поколений. </a:t>
            </a:r>
          </a:p>
          <a:p>
            <a:r>
              <a:rPr lang="ru-RU" dirty="0" smtClean="0"/>
              <a:t>Формирование понимания важности сохранения добрых отношений с близкими, через свое участие, отзывчивость и помощь.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rgbClr val="00153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717032"/>
            <a:ext cx="8496944" cy="292494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  Скажите, а от вас зависит счастье в семье? Какими делами и поступками вы можете помочь семье быть счастливой? 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8640959" cy="2170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368152"/>
                <a:gridCol w="2516290"/>
                <a:gridCol w="2884310"/>
                <a:gridCol w="1008111"/>
              </a:tblGrid>
              <a:tr h="98207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11781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«Мозговой штурм»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/>
                        <a:t>Организует проведение «мозгового  штурма»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/>
                        <a:t>Основываясь на социальный опыт предлагают свои суждения.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 мин.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урока: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640959" cy="18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010"/>
                <a:gridCol w="1484238"/>
                <a:gridCol w="2730604"/>
                <a:gridCol w="2669996"/>
                <a:gridCol w="1008111"/>
              </a:tblGrid>
              <a:tr h="87260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98478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Физминутка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Организует проведение  тематической </a:t>
                      </a:r>
                      <a:r>
                        <a:rPr lang="ru-RU" b="1" dirty="0" err="1" smtClean="0"/>
                        <a:t>физминутки</a:t>
                      </a:r>
                      <a:r>
                        <a:rPr lang="ru-RU" b="1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Выполняют упражнения.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мин.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16632"/>
            <a:ext cx="8229600" cy="883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урока: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000372"/>
            <a:ext cx="72152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Мы семья – всегда мы вместе,</a:t>
            </a:r>
          </a:p>
          <a:p>
            <a:r>
              <a:rPr lang="ru-RU" b="1" dirty="0" smtClean="0"/>
              <a:t>Нам нельзя стоять на месте</a:t>
            </a:r>
          </a:p>
          <a:p>
            <a:r>
              <a:rPr lang="ru-RU" b="1" dirty="0" smtClean="0"/>
              <a:t>И друг другу если можем</a:t>
            </a:r>
          </a:p>
          <a:p>
            <a:r>
              <a:rPr lang="ru-RU" b="1" dirty="0" smtClean="0"/>
              <a:t>Мы всегда во всем поможем.</a:t>
            </a:r>
          </a:p>
          <a:p>
            <a:r>
              <a:rPr lang="ru-RU" b="1" dirty="0" smtClean="0"/>
              <a:t>Маме дружно помогаем</a:t>
            </a:r>
            <a:br>
              <a:rPr lang="ru-RU" b="1" dirty="0" smtClean="0"/>
            </a:br>
            <a:r>
              <a:rPr lang="ru-RU" b="1" dirty="0" smtClean="0"/>
              <a:t>С полок пыль мы вытираем,</a:t>
            </a:r>
            <a:br>
              <a:rPr lang="ru-RU" b="1" dirty="0" smtClean="0"/>
            </a:br>
            <a:r>
              <a:rPr lang="ru-RU" b="1" dirty="0" smtClean="0"/>
              <a:t>Моем гладкие окошки </a:t>
            </a:r>
            <a:br>
              <a:rPr lang="ru-RU" b="1" dirty="0" smtClean="0"/>
            </a:br>
            <a:r>
              <a:rPr lang="ru-RU" b="1" dirty="0" smtClean="0"/>
              <a:t>Со стола смахнем все крошки, </a:t>
            </a:r>
            <a:br>
              <a:rPr lang="ru-RU" b="1" dirty="0" smtClean="0"/>
            </a:br>
            <a:r>
              <a:rPr lang="ru-RU" b="1" dirty="0" smtClean="0"/>
              <a:t>протрясем половики, чисто вымоем полы.</a:t>
            </a:r>
          </a:p>
          <a:p>
            <a:r>
              <a:rPr lang="ru-RU" b="1" dirty="0" smtClean="0"/>
              <a:t>Потрудились, отдохнули.</a:t>
            </a:r>
          </a:p>
          <a:p>
            <a:r>
              <a:rPr lang="ru-RU" b="1" dirty="0" smtClean="0"/>
              <a:t>Сели разом за столы.</a:t>
            </a:r>
          </a:p>
          <a:p>
            <a:r>
              <a:rPr lang="ru-RU" b="1" dirty="0" smtClean="0"/>
              <a:t>Взяли книжки, взяли ручки,</a:t>
            </a:r>
          </a:p>
          <a:p>
            <a:r>
              <a:rPr lang="ru-RU" b="1" dirty="0" smtClean="0"/>
              <a:t>И дождались тишины.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Физминутка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717032"/>
            <a:ext cx="447675" cy="457200"/>
          </a:xfrm>
          <a:prstGeom prst="rect">
            <a:avLst/>
          </a:prstGeom>
        </p:spPr>
      </p:pic>
      <p:pic>
        <p:nvPicPr>
          <p:cNvPr id="6" name="Рисунок 5" descr="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5733256"/>
            <a:ext cx="342900" cy="352425"/>
          </a:xfrm>
          <a:prstGeom prst="rect">
            <a:avLst/>
          </a:prstGeom>
        </p:spPr>
      </p:pic>
      <p:pic>
        <p:nvPicPr>
          <p:cNvPr id="7" name="Рисунок 6" descr="5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5949280"/>
            <a:ext cx="438150" cy="342900"/>
          </a:xfrm>
          <a:prstGeom prst="rect">
            <a:avLst/>
          </a:prstGeom>
        </p:spPr>
      </p:pic>
      <p:pic>
        <p:nvPicPr>
          <p:cNvPr id="8" name="Рисунок 7" descr="9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5877272"/>
            <a:ext cx="485775" cy="390525"/>
          </a:xfrm>
          <a:prstGeom prst="rect">
            <a:avLst/>
          </a:prstGeom>
        </p:spPr>
      </p:pic>
      <p:pic>
        <p:nvPicPr>
          <p:cNvPr id="9" name="Рисунок 8" descr="5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4869160"/>
            <a:ext cx="438150" cy="342900"/>
          </a:xfrm>
          <a:prstGeom prst="rect">
            <a:avLst/>
          </a:prstGeom>
        </p:spPr>
      </p:pic>
      <p:pic>
        <p:nvPicPr>
          <p:cNvPr id="10" name="Рисунок 9" descr="3263129c86492c725db6bcb2723c74b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3429000"/>
            <a:ext cx="457200" cy="333375"/>
          </a:xfrm>
          <a:prstGeom prst="rect">
            <a:avLst/>
          </a:prstGeom>
        </p:spPr>
      </p:pic>
      <p:pic>
        <p:nvPicPr>
          <p:cNvPr id="11" name="Рисунок 10" descr="a013c6c1f9cedd1915496238934dcd8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1916832"/>
            <a:ext cx="466725" cy="381000"/>
          </a:xfrm>
          <a:prstGeom prst="rect">
            <a:avLst/>
          </a:prstGeom>
        </p:spPr>
      </p:pic>
      <p:pic>
        <p:nvPicPr>
          <p:cNvPr id="12" name="Рисунок 11" descr="sports-54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1988840"/>
            <a:ext cx="666750" cy="771525"/>
          </a:xfrm>
          <a:prstGeom prst="rect">
            <a:avLst/>
          </a:prstGeom>
        </p:spPr>
      </p:pic>
      <p:pic>
        <p:nvPicPr>
          <p:cNvPr id="14" name="Рисунок 13" descr="cbebf571c6dde8fb5f06d42b8416607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5733256"/>
            <a:ext cx="457200" cy="438150"/>
          </a:xfrm>
          <a:prstGeom prst="rect">
            <a:avLst/>
          </a:prstGeom>
        </p:spPr>
      </p:pic>
      <p:pic>
        <p:nvPicPr>
          <p:cNvPr id="15" name="Рисунок 14" descr="bc489dda1e11e0228040ba81878bd735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4869160"/>
            <a:ext cx="552450" cy="371475"/>
          </a:xfrm>
          <a:prstGeom prst="rect">
            <a:avLst/>
          </a:prstGeom>
        </p:spPr>
      </p:pic>
      <p:pic>
        <p:nvPicPr>
          <p:cNvPr id="16" name="Рисунок 15" descr="008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55776" y="1484784"/>
            <a:ext cx="3745979" cy="3745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4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4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4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4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40"/>
                            </p:stCondLst>
                            <p:childTnLst>
                              <p:par>
                                <p:cTn id="4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4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4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40"/>
                            </p:stCondLst>
                            <p:childTnLst>
                              <p:par>
                                <p:cTn id="6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1" y="1142984"/>
          <a:ext cx="8712396" cy="271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40"/>
                <a:gridCol w="1379463"/>
                <a:gridCol w="3367528"/>
                <a:gridCol w="2077720"/>
                <a:gridCol w="1016445"/>
              </a:tblGrid>
              <a:tr h="122811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148653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Введение</a:t>
                      </a:r>
                      <a:r>
                        <a:rPr lang="ru-RU" b="1" baseline="0" dirty="0" smtClean="0"/>
                        <a:t> нового понятия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Подводит к  заключительному понятию «традиции» семьи.</a:t>
                      </a:r>
                    </a:p>
                    <a:p>
                      <a:r>
                        <a:rPr lang="ru-RU" b="1" dirty="0" smtClean="0"/>
                        <a:t>Демонстрация иллюстративного материала</a:t>
                      </a:r>
                      <a:r>
                        <a:rPr lang="ru-RU" b="1" baseline="0" dirty="0" smtClean="0"/>
                        <a:t>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Определяют традиции</a:t>
                      </a:r>
                      <a:r>
                        <a:rPr lang="ru-RU" b="1" baseline="0" dirty="0" smtClean="0"/>
                        <a:t> семьи </a:t>
                      </a:r>
                      <a:r>
                        <a:rPr lang="ru-RU" b="1" dirty="0" smtClean="0"/>
                        <a:t>и комментируют произведения</a:t>
                      </a:r>
                      <a:r>
                        <a:rPr lang="ru-RU" b="1" baseline="0" dirty="0" smtClean="0"/>
                        <a:t> живописи.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 мин.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урока: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14282" y="3857628"/>
            <a:ext cx="8463314" cy="257176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  </a:t>
            </a:r>
            <a:r>
              <a:rPr lang="ru-RU" sz="2700" dirty="0" smtClean="0"/>
              <a:t>Ребята, от каждого из нас с вами завит мир и покой в семье. Но есть еще очень важная ценность, которая связующей нитью протягивается от поколения к поколению и делает семью крепкой и дружной. Это «семейные традиции».</a:t>
            </a:r>
            <a:br>
              <a:rPr lang="ru-RU" sz="2700" dirty="0" smtClean="0"/>
            </a:br>
            <a:r>
              <a:rPr lang="ru-RU" sz="2700" b="1" dirty="0" smtClean="0"/>
              <a:t>Задание: какие семейные традиции изображены на картинах?</a:t>
            </a:r>
            <a:endParaRPr lang="ru-RU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Семейные традиции в живописи</a:t>
            </a:r>
            <a:endParaRPr lang="ru-RU" dirty="0"/>
          </a:p>
        </p:txBody>
      </p:sp>
      <p:pic>
        <p:nvPicPr>
          <p:cNvPr id="4" name="Содержимое 3" descr="Л. Туксена 'Венча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428736"/>
            <a:ext cx="6616963" cy="4917489"/>
          </a:xfrm>
        </p:spPr>
      </p:pic>
      <p:pic>
        <p:nvPicPr>
          <p:cNvPr id="5" name="Рисунок 4" descr="0_322a5_a12eabf2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000108"/>
            <a:ext cx="7368120" cy="5572140"/>
          </a:xfrm>
          <a:prstGeom prst="rect">
            <a:avLst/>
          </a:prstGeom>
        </p:spPr>
      </p:pic>
      <p:pic>
        <p:nvPicPr>
          <p:cNvPr id="6" name="Рисунок 5" descr="b8f3ac530a7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3881" y="1000107"/>
            <a:ext cx="7477209" cy="5607907"/>
          </a:xfrm>
          <a:prstGeom prst="rect">
            <a:avLst/>
          </a:prstGeom>
        </p:spPr>
      </p:pic>
      <p:pic>
        <p:nvPicPr>
          <p:cNvPr id="7" name="Рисунок 6" descr="Кустодиев на террас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1000108"/>
            <a:ext cx="4800899" cy="556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/>
          <a:lstStyle/>
          <a:p>
            <a:r>
              <a:rPr lang="ru-RU" dirty="0" smtClean="0"/>
              <a:t>Традиции семьи</a:t>
            </a:r>
            <a:endParaRPr lang="ru-RU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4294967295"/>
          </p:nvPr>
        </p:nvGraphicFramePr>
        <p:xfrm flipH="1">
          <a:off x="0" y="5715000"/>
          <a:ext cx="71438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3" name="Содержимое 11"/>
          <p:cNvGraphicFramePr>
            <a:graphicFrameLocks/>
          </p:cNvGraphicFramePr>
          <p:nvPr/>
        </p:nvGraphicFramePr>
        <p:xfrm>
          <a:off x="827584" y="1268760"/>
          <a:ext cx="7443814" cy="514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63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1" y="1142984"/>
          <a:ext cx="8712396" cy="378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1"/>
                <a:gridCol w="1571636"/>
                <a:gridCol w="3286148"/>
                <a:gridCol w="2195226"/>
                <a:gridCol w="1016445"/>
              </a:tblGrid>
              <a:tr h="122811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148653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3.13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Анализ</a:t>
                      </a:r>
                      <a:r>
                        <a:rPr lang="ru-RU" b="1" baseline="0" dirty="0" smtClean="0"/>
                        <a:t> текста раздаточного материала.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Предлагает по цепочке прочитать текст в раздаточном материале.</a:t>
                      </a:r>
                      <a:r>
                        <a:rPr lang="ru-RU" b="1" baseline="0" dirty="0" smtClean="0"/>
                        <a:t> По ходу чтения предлагает учащимся выбрать и подчеркнуть услышанные варианты семейных традиций.</a:t>
                      </a:r>
                    </a:p>
                    <a:p>
                      <a:r>
                        <a:rPr lang="ru-RU" b="1" baseline="0" dirty="0" smtClean="0"/>
                        <a:t>Предлагает записать вывод после его формулировки. 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Читают</a:t>
                      </a:r>
                      <a:r>
                        <a:rPr lang="ru-RU" b="1" baseline="0" dirty="0" smtClean="0"/>
                        <a:t> по цепочке, подчеркивают примеры традиций в семье, отвечают на вопрос, делают вывод, записывают понятие «традиция».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 мин.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урока: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645024"/>
            <a:ext cx="8424936" cy="252028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   </a:t>
            </a:r>
            <a:endParaRPr lang="ru-RU" sz="3200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57158" y="142852"/>
            <a:ext cx="8229600" cy="668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00153E"/>
                </a:solidFill>
                <a:latin typeface="+mj-lt"/>
                <a:ea typeface="+mj-ea"/>
                <a:cs typeface="+mj-cs"/>
              </a:rPr>
              <a:t>Текст: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153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78647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b="1" dirty="0" smtClean="0"/>
              <a:t>            Семья – это праздник. Отец с матерью за обедом всегда разговаривали, я не могла пропустить их разговоров. Редко о делах, неприятностях и обидах. Чаще всего – о чём он думал, о работе, что прочитал. Каждый день был для отца открытием мира, а для меня – открытием богатства, которое может нести в себе человек. …Я росла в атмосфере любви, каждодневного внимания, цветов, подарков. Это было радостью  отца  – делать своим родным подарки.</a:t>
            </a:r>
            <a:br>
              <a:rPr lang="ru-RU" b="1" dirty="0" smtClean="0"/>
            </a:br>
            <a:r>
              <a:rPr lang="ru-RU" b="1" dirty="0" smtClean="0"/>
              <a:t>  ..На Рождество ёлку наряжали без меня. Меня пускали, когда всё было готово. Утром я находила на подушке подарки  – всегда неожиданные и всегда те, о которых мечталось. На Троицу принято было украшать дом березовыми веточками, на Пасху – печь куличи, на Преображение благословлять первые плоды, на Рождество ходить в гости к родным и прославлять Христа. Я сохранила эти традиции для своих детей,  возможно, они передадут их моим внукам. </a:t>
            </a:r>
            <a:br>
              <a:rPr lang="ru-RU" b="1" dirty="0" smtClean="0"/>
            </a:b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3300" b="1" dirty="0" smtClean="0"/>
              <a:t>Вопросы: О каких традициях говорится в тексте? (Предполагаемый </a:t>
            </a:r>
          </a:p>
          <a:p>
            <a:pPr>
              <a:buNone/>
            </a:pPr>
            <a:r>
              <a:rPr lang="ru-RU" sz="3300" b="1" dirty="0" smtClean="0"/>
              <a:t>ответы: совместные обеды, празднование церковных праздников и т.д. 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Вывод: Традиции семьи – это объединяющая сила, они укрепляют семью, помогают почувствовать свою сопричастность семье и своему народу. 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876"/>
            <a:ext cx="8424936" cy="252028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   Традиции семьи легли в основу многих пословиц. Некоторые из них мы сейчас вспомним. 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484785"/>
          <a:ext cx="8640959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296144"/>
                <a:gridCol w="2664296"/>
                <a:gridCol w="3096344"/>
                <a:gridCol w="936103"/>
              </a:tblGrid>
              <a:tr h="55695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11712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Рефлексия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Предлагает поработать с пословицами. Демонстрация слайдов.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Выполняют задания.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 мин.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32352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53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урока: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153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Соберем пословицу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832648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    </a:t>
            </a:r>
            <a:r>
              <a:rPr lang="ru-RU" sz="4400" dirty="0" smtClean="0">
                <a:solidFill>
                  <a:srgbClr val="FFC000"/>
                </a:solidFill>
              </a:rPr>
              <a:t>клад,</a:t>
            </a:r>
          </a:p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</a:rPr>
              <a:t>               в семье</a:t>
            </a:r>
          </a:p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</a:rPr>
              <a:t>                              лад.</a:t>
            </a:r>
          </a:p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</a:rPr>
              <a:t>    На что и                         </a:t>
            </a:r>
          </a:p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</a:rPr>
              <a:t>                                               когда</a:t>
            </a:r>
          </a:p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</a:rPr>
              <a:t>                                                          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dividers_20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509120"/>
            <a:ext cx="4968552" cy="621069"/>
          </a:xfrm>
          <a:prstGeom prst="rect">
            <a:avLst/>
          </a:prstGeom>
        </p:spPr>
      </p:pic>
      <p:pic>
        <p:nvPicPr>
          <p:cNvPr id="7" name="Рисунок 6" descr="dividers_20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907704" y="1231952"/>
            <a:ext cx="5256584" cy="6570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485 L 0.24427 0.02035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97 -0.10987 L -0.16979 -0.45362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2 0.10617 L 0.02674 -0.1246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Тип урока: Открытие новых знаний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424936" cy="48965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rgbClr val="00153E"/>
              </a:solidFill>
            </a:endParaRPr>
          </a:p>
          <a:p>
            <a:endParaRPr lang="ru-RU" dirty="0" smtClean="0">
              <a:solidFill>
                <a:srgbClr val="00153E"/>
              </a:solidFill>
            </a:endParaRPr>
          </a:p>
          <a:p>
            <a:pPr>
              <a:buNone/>
            </a:pPr>
            <a:endParaRPr lang="ru-RU" dirty="0">
              <a:solidFill>
                <a:srgbClr val="00153E"/>
              </a:solidFill>
            </a:endParaRPr>
          </a:p>
          <a:p>
            <a:endParaRPr lang="ru-RU" dirty="0" smtClean="0">
              <a:solidFill>
                <a:srgbClr val="00153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Планируемый результат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142984"/>
            <a:ext cx="87154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Предметные: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Понимать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и принимать  ценностные составляющие христианской семьи;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baseline="0" dirty="0" smtClean="0"/>
              <a:t>Понимать</a:t>
            </a:r>
            <a:r>
              <a:rPr lang="ru-RU" dirty="0" smtClean="0"/>
              <a:t> значения религиозной морали в выстраивании  благоприятных отношений в семье.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Метапредметные</a:t>
            </a:r>
            <a:r>
              <a:rPr lang="ru-RU" b="1" dirty="0" smtClean="0">
                <a:ea typeface="Times New Roman" pitchFamily="18" charset="0"/>
              </a:rPr>
              <a:t>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Излагать свое мнение и аргументировать свою точку зрения исходя из социального опыта;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>
                <a:ea typeface="Times New Roman" pitchFamily="18" charset="0"/>
              </a:rPr>
              <a:t>Владеть логическими действиями анализа, сравнения, построения рассуждений;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Владеть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навыками смыслового чтения текстов, осознанного построения речевых высказываний.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Личностные: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/>
              <a:t>Испытывать чувства доброжелательности и эмоционально-нравственной отзывчивости, понимания и сопереживания  чувствам родных людей;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/>
              <a:t>Осознать свою социальную роль в семье  и личную ответственность за свои поступки на основе представлений о нравственных нормах христианской семьи.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2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Выберете из предложенных пословиц, те которые подходят к  теме урока.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Любовь пламенная, крепче ограды каменной;</a:t>
            </a:r>
          </a:p>
          <a:p>
            <a:r>
              <a:rPr lang="ru-RU" dirty="0" smtClean="0"/>
              <a:t>Нет такого дружка, как родная матушка;</a:t>
            </a:r>
          </a:p>
          <a:p>
            <a:r>
              <a:rPr lang="ru-RU" dirty="0" smtClean="0"/>
              <a:t>Семь раз отмерь и один раз отрежь;</a:t>
            </a:r>
          </a:p>
          <a:p>
            <a:r>
              <a:rPr lang="ru-RU" dirty="0" smtClean="0"/>
              <a:t>Вся семья вместе — и душа на месте;</a:t>
            </a:r>
          </a:p>
          <a:p>
            <a:r>
              <a:rPr lang="ru-RU" dirty="0" smtClean="0"/>
              <a:t>Тише едешь дальше будешь;</a:t>
            </a:r>
          </a:p>
          <a:p>
            <a:r>
              <a:rPr lang="ru-RU" dirty="0" smtClean="0"/>
              <a:t>Любовь, да совет, на том и стоит свет.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643314"/>
            <a:ext cx="8229600" cy="244085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  </a:t>
            </a:r>
            <a:br>
              <a:rPr lang="ru-RU" sz="2800" dirty="0" smtClean="0"/>
            </a:br>
            <a:r>
              <a:rPr lang="ru-RU" sz="2800" dirty="0" smtClean="0"/>
              <a:t>  Понравились ли вам слова песни? Когда человек счастлив? (когда все вместе).</a:t>
            </a:r>
            <a:br>
              <a:rPr lang="ru-RU" sz="2800" dirty="0" smtClean="0"/>
            </a:br>
            <a:r>
              <a:rPr lang="ru-RU" sz="2800" b="1" dirty="0" smtClean="0"/>
              <a:t>Так давайте беречь свою семью и сохранять ее традиции!</a:t>
            </a:r>
            <a:endParaRPr lang="ru-RU" sz="28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1071546"/>
          <a:ext cx="8640959" cy="242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296144"/>
                <a:gridCol w="2880320"/>
                <a:gridCol w="2808312"/>
                <a:gridCol w="1008111"/>
              </a:tblGrid>
              <a:tr h="78277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16461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Рефлексия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Подводит итог урока</a:t>
                      </a:r>
                      <a:r>
                        <a:rPr lang="ru-RU" b="1" baseline="0" dirty="0" smtClean="0"/>
                        <a:t> и предлагает посмотреть  клип «Моя семья» группы «Непоседы».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Слушают.</a:t>
                      </a:r>
                      <a:r>
                        <a:rPr lang="ru-RU" b="1" baseline="0" dirty="0" smtClean="0"/>
                        <a:t> Подводят итог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 мин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395536" y="188640"/>
            <a:ext cx="8229600" cy="882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53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урока: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153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ru-RU" dirty="0" smtClean="0"/>
              <a:t>«Моя семья»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805264"/>
            <a:ext cx="7139136" cy="82495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           Группа «Непоседы»</a:t>
            </a:r>
            <a:r>
              <a:rPr lang="en-US" dirty="0" smtClean="0">
                <a:hlinkClick r:id="rId2"/>
              </a:rPr>
              <a:t> http://www.youtube.com/watch?v=r517zeL3Ftw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neposedu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08720"/>
            <a:ext cx="7426425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153E"/>
                </a:solidFill>
              </a:rPr>
              <a:t>Структура урока:</a:t>
            </a:r>
            <a:endParaRPr lang="ru-RU" dirty="0">
              <a:solidFill>
                <a:srgbClr val="00153E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640959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368152"/>
                <a:gridCol w="2808312"/>
                <a:gridCol w="2808312"/>
                <a:gridCol w="1008111"/>
              </a:tblGrid>
              <a:tr h="69619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146405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Домашнее задание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Озвучивает домашнее задание на выбор учащихся.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Записывают.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мин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395536" y="4149080"/>
            <a:ext cx="8301608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153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786190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Составьте  генеалогическое  древо     своей  семьи;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Нарисуйте  герб  своей  семьи;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Расскажи о традициях своей семьи;               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По тексту учебника с.87 (библейская история о Хаме) обсудить с родителями - какое поведение называется хамским. Запишите свои совместные рассуждения.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153E"/>
                </a:solidFill>
              </a:rPr>
              <a:t>Использованные материалы:</a:t>
            </a:r>
            <a:endParaRPr lang="ru-RU" dirty="0">
              <a:solidFill>
                <a:srgbClr val="00153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4726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Федеральный центр информационных образовательных ресурсов:  </a:t>
            </a:r>
            <a:r>
              <a:rPr lang="en-US" dirty="0" smtClean="0">
                <a:hlinkClick r:id="rId2"/>
              </a:rPr>
              <a:t>http://fcior.edu.ru/card/23233/semya-i-brak-istoriya-vozniknoveniya-semi-i.html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Учебник: Основы православной культуры», М.: Просвещение, 2011г.; </a:t>
            </a:r>
          </a:p>
          <a:p>
            <a:r>
              <a:rPr lang="ru-RU" dirty="0" smtClean="0"/>
              <a:t>Дивный свет. Дневниковые записи, М.: Русский паломник, 2005г.</a:t>
            </a:r>
          </a:p>
          <a:p>
            <a:r>
              <a:rPr lang="ru-RU" dirty="0" smtClean="0"/>
              <a:t>Фотографии: из личного архива </a:t>
            </a:r>
            <a:r>
              <a:rPr lang="ru-RU" dirty="0" err="1" smtClean="0"/>
              <a:t>Андрюхиной</a:t>
            </a:r>
            <a:r>
              <a:rPr lang="ru-RU" dirty="0" smtClean="0"/>
              <a:t> З.А.;</a:t>
            </a:r>
          </a:p>
          <a:p>
            <a:r>
              <a:rPr lang="en-US" dirty="0" smtClean="0"/>
              <a:t>http://www.mamuski.ru/zdorove/psihologiya?id=1408 </a:t>
            </a:r>
          </a:p>
          <a:p>
            <a:r>
              <a:rPr lang="en-US" dirty="0" smtClean="0"/>
              <a:t>http://photo.peoples.ru/family/wife/aleksandra_romanova/index.html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http://photos.privet.ru/user/upyortiy_bik/photo/232415518</a:t>
            </a:r>
            <a:r>
              <a:rPr lang="ru-RU" dirty="0" smtClean="0"/>
              <a:t> ;</a:t>
            </a:r>
          </a:p>
          <a:p>
            <a:r>
              <a:rPr lang="en-US" dirty="0" smtClean="0">
                <a:hlinkClick r:id="rId4"/>
              </a:rPr>
              <a:t>http://images.yandex.ru/yandsearch?text=%D0%BD%D0%B5%D0%BF%D0%BE%D1%81%D0%B5%D0%B4%D1%8B&amp;img_url=www.concert-star.ru%2Fimages%2Fstories%2Ffoto04%2Fneposedy2.jpg&amp;pos=2&amp;rpt=simage</a:t>
            </a:r>
            <a:r>
              <a:rPr lang="ru-RU" dirty="0" smtClean="0"/>
              <a:t>;</a:t>
            </a:r>
          </a:p>
          <a:p>
            <a:r>
              <a:rPr lang="en-US" dirty="0" smtClean="0">
                <a:hlinkClick r:id="rId5"/>
              </a:rPr>
              <a:t>http://www.youtube.com/watch?v=r517zeL3Ftw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 учащихся: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Фронтальная, индивидуальная и работа в парах работа;</a:t>
            </a:r>
          </a:p>
          <a:p>
            <a:r>
              <a:rPr lang="ru-RU" dirty="0" smtClean="0"/>
              <a:t>Чтение и анализ  текстового и иллюстративного материала;</a:t>
            </a:r>
          </a:p>
          <a:p>
            <a:r>
              <a:rPr lang="ru-RU" dirty="0" smtClean="0"/>
              <a:t>Выполнение заданий творческой направленности;</a:t>
            </a:r>
          </a:p>
          <a:p>
            <a:r>
              <a:rPr lang="ru-RU" dirty="0" smtClean="0"/>
              <a:t>Просмотр и обсуждение ЭОР.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Компьютер с выходом в интернет; </a:t>
            </a:r>
          </a:p>
          <a:p>
            <a:r>
              <a:rPr lang="ru-RU" dirty="0" err="1" smtClean="0"/>
              <a:t>Мультимедийный</a:t>
            </a:r>
            <a:r>
              <a:rPr lang="ru-RU" dirty="0" smtClean="0"/>
              <a:t>  проектор;</a:t>
            </a:r>
          </a:p>
          <a:p>
            <a:r>
              <a:rPr lang="ru-RU" dirty="0" smtClean="0"/>
              <a:t>Презентация;</a:t>
            </a:r>
          </a:p>
          <a:p>
            <a:r>
              <a:rPr lang="ru-RU" dirty="0" smtClean="0"/>
              <a:t>Интернет – ресурсы;</a:t>
            </a:r>
          </a:p>
          <a:p>
            <a:r>
              <a:rPr lang="ru-RU" dirty="0" smtClean="0"/>
              <a:t>Раздаточный материал;</a:t>
            </a:r>
          </a:p>
          <a:p>
            <a:r>
              <a:rPr lang="ru-RU" dirty="0" smtClean="0"/>
              <a:t>Рисунки детей на тему «Счастливая семья»;</a:t>
            </a:r>
          </a:p>
          <a:p>
            <a:r>
              <a:rPr lang="ru-RU" dirty="0" smtClean="0"/>
              <a:t>Учебник,  тетрадь.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понятия: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«Семья»</a:t>
            </a:r>
          </a:p>
          <a:p>
            <a:r>
              <a:rPr lang="ru-RU" dirty="0" smtClean="0"/>
              <a:t>«Счастливая семья»</a:t>
            </a:r>
          </a:p>
          <a:p>
            <a:r>
              <a:rPr lang="ru-RU" dirty="0" smtClean="0"/>
              <a:t>«Венчание»</a:t>
            </a:r>
          </a:p>
          <a:p>
            <a:r>
              <a:rPr lang="ru-RU" dirty="0" smtClean="0"/>
              <a:t>«Бремя»</a:t>
            </a:r>
          </a:p>
          <a:p>
            <a:r>
              <a:rPr lang="ru-RU" dirty="0" smtClean="0"/>
              <a:t>«Семейные традиции»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-71462"/>
            <a:ext cx="8229600" cy="1143000"/>
          </a:xfrm>
        </p:spPr>
        <p:txBody>
          <a:bodyPr/>
          <a:lstStyle/>
          <a:p>
            <a:r>
              <a:rPr lang="ru-RU" dirty="0" smtClean="0"/>
              <a:t>Структура урока: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535322" cy="296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2034464"/>
                <a:gridCol w="3000396"/>
                <a:gridCol w="2214578"/>
                <a:gridCol w="857256"/>
              </a:tblGrid>
              <a:tr h="64772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231331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Организационный момент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Настраивает учащихся на работу,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организует актуализацию требований к ученику со стороны учебной деятельности.</a:t>
                      </a:r>
                    </a:p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Проговаривают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правила поведения на уроке, объясняя, для чего нужно выполнять эти правила.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 мин.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-71462"/>
            <a:ext cx="8229600" cy="1143000"/>
          </a:xfrm>
        </p:spPr>
        <p:txBody>
          <a:bodyPr/>
          <a:lstStyle/>
          <a:p>
            <a:r>
              <a:rPr lang="ru-RU" dirty="0" smtClean="0"/>
              <a:t>Структура урока: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1142984"/>
          <a:ext cx="8535322" cy="214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2034464"/>
                <a:gridCol w="3000396"/>
                <a:gridCol w="2214578"/>
                <a:gridCol w="857256"/>
              </a:tblGrid>
              <a:tr h="64772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Этап урока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учителя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Деятельность ученика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Время</a:t>
                      </a:r>
                      <a:endParaRPr lang="ru-RU" sz="1800" b="1" dirty="0"/>
                    </a:p>
                  </a:txBody>
                  <a:tcPr/>
                </a:tc>
              </a:tr>
              <a:tr h="149532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Актуализация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Обращается с вопросом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к опережающему домашнему заданию - рисункам учащихся на тему «Счастливая семья»</a:t>
                      </a:r>
                      <a:r>
                        <a:rPr lang="ru-RU" sz="1800" b="1" baseline="0" dirty="0" smtClean="0"/>
                        <a:t>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Рассматривают выставку рисунков,</a:t>
                      </a:r>
                      <a:r>
                        <a:rPr lang="ru-RU" sz="1800" b="1" baseline="0" dirty="0" smtClean="0"/>
                        <a:t> отвечают на вопросы, делают вывод.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 мин.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357158" y="4000504"/>
            <a:ext cx="8445624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Дома вы рисовали счастливую</a:t>
            </a:r>
            <a:r>
              <a:rPr kumimoji="0" lang="ru-RU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семью. </a:t>
            </a: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каким настроением</a:t>
            </a:r>
            <a:r>
              <a:rPr kumimoji="0" lang="ru-RU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вы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это делали</a:t>
            </a: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Что</a:t>
            </a:r>
            <a:r>
              <a:rPr kumimoji="0" lang="ru-RU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для вас было главным в творческой работе?  Так что же такое семья?  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2056</Words>
  <Application>Microsoft Office PowerPoint</Application>
  <PresentationFormat>Экран (4:3)</PresentationFormat>
  <Paragraphs>398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Христианская семья</vt:lpstr>
      <vt:lpstr>Цель урока:</vt:lpstr>
      <vt:lpstr>Слайд 3</vt:lpstr>
      <vt:lpstr>Тип урока: Открытие новых знаний</vt:lpstr>
      <vt:lpstr>Формы работы учащихся:</vt:lpstr>
      <vt:lpstr>Оборудование:</vt:lpstr>
      <vt:lpstr>Ключевые понятия:</vt:lpstr>
      <vt:lpstr>Структура урока:</vt:lpstr>
      <vt:lpstr>Структура урока:</vt:lpstr>
      <vt:lpstr>Структура урока:</vt:lpstr>
      <vt:lpstr>Семья Это…..</vt:lpstr>
      <vt:lpstr>Структура урока:</vt:lpstr>
      <vt:lpstr>Предположительные ответы учащихся:</vt:lpstr>
      <vt:lpstr>Семья-это маленький  ковчег, призванный ограждать детей от беды. Это гнездо, в  котором детей готовят ко времени самостоятельного полета</vt:lpstr>
      <vt:lpstr>Структура урока:</vt:lpstr>
      <vt:lpstr>Семья</vt:lpstr>
      <vt:lpstr>Структура урока:</vt:lpstr>
      <vt:lpstr>Структура урока:</vt:lpstr>
      <vt:lpstr>Семья Романовых</vt:lpstr>
      <vt:lpstr>    Действительно это удивительная семья, глубоко верующая - семья, в которой жила любовь.      Вопрос: Ребята, а вам интересно о чем писали любящие друг друга люди 100 лет назад?      Итак, перед нами строчки из писем русской императрицы Александры  Федоровны с  начала к своему жениху, а потом  уже к  мужу императору Николаю Александровичу. </vt:lpstr>
      <vt:lpstr>Фрагменты писем Александры Федоровны Романовой  (1872-1918)</vt:lpstr>
      <vt:lpstr>   Вопросы:    Какие чувства объединяют эти письма? (Любовь, забота, внимание и т.д.)    Какие слова говорят о любви?     А чем письма отличаются? (между письмами разница в 20 лет).  Вывод: Настоящая любовь в семье живет всегда.  </vt:lpstr>
      <vt:lpstr>Структура урока:</vt:lpstr>
      <vt:lpstr>    Венцы, которые надевают на молодоженов при совершении таинства венчания означают одновременно и награду и мученичество. В самых бедных храмах, где нет специальных венцов, на голову жениха и невесты иногда надевают венки из полевых цветов. Попробуй «Сплести» такой венок из добродетелей. Какие цветы вплести туда, чтобы брак был счастливым?</vt:lpstr>
      <vt:lpstr>Раздаточный материал – 2 уровень. </vt:lpstr>
      <vt:lpstr>Раздаточный материал – 3 уровень</vt:lpstr>
      <vt:lpstr>   Вступление в брак в православии называется «венчание». Одна из ценностей православной семьи, состоит в том, что- по настоящему любящие друг друга супруги, готовы все претерпеть ради сохранения семьи. Даже если будут в их жизни болезни и несчастья, они должны оставаться вместе. Вопрос: Как вы думаете почему?</vt:lpstr>
      <vt:lpstr>Структура урока:</vt:lpstr>
      <vt:lpstr>«Носите бремена друг друга, и таким образом исполните закон Христов» (Новый завет)</vt:lpstr>
      <vt:lpstr>  Скажите, а от вас зависит счастье в семье? Какими делами и поступками вы можете помочь семье быть счастливой? </vt:lpstr>
      <vt:lpstr>Слайд 31</vt:lpstr>
      <vt:lpstr>Физминутка</vt:lpstr>
      <vt:lpstr>  Ребята, от каждого из нас с вами завит мир и покой в семье. Но есть еще очень важная ценность, которая связующей нитью протягивается от поколения к поколению и делает семью крепкой и дружной. Это «семейные традиции». Задание: какие семейные традиции изображены на картинах?</vt:lpstr>
      <vt:lpstr>Семейные традиции в живописи</vt:lpstr>
      <vt:lpstr>Традиции семьи</vt:lpstr>
      <vt:lpstr>Слайд 36</vt:lpstr>
      <vt:lpstr>   </vt:lpstr>
      <vt:lpstr>   Традиции семьи легли в основу многих пословиц. Некоторые из них мы сейчас вспомним. </vt:lpstr>
      <vt:lpstr>Соберем пословицу</vt:lpstr>
      <vt:lpstr>Выберете из предложенных пословиц, те которые подходят к  теме урока.</vt:lpstr>
      <vt:lpstr>     Понравились ли вам слова песни? Когда человек счастлив? (когда все вместе). Так давайте беречь свою семью и сохранять ее традиции!</vt:lpstr>
      <vt:lpstr>«Моя семья»</vt:lpstr>
      <vt:lpstr>Структура урока:</vt:lpstr>
      <vt:lpstr>Использованные материалы: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Христианская семья</dc:title>
  <dc:creator>GooRoo</dc:creator>
  <cp:lastModifiedBy>GooRoo</cp:lastModifiedBy>
  <cp:revision>177</cp:revision>
  <dcterms:created xsi:type="dcterms:W3CDTF">2012-05-23T06:50:39Z</dcterms:created>
  <dcterms:modified xsi:type="dcterms:W3CDTF">2012-12-13T15:59:56Z</dcterms:modified>
</cp:coreProperties>
</file>