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vbaPro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3" r:id="rId9"/>
    <p:sldId id="264" r:id="rId10"/>
    <p:sldId id="261" r:id="rId11"/>
    <p:sldId id="265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</p:showPr>
  <p:clrMru>
    <a:srgbClr val="FF9966"/>
    <a:srgbClr val="CD532D"/>
    <a:srgbClr val="A50021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139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06/relationships/vbaProject" Target="vbaProject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277B-4E5C-4CA3-ADBA-93ABBAE93F04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22F92-C04F-42A6-967D-298F9080C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03BB8-404D-45C4-961B-5132E8D88C4D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B439-2E3B-477A-A0C3-C5C55FAAB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C5861-B5E2-43D2-B10C-1DE146740B00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F5DC-B317-4237-936F-D497B85C1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C91BC-1421-408E-9118-F8AE8583B45B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A7CC2-8CF8-4ADC-8C14-AD7558515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3A39F-6134-40EB-A7BA-B5ACE3AA7FEB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3A00D-79DC-4662-9072-1F8AD2282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EF516-39FA-4C76-A962-3DAC2A53311B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43266-F5AE-4755-ABBD-067645B29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E2FB-FDF0-48AD-B2DC-AD6B18055FD2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9C45-5539-42D1-8E62-D760A3E6B6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ABA6-9CBF-451F-AD24-FBCC00A8D021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A49C-E5D3-41BC-A446-5DD904D29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3A40-DA9C-4FEA-AD6D-02D6971C6FF6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BFFF-8993-402D-8CF8-69F6D9C06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C323-0CF8-4D5C-BC45-259BD1666500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95A0C-FD4C-4926-A6F0-9A819117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E81D-66F8-4969-84EA-CA444F4880D6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42826-3301-4F23-ABF7-A433317E8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5A4E0A-4581-46D9-8F81-7DC4CEA0C184}" type="datetimeFigureOut">
              <a:rPr lang="ru-RU"/>
              <a:pPr>
                <a:defRPr/>
              </a:pPr>
              <a:t>22.03.2011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14C38B-9D49-44B8-A5B8-A2748C3F3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chalka.com/test_shablo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hlinkClick r:id="" action="ppaction://macro?name=wrk_start_L1"/>
          </p:cNvPr>
          <p:cNvSpPr/>
          <p:nvPr/>
        </p:nvSpPr>
        <p:spPr>
          <a:xfrm>
            <a:off x="285720" y="5929330"/>
            <a:ext cx="2000250" cy="428625"/>
          </a:xfrm>
          <a:prstGeom prst="roundRect">
            <a:avLst/>
          </a:prstGeom>
          <a:solidFill>
            <a:srgbClr val="CD53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Уровень 1</a:t>
            </a:r>
          </a:p>
        </p:txBody>
      </p:sp>
      <p:sp>
        <p:nvSpPr>
          <p:cNvPr id="6" name="Скругленный прямоугольник 5">
            <a:hlinkClick r:id="" action="ppaction://macro?name=wrk_start_L2"/>
          </p:cNvPr>
          <p:cNvSpPr/>
          <p:nvPr/>
        </p:nvSpPr>
        <p:spPr>
          <a:xfrm>
            <a:off x="6858016" y="5857892"/>
            <a:ext cx="2000250" cy="428625"/>
          </a:xfrm>
          <a:prstGeom prst="roundRect">
            <a:avLst/>
          </a:prstGeom>
          <a:solidFill>
            <a:srgbClr val="CD53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Уровень 2</a:t>
            </a: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292418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Валиёва С.Б.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МОУ СОШ № 3 г. Сковородино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Тест по теме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«Орфография»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142852"/>
            <a:ext cx="4529136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dirty="0" smtClean="0"/>
              <a:t>Тест создан на основе шаблона,</a:t>
            </a:r>
            <a:endParaRPr lang="en-US" b="1" dirty="0" smtClean="0"/>
          </a:p>
          <a:p>
            <a:pPr algn="ctr">
              <a:defRPr/>
            </a:pPr>
            <a:r>
              <a:rPr lang="ru-RU" b="1" dirty="0" smtClean="0"/>
              <a:t> взятого с сайта</a:t>
            </a:r>
            <a:r>
              <a:rPr lang="en-US" b="1" dirty="0" smtClean="0"/>
              <a:t> </a:t>
            </a:r>
            <a:r>
              <a:rPr lang="ru-RU" dirty="0" smtClean="0">
                <a:hlinkClick r:id="rId3"/>
              </a:rPr>
              <a:t>http://www.nachalka.com/test_shablon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Чтобы проверить парный согласный в корне слова, нужно подобрать проверочное слово так, чтобы…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4357694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однокоренном слове после согласной стояла гласная.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3429000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однокоренном слове после гласной стояла другая гласная.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528638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Проверить слово по словарю.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2571744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звуки слышались отчетливо.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группу слов, в которой во все слова нужно поставить согласную букву Т.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4429132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капус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3500438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Ужас(?)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ность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5357826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вкус(?)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2643182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ность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капус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слова, которые можно написать и с маленькой, и с большой буквы.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893080" y="4429132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Надежда, Любовь, Родина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893080" y="3429000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Любовь, Родина, Москва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893080" y="5286388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Отчизна, Родина, Россия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893080" y="2571744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Надежда, Вера, София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Правописание каких сочетаний букв нужно запомнить?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357290" y="4429132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Жи-ши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ча-ща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чу-щу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чк-чн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357290" y="3429000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Всех гласных букв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357290" y="5286388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Сочетаний гласных и согласных звуков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357290" y="2571744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Че-ще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цк-цн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жу-щу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Укажите группу слов, в которых нужно писать разделительный </a:t>
            </a:r>
            <a:r>
              <a:rPr lang="ru-RU" sz="2800" b="1" u="sng" dirty="0" smtClean="0">
                <a:latin typeface="Arial" charset="0"/>
                <a:cs typeface="Arial" charset="0"/>
              </a:rPr>
              <a:t>Ъ.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678761" y="2643182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Пред_юбилейный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под_езд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678761" y="3571876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Выш_ю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обез_яна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643042" y="5286388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Васил_ки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угол_ки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678761" y="4429132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Угол_ки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зал_ю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Каким словом можно проверить написание непроизносимой согласной в слове </a:t>
            </a:r>
            <a:r>
              <a:rPr lang="ru-RU" sz="2800" b="1" u="sng" dirty="0" smtClean="0">
                <a:latin typeface="Arial" charset="0"/>
                <a:cs typeface="Arial" charset="0"/>
              </a:rPr>
              <a:t>поздний</a:t>
            </a:r>
            <a:r>
              <a:rPr lang="ru-RU" sz="2800" b="1" dirty="0" smtClean="0">
                <a:latin typeface="Arial" charset="0"/>
                <a:cs typeface="Arial" charset="0"/>
              </a:rPr>
              <a:t>?</a:t>
            </a:r>
            <a:endParaRPr lang="ru-RU" sz="2800" b="1" u="sng" dirty="0" smtClean="0"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642910" y="4429132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опоздание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786314" y="3571876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припоздниться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642910" y="3571876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поздно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786314" y="4429132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поздняя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Чтобы не ошибиться при написании слова с безударной гласной в корне слова, нужно…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350043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слово, чтобы безударная гласная стала ударной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2643182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429132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слово, чтобы после согласной стояла гласная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528638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Изменить слово так, чтобы все звуки произносились отчетливо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группу слов, в которых пропущена безударная гласная </a:t>
            </a:r>
            <a:r>
              <a:rPr lang="ru-RU" sz="2800" b="1" u="sng" dirty="0" smtClean="0">
                <a:latin typeface="Arial" charset="0"/>
                <a:cs typeface="Arial" charset="0"/>
              </a:rPr>
              <a:t>И</a:t>
            </a:r>
            <a:r>
              <a:rPr lang="ru-RU" sz="2800" b="1" dirty="0" smtClean="0">
                <a:latin typeface="Arial" charset="0"/>
                <a:cs typeface="Arial" charset="0"/>
              </a:rPr>
              <a:t> в корне слова.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2857496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П_нгвин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прибл_жался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572000" y="3643314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П_тух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п_нек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286256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Ок_ан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ш_рстяной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572000" y="5072074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М_док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меб_ль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слова, которыми можно проверить написание слова </a:t>
            </a:r>
            <a:r>
              <a:rPr lang="ru-RU" b="1" u="sng" dirty="0" smtClean="0">
                <a:latin typeface="Arial" charset="0"/>
                <a:cs typeface="Arial" charset="0"/>
              </a:rPr>
              <a:t>холодать.</a:t>
            </a:r>
            <a:endParaRPr lang="ru-RU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4572000" y="3571876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Холод, холодный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2786058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Холод, похолодание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357694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Холодный, холодает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572000" y="5143512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Холодает, похолодание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гласные буквы, которые в слабой позиции нужно проверять.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143504" y="4429132"/>
            <a:ext cx="3071824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о, е, и, 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5143504" y="3071810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А, о, у, </a:t>
            </a:r>
            <a:r>
              <a:rPr lang="ru-RU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э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857224" y="4429132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Е, ё, и, </a:t>
            </a:r>
            <a:r>
              <a:rPr lang="ru-RU" sz="4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я</a:t>
            </a: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785786" y="3071810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А, о, у, </a:t>
            </a:r>
            <a:r>
              <a:rPr lang="ru-RU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и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Результат теста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2000250"/>
            <a:ext cx="5900738" cy="3286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4800" smtClean="0">
                <a:latin typeface="Arial" charset="0"/>
                <a:cs typeface="Arial" charset="0"/>
              </a:rPr>
              <a:t>Верно: 0</a:t>
            </a:r>
          </a:p>
          <a:p>
            <a:pPr eaLnBrk="1" hangingPunct="1">
              <a:buFont typeface="Arial" charset="0"/>
              <a:buNone/>
            </a:pPr>
            <a:r>
              <a:rPr lang="ru-RU" sz="4800" smtClean="0">
                <a:latin typeface="Arial" charset="0"/>
                <a:cs typeface="Arial" charset="0"/>
              </a:rPr>
              <a:t>Ошибки: 0</a:t>
            </a:r>
          </a:p>
          <a:p>
            <a:pPr eaLnBrk="1" hangingPunct="1">
              <a:buFont typeface="Arial" charset="0"/>
              <a:buNone/>
            </a:pPr>
            <a:r>
              <a:rPr lang="ru-RU" sz="4800" smtClean="0">
                <a:latin typeface="Arial" charset="0"/>
                <a:cs typeface="Arial" charset="0"/>
              </a:rPr>
              <a:t>Отметка: 0</a:t>
            </a:r>
          </a:p>
        </p:txBody>
      </p:sp>
      <p:sp>
        <p:nvSpPr>
          <p:cNvPr id="4100" name="Содержимое 2"/>
          <p:cNvSpPr txBox="1">
            <a:spLocks/>
          </p:cNvSpPr>
          <p:nvPr/>
        </p:nvSpPr>
        <p:spPr bwMode="auto">
          <a:xfrm>
            <a:off x="500063" y="5572125"/>
            <a:ext cx="58578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3200">
                <a:cs typeface="Arial" charset="0"/>
              </a:rPr>
              <a:t>Время: 0 мин. 25 сек.</a:t>
            </a:r>
          </a:p>
        </p:txBody>
      </p:sp>
      <p:sp>
        <p:nvSpPr>
          <p:cNvPr id="5" name="Скругленный прямоугольник 4">
            <a:hlinkClick r:id="" action="ppaction://macro?name=wrk_repeat"/>
          </p:cNvPr>
          <p:cNvSpPr/>
          <p:nvPr/>
        </p:nvSpPr>
        <p:spPr>
          <a:xfrm>
            <a:off x="6500813" y="5572125"/>
            <a:ext cx="2286000" cy="714375"/>
          </a:xfrm>
          <a:prstGeom prst="roundRect">
            <a:avLst/>
          </a:prstGeom>
          <a:solidFill>
            <a:srgbClr val="CD53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ещё</a:t>
            </a:r>
          </a:p>
        </p:txBody>
      </p:sp>
      <p:sp>
        <p:nvSpPr>
          <p:cNvPr id="6" name="Скругленный прямоугольник 5" hidden="1">
            <a:hlinkClick r:id="" action="ppaction://macro?name=wrk_correct"/>
          </p:cNvPr>
          <p:cNvSpPr/>
          <p:nvPr/>
        </p:nvSpPr>
        <p:spPr>
          <a:xfrm>
            <a:off x="6500813" y="4643438"/>
            <a:ext cx="2286000" cy="714375"/>
          </a:xfrm>
          <a:prstGeom prst="roundRect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исправить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 каких ниже приведенных словах нужно писать </a:t>
            </a:r>
            <a:r>
              <a:rPr lang="ru-RU" b="1" u="sng" dirty="0" smtClean="0">
                <a:latin typeface="Arial" charset="0"/>
                <a:cs typeface="Arial" charset="0"/>
              </a:rPr>
              <a:t>разделительный Ь</a:t>
            </a:r>
            <a:r>
              <a:rPr lang="ru-RU" b="1" dirty="0" smtClean="0"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50042" y="4500570"/>
            <a:ext cx="3379006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Пол_ю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обез_яна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829178" y="3000372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Л_ю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огон_ки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4829178" y="4500570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Под_ем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помощ_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71460" y="3000372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Ден_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под_езд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группу слов, в которой во всех словах </a:t>
            </a:r>
            <a:r>
              <a:rPr lang="ru-RU" b="1" u="sng" dirty="0" smtClean="0">
                <a:latin typeface="Arial" charset="0"/>
                <a:cs typeface="Arial" charset="0"/>
              </a:rPr>
              <a:t>в корне </a:t>
            </a:r>
            <a:r>
              <a:rPr lang="ru-RU" b="1" dirty="0" smtClean="0">
                <a:latin typeface="Arial" charset="0"/>
                <a:cs typeface="Arial" charset="0"/>
              </a:rPr>
              <a:t>пропущена парная согласная.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4872039" y="4572008"/>
            <a:ext cx="3686189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Закла_ка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ро_кий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786314" y="3214686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По_ъём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ра_кат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500034" y="4572008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О_ход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малы_ка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28596" y="3214686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Карти_ка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горс_ка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группу слов, написание которых нужно запомнить, потому что нельзя проверить.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71472" y="3143248"/>
            <a:ext cx="3686189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Маршрут, ракета, шоссе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28596" y="4572008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Моря, звонишь, корабль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5000628" y="3143248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Пейзаж, сидит, большой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5000628" y="4500570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Железо, крепыш, весенний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Чтобы проверить парный согласный в корне слова, нужно подобрать проверочное слово так, чтобы…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4357694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однокоренном слове после согласной стояла гласная.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3429000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однокоренном слове после гласной стояла другая гласная.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528638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Проверить слово по словарю.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2571744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 звуки слышались отчетливо.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группу слов, в которой во все слова нужно поставить согласную букву Т.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4429132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ненас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3500438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Ужас(?)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ность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5357826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ница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вкус(?)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прекрас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2643182"/>
            <a:ext cx="8715416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Опас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доблес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капус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(?)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слова, которые можно написать и с маленькой, и с большой буквы.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893080" y="4429132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Надежда, Любовь, Родина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893080" y="3429000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Любовь, Родина, Москва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893080" y="5286388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Отчизна, Родина, Россия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893080" y="2571744"/>
            <a:ext cx="5357840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Надежда, Вера, София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Правописание каких сочетаний букв нужно запомнить?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357290" y="4429132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Жи-ши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ча-ща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чу-щу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чк-чн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357290" y="3429000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Всех гласных букв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357290" y="5286388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Сочетаний гласных и согласных звуков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357290" y="2571744"/>
            <a:ext cx="6357982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Че-ще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цк-цн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жу-щу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Укажите группу слов, в которых нужно писать разделительный </a:t>
            </a:r>
            <a:r>
              <a:rPr lang="ru-RU" sz="2800" b="1" u="sng" dirty="0" smtClean="0">
                <a:latin typeface="Arial" charset="0"/>
                <a:cs typeface="Arial" charset="0"/>
              </a:rPr>
              <a:t>Ъ.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1678761" y="2643182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Об_яснение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под_ём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1678761" y="3571876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Пен_ки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поп_ю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1643042" y="5286388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От_ехал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по_летел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1678761" y="4429132"/>
            <a:ext cx="578647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Выш_ю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обез_яна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2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Каким словом можно проверить написание непроизносимой согласной в слове </a:t>
            </a:r>
            <a:r>
              <a:rPr lang="ru-RU" sz="2800" b="1" u="sng" dirty="0" smtClean="0">
                <a:latin typeface="Arial" charset="0"/>
                <a:cs typeface="Arial" charset="0"/>
              </a:rPr>
              <a:t>грустный</a:t>
            </a:r>
            <a:r>
              <a:rPr lang="ru-RU" sz="2800" b="1" dirty="0" smtClean="0">
                <a:latin typeface="Arial" charset="0"/>
                <a:cs typeface="Arial" charset="0"/>
              </a:rPr>
              <a:t>?</a:t>
            </a:r>
            <a:endParaRPr lang="ru-RU" sz="2800" b="1" u="sng" dirty="0" smtClean="0"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642910" y="4429132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грустит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786314" y="3571876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взгрустнулось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642910" y="3571876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грустно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786314" y="4429132"/>
            <a:ext cx="3679057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грустный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Чтобы не ошибиться при написании слова с безударной гласной в корне слова, нужно…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350043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слово, чтобы безударная гласная стала ударной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2643182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429132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Подобрать однокоренное слово, чтобы после согласной стояла гласная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214292" y="5286388"/>
            <a:ext cx="8715416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Изменить слово так, чтобы все звуки произносились отчетливо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800" b="1" dirty="0" smtClean="0">
                <a:latin typeface="Arial" charset="0"/>
                <a:cs typeface="Arial" charset="0"/>
              </a:rPr>
              <a:t>Выберите группу слов, в которых пропущена безударная гласная Е в корне слова.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214292" y="2857496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З_леный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меб_ль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572000" y="3643314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Ж_вотное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л_са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286256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П_рог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м_тель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572000" y="5072074"/>
            <a:ext cx="4357708" cy="57150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Л_мон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а_ст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слова, которыми можно проверить написание слова </a:t>
            </a:r>
            <a:r>
              <a:rPr lang="ru-RU" b="1" u="sng" dirty="0" smtClean="0">
                <a:latin typeface="Arial" charset="0"/>
                <a:cs typeface="Arial" charset="0"/>
              </a:rPr>
              <a:t>золотистые.</a:t>
            </a:r>
            <a:endParaRPr lang="ru-RU" b="1" dirty="0" smtClean="0"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4572000" y="3571876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Позолоченный, золото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214292" y="2786058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Золото, золотится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214292" y="4357694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Золото, озолотить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572000" y="5143512"/>
            <a:ext cx="4357708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Золоченый, золотиться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гласные буквы, которые в слабой позиции нужно проверять.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143504" y="4429132"/>
            <a:ext cx="3071824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о, е, и, 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5143504" y="3071810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А, о, у, </a:t>
            </a:r>
            <a:r>
              <a:rPr lang="ru-RU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э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857224" y="4429132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Е, ё, и, </a:t>
            </a:r>
            <a:r>
              <a:rPr lang="ru-RU" sz="4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</a:t>
            </a:r>
            <a:r>
              <a:rPr lang="ru-RU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я</a:t>
            </a: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785786" y="3071810"/>
            <a:ext cx="3143262" cy="714380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А, о, у, </a:t>
            </a:r>
            <a:r>
              <a:rPr lang="ru-RU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</a:t>
            </a: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и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 каких ниже приведенных словах нужно писать </a:t>
            </a:r>
            <a:r>
              <a:rPr lang="ru-RU" b="1" u="sng" dirty="0" smtClean="0">
                <a:latin typeface="Arial" charset="0"/>
                <a:cs typeface="Arial" charset="0"/>
              </a:rPr>
              <a:t>разделительный Ь</a:t>
            </a:r>
            <a:r>
              <a:rPr lang="ru-RU" b="1" dirty="0" smtClean="0"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50042" y="4500570"/>
            <a:ext cx="3379006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П_ю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выл_ю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829178" y="3000372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Под_езды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кон_ки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4829178" y="4500570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От_езд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звер_ки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471460" y="3000372"/>
            <a:ext cx="3457588" cy="928694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Пен_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раз_яснение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группу слов, в которой во всех словах </a:t>
            </a:r>
            <a:r>
              <a:rPr lang="ru-RU" b="1" u="sng" dirty="0" smtClean="0">
                <a:latin typeface="Arial" charset="0"/>
                <a:cs typeface="Arial" charset="0"/>
              </a:rPr>
              <a:t>в корне </a:t>
            </a:r>
            <a:r>
              <a:rPr lang="ru-RU" b="1" dirty="0" smtClean="0">
                <a:latin typeface="Arial" charset="0"/>
                <a:cs typeface="Arial" charset="0"/>
              </a:rPr>
              <a:t>пропущена парная согласная.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4872039" y="4572008"/>
            <a:ext cx="3686189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Зага_ка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у_кая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857752" y="3214686"/>
            <a:ext cx="3771914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Мали_ка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пар_а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571472" y="4572008"/>
            <a:ext cx="3771914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О_ход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книж_ка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500034" y="3214686"/>
            <a:ext cx="3771914" cy="857256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Ра_вет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по_езд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latin typeface="Arial" charset="0"/>
                <a:cs typeface="Arial" charset="0"/>
              </a:rPr>
              <a:t>Вариант 1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1400175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b="1" dirty="0" smtClean="0">
                <a:latin typeface="Arial" charset="0"/>
                <a:cs typeface="Arial" charset="0"/>
              </a:rPr>
              <a:t>Выберите группу слов, написание которых нужно запомнить, потому что нельзя проверить.</a:t>
            </a:r>
          </a:p>
        </p:txBody>
      </p:sp>
      <p:sp>
        <p:nvSpPr>
          <p:cNvPr id="4" name="Скругленный прямоугольник 3">
            <a:hlinkClick r:id="" action="ppaction://macro?name=DA"/>
          </p:cNvPr>
          <p:cNvSpPr/>
          <p:nvPr/>
        </p:nvSpPr>
        <p:spPr>
          <a:xfrm>
            <a:off x="571472" y="3143248"/>
            <a:ext cx="3686189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Компас, горох, огурец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>
            <a:hlinkClick r:id="" action="ppaction://macro?name=NET"/>
          </p:cNvPr>
          <p:cNvSpPr/>
          <p:nvPr/>
        </p:nvSpPr>
        <p:spPr>
          <a:xfrm>
            <a:off x="428596" y="4500570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Моря, звонишь, корабль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>
            <a:hlinkClick r:id="" action="ppaction://macro?name=NET"/>
          </p:cNvPr>
          <p:cNvSpPr/>
          <p:nvPr/>
        </p:nvSpPr>
        <p:spPr>
          <a:xfrm>
            <a:off x="5000628" y="3143248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Корзина, лосенок, обед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>
            <a:hlinkClick r:id="" action="ppaction://macro?name=NET"/>
          </p:cNvPr>
          <p:cNvSpPr/>
          <p:nvPr/>
        </p:nvSpPr>
        <p:spPr>
          <a:xfrm>
            <a:off x="5000628" y="4500570"/>
            <a:ext cx="3771914" cy="100013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Космос, собака, дворняга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963</Words>
  <Application>Microsoft Office PowerPoint</Application>
  <PresentationFormat>Экран (4:3)</PresentationFormat>
  <Paragraphs>177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Результат теста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1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  <vt:lpstr>Вариант 2</vt:lpstr>
    </vt:vector>
  </TitlesOfParts>
  <Company>ind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ind</dc:creator>
  <cp:lastModifiedBy>User</cp:lastModifiedBy>
  <cp:revision>721</cp:revision>
  <dcterms:created xsi:type="dcterms:W3CDTF">2007-04-26T13:09:51Z</dcterms:created>
  <dcterms:modified xsi:type="dcterms:W3CDTF">2011-03-22T13:09:30Z</dcterms:modified>
</cp:coreProperties>
</file>