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60" r:id="rId2"/>
    <p:sldId id="273" r:id="rId3"/>
    <p:sldId id="281" r:id="rId4"/>
    <p:sldId id="276" r:id="rId5"/>
    <p:sldId id="275" r:id="rId6"/>
    <p:sldId id="274" r:id="rId7"/>
    <p:sldId id="277" r:id="rId8"/>
    <p:sldId id="278" r:id="rId9"/>
    <p:sldId id="279" r:id="rId10"/>
    <p:sldId id="280" r:id="rId11"/>
    <p:sldId id="289" r:id="rId12"/>
    <p:sldId id="283" r:id="rId13"/>
    <p:sldId id="290" r:id="rId14"/>
    <p:sldId id="267" r:id="rId15"/>
    <p:sldId id="284" r:id="rId16"/>
    <p:sldId id="286" r:id="rId17"/>
    <p:sldId id="287" r:id="rId18"/>
    <p:sldId id="268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E06"/>
    <a:srgbClr val="A50021"/>
    <a:srgbClr val="E5851B"/>
    <a:srgbClr val="FF6600"/>
    <a:srgbClr val="B907AC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3E54-17B2-4D12-9045-94703E857348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5195-C2A6-4D68-A898-BA03D026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5195-C2A6-4D68-A898-BA03D0262E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EECDA9-9065-45AB-9C1C-E90A7C28396F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215B84-04D2-49C0-9A00-C0564CBAA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izga.ucoz.ru/novaya/novaya_2/clip_image008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izga.ucoz.ru/novaya/novaya_2/clip_image008.pn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201.minsk.edu.by/sm.aspx?uid=11675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201.minsk.edu.by/sm.aspx?uid=11675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brazovan.ru/images/news/big/p70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ur-schkola.ucoz.ru/image/C145-081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201.minsk.edu.by/sm.aspx?uid=116757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10izmuroma.ucoz.ru/eds006_4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-apple.ru/albums/vector-school/pens-books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://ndce.edu.ru/katalog_img/equipment/674_b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9"/>
            <a:ext cx="8816280" cy="2736304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latin typeface="Georgia" pitchFamily="18" charset="0"/>
            </a:endParaRPr>
          </a:p>
          <a:p>
            <a:pPr algn="ctr"/>
            <a:endParaRPr lang="ru-RU" sz="4000" dirty="0" smtClean="0">
              <a:latin typeface="Georgia" pitchFamily="18" charset="0"/>
            </a:endParaRP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Учителя ГОУ СОШ № 849 САО г. Москвы</a:t>
            </a:r>
          </a:p>
          <a:p>
            <a:pPr algn="ctr"/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Василькиной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Натальи Викторовны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3528" y="116632"/>
            <a:ext cx="8568952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71656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самоАнализ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 Урока  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по  русскому языку   в  3  классе  «А»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F:\DSCN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535448" cy="34015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A50021"/>
                </a:solidFill>
                <a:latin typeface="Georgia" pitchFamily="18" charset="0"/>
              </a:rPr>
              <a:t>Актуализация</a:t>
            </a:r>
            <a:br>
              <a:rPr lang="ru-RU" sz="3200" b="1" i="1" dirty="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A50021"/>
                </a:solidFill>
                <a:latin typeface="Georgia" pitchFamily="18" charset="0"/>
              </a:rPr>
              <a:t> и   систематизация   знаний. (Чистописание, словарный диктант)</a:t>
            </a:r>
            <a:endParaRPr lang="ru-RU" sz="3200" dirty="0">
              <a:solidFill>
                <a:srgbClr val="A5002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1169368"/>
            <a:ext cx="7776864" cy="56886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63888" y="1916832"/>
            <a:ext cx="4608512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Цель: актуализация знаний, изученных способов действий, их обобщение; самостоятельное осуществление пробных  учебных действий.</a:t>
            </a:r>
          </a:p>
          <a:p>
            <a:pPr algn="just"/>
            <a:endParaRPr lang="ru-RU" sz="3200" dirty="0" smtClean="0">
              <a:latin typeface="Georgia" pitchFamily="18" charset="0"/>
            </a:endParaRPr>
          </a:p>
          <a:p>
            <a:pPr algn="just"/>
            <a:endParaRPr lang="ru-RU" sz="32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2714368" cy="262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Чистописание, словарный диктант (взаимопроверка)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39552" y="1556792"/>
            <a:ext cx="7776864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564905"/>
            <a:ext cx="6984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у учащихся формируются  УУД:</a:t>
            </a:r>
          </a:p>
          <a:p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личностные 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 регулятивные 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познавательные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коммуникативные</a:t>
            </a:r>
          </a:p>
          <a:p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8"/>
            <a:ext cx="2658591" cy="25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Определение темы и цели урока</a:t>
            </a:r>
            <a:endParaRPr lang="ru-RU" sz="36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484784"/>
            <a:ext cx="7776864" cy="5085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7200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у учащихся формируются  УУД:</a:t>
            </a:r>
          </a:p>
          <a:p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личностные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регулятивные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познавательные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коммуникативные </a:t>
            </a:r>
          </a:p>
          <a:p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4" descr="Картинка 42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136566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Реализация построения проекта</a:t>
            </a:r>
            <a:endParaRPr lang="ru-RU" sz="36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484784"/>
            <a:ext cx="7776864" cy="5085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7200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у учащихся формируются  УУД:</a:t>
            </a:r>
          </a:p>
          <a:p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личностные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регулятивные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познавательные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коммуникативные </a:t>
            </a:r>
          </a:p>
          <a:p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4" descr="Картинка 42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136566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0"/>
            <a:ext cx="828092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Работа с новым материалом.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67544" y="1988840"/>
            <a:ext cx="8136904" cy="43924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2492896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Цель: 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оценить своё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умение   самостоятельно определять число глаголов   (выполнение задания на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 основе сопоставления   своего решения с эталоном   образца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          (самопроверка),</a:t>
            </a:r>
          </a:p>
          <a:p>
            <a:pPr algn="ctr"/>
            <a:endParaRPr lang="ru-RU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475656" cy="26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55679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Первичное закрепление с проговариванием во внешней речи. (Подбор глаголов к фотографиям, работа с учебником)</a:t>
            </a:r>
            <a:endParaRPr lang="ru-RU" sz="28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39552" y="1268760"/>
            <a:ext cx="8352928" cy="5589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213285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у учащихся формируются  УУД:</a:t>
            </a:r>
          </a:p>
          <a:p>
            <a:endParaRPr lang="ru-RU" sz="24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120E06"/>
                </a:solidFill>
                <a:latin typeface="Georgia" pitchFamily="18" charset="0"/>
              </a:rPr>
              <a:t> регулятивные 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120E06"/>
                </a:solidFill>
                <a:latin typeface="Georgia" pitchFamily="18" charset="0"/>
              </a:rPr>
              <a:t> познавательные  </a:t>
            </a:r>
            <a:endParaRPr lang="ru-RU" sz="2400" b="1" i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120E06"/>
                </a:solidFill>
                <a:latin typeface="Georgia" pitchFamily="18" charset="0"/>
              </a:rPr>
              <a:t>  личностные</a:t>
            </a:r>
            <a:endParaRPr lang="ru-RU" sz="2400" b="1" i="1" dirty="0">
              <a:solidFill>
                <a:srgbClr val="120E06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232248" cy="27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Самостоятельная работа с самопроверкой</a:t>
            </a: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3600" b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412776"/>
            <a:ext cx="8064896" cy="5445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420888"/>
            <a:ext cx="69127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формируются  УУД:</a:t>
            </a:r>
          </a:p>
          <a:p>
            <a:endParaRPr lang="ru-RU" sz="2800" b="1" i="1" dirty="0" smtClean="0">
              <a:solidFill>
                <a:srgbClr val="120E06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регулятивные  </a:t>
            </a:r>
          </a:p>
          <a:p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-</a:t>
            </a:r>
            <a:r>
              <a:rPr lang="ru-RU" sz="2800" b="1" i="1" dirty="0" err="1" smtClean="0">
                <a:solidFill>
                  <a:srgbClr val="120E06"/>
                </a:solidFill>
                <a:latin typeface="Georgia" pitchFamily="18" charset="0"/>
              </a:rPr>
              <a:t>целеполагание</a:t>
            </a:r>
            <a:endParaRPr lang="ru-RU" sz="2800" b="1" i="1" dirty="0" smtClean="0">
              <a:solidFill>
                <a:srgbClr val="120E06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-контроль</a:t>
            </a:r>
          </a:p>
          <a:p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-коррекция</a:t>
            </a:r>
          </a:p>
          <a:p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</a:t>
            </a:r>
          </a:p>
          <a:p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 </a:t>
            </a:r>
          </a:p>
        </p:txBody>
      </p:sp>
      <p:pic>
        <p:nvPicPr>
          <p:cNvPr id="5" name="Picture 4" descr="Картинка 23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00192" y="3789040"/>
            <a:ext cx="135892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Включение в систему знаний и повторение.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5536" y="1196752"/>
            <a:ext cx="8280920" cy="5661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7272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формируются у учащихся  УУД:</a:t>
            </a:r>
          </a:p>
          <a:p>
            <a:endParaRPr lang="ru-RU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i="1" dirty="0" smtClean="0">
              <a:solidFill>
                <a:srgbClr val="120E06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регулятивные  </a:t>
            </a:r>
          </a:p>
          <a:p>
            <a:endParaRPr lang="ru-RU" sz="2800" b="1" i="1" dirty="0" smtClean="0">
              <a:solidFill>
                <a:srgbClr val="120E06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117005" cy="25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3528" y="-243408"/>
            <a:ext cx="8352928" cy="4032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3609" y="0"/>
            <a:ext cx="763284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A50021"/>
                </a:solidFill>
                <a:latin typeface="Georgia" pitchFamily="18" charset="0"/>
              </a:rPr>
              <a:t>Рефлексия деятельности</a:t>
            </a:r>
          </a:p>
          <a:p>
            <a:pPr algn="ctr"/>
            <a:r>
              <a:rPr lang="ru-RU" sz="2800" b="1" i="1" dirty="0" smtClean="0">
                <a:solidFill>
                  <a:srgbClr val="A50021"/>
                </a:solidFill>
                <a:latin typeface="Georgia" pitchFamily="18" charset="0"/>
              </a:rPr>
              <a:t> (итог урока).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120E06"/>
                </a:solidFill>
                <a:latin typeface="Georgia" pitchFamily="18" charset="0"/>
              </a:rPr>
              <a:t>Цель: осознание учащимися своей УД (учебной деятельности),  самооценка  результатов своей деятельности. </a:t>
            </a:r>
          </a:p>
          <a:p>
            <a:pPr algn="just">
              <a:buFont typeface="Arial" pitchFamily="34" charset="0"/>
              <a:buChar char="•"/>
            </a:pP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21773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A50021"/>
                </a:solidFill>
                <a:latin typeface="Georgia" pitchFamily="18" charset="0"/>
              </a:rPr>
              <a:t> Рефлексия деятельности</a:t>
            </a:r>
            <a:br>
              <a:rPr lang="ru-RU" sz="3600" b="1" i="1" dirty="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A50021"/>
                </a:solidFill>
                <a:latin typeface="Georgia" pitchFamily="18" charset="0"/>
              </a:rPr>
              <a:t> (итог урока).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1340768"/>
            <a:ext cx="7848872" cy="5517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2852936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На этом этапе формируются у учащихся  УУД: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личностные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познавательные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 регулятивные </a:t>
            </a:r>
          </a:p>
          <a:p>
            <a:endParaRPr lang="ru-RU" sz="2800" b="1" i="1" dirty="0">
              <a:solidFill>
                <a:srgbClr val="120E06"/>
              </a:solidFill>
              <a:latin typeface="Georgia" pitchFamily="18" charset="0"/>
            </a:endParaRPr>
          </a:p>
        </p:txBody>
      </p:sp>
      <p:pic>
        <p:nvPicPr>
          <p:cNvPr id="5" name="Picture 4" descr="Картинка 23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3933056"/>
            <a:ext cx="135892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A50021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A50021"/>
                </a:solidFill>
                <a:latin typeface="Georgia" pitchFamily="18" charset="0"/>
              </a:rPr>
              <a:t>Тема:</a:t>
            </a:r>
          </a:p>
          <a:p>
            <a:pPr algn="ctr">
              <a:buNone/>
            </a:pPr>
            <a:endParaRPr lang="ru-RU" sz="3200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«Изменение глаголов по числам».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Автор учебника: 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</a:rPr>
              <a:t>Т.Г.Рамзаева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420888"/>
            <a:ext cx="2843808" cy="3384376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12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176645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Цели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11560" y="881336"/>
            <a:ext cx="8208912" cy="5976664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691680" y="1752600"/>
            <a:ext cx="7071320" cy="44196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Ввести понятие «изменение глаголов по числам» через организацию поисково-исследовательской деятельности учащихся.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различать глаголы единственного и множественного числа, правильно употреблять их в речи.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мышление, память, речь, орфографическую зоркость.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УУД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Формирование  универсальных учебных  действий - УУД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31840" y="1752600"/>
            <a:ext cx="5631160" cy="47007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Личностные универсальные учебные действия: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/>
              <a:t>    </a:t>
            </a:r>
            <a:r>
              <a:rPr lang="ru-RU" sz="2800" b="1" i="1" dirty="0" smtClean="0">
                <a:latin typeface="Georgia" pitchFamily="18" charset="0"/>
              </a:rPr>
              <a:t>включение учащихся в деятельность на личностно-значимом уровне; осознание ответственности ученика за общее благополучие класса.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07504" y="2060848"/>
            <a:ext cx="3168352" cy="3600400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DSCN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852936"/>
            <a:ext cx="2088232" cy="20707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Регулятивные универсальные учебные действия: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15816" y="1556792"/>
            <a:ext cx="6048672" cy="5301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принимать и сохранять заданную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учебную цель; учитывать, выделенные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учителем, ориентиры действия в учебном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материале; осуществлять  итоговый и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пошаговый контроль по результату;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осуществлять действия по образцу и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заданному правилу; вносить необходимые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коррективы в действие после его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завершения на основе его оценки и учёта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характера сделанных ошибок; адекватно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понимать оценку взрослого; взаимодействовать со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взрослыми и со сверстниками в учебной деятельности.</a:t>
            </a:r>
            <a:endParaRPr lang="ru-RU" sz="1800" b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12" y="2060848"/>
            <a:ext cx="3096344" cy="3672408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Картинка 55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7" y="2564904"/>
            <a:ext cx="201446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5416"/>
            <a:ext cx="8077200" cy="1458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Познавательные  универсальные учебные действия: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752600"/>
            <a:ext cx="5991200" cy="4340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осуществлять учебно-познавательный интерес к обучению в школе; обобщать полученные знания; осознанно и произвольно строить речевое высказывание в устной форме.</a:t>
            </a:r>
            <a:endParaRPr lang="ru-RU" sz="2800" b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2060848"/>
            <a:ext cx="3275856" cy="3528392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Картинка 23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12700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Коммуникативные универсальные  учебные действия: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15816" y="1752600"/>
            <a:ext cx="5847184" cy="4772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слушать собеседника, использовать речь для регуляции своего действия; </a:t>
            </a: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задавать вопросы; контролировать действия партнёра; эмоционально позитивно относиться к процессу сотрудничества.</a:t>
            </a:r>
            <a:endParaRPr lang="ru-RU" sz="2800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2204864"/>
            <a:ext cx="3347864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Картинка 377 из 169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19726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Оборудование урока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31840" y="1752600"/>
            <a:ext cx="5631160" cy="48447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42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200" b="1" i="1" dirty="0" smtClean="0">
                <a:solidFill>
                  <a:srgbClr val="A50021"/>
                </a:solidFill>
                <a:latin typeface="Georgia" pitchFamily="18" charset="0"/>
              </a:rPr>
              <a:t>компьютер</a:t>
            </a:r>
          </a:p>
          <a:p>
            <a:pPr>
              <a:buFont typeface="Arial" pitchFamily="34" charset="0"/>
              <a:buChar char="•"/>
            </a:pPr>
            <a:r>
              <a:rPr lang="ru-RU" sz="4200" b="1" i="1" dirty="0" smtClean="0">
                <a:solidFill>
                  <a:srgbClr val="A50021"/>
                </a:solidFill>
                <a:latin typeface="Georgia" pitchFamily="18" charset="0"/>
              </a:rPr>
              <a:t> проектор</a:t>
            </a:r>
          </a:p>
          <a:p>
            <a:pPr>
              <a:buFont typeface="Arial" pitchFamily="34" charset="0"/>
              <a:buChar char="•"/>
            </a:pPr>
            <a:r>
              <a:rPr lang="ru-RU" sz="4200" b="1" i="1" dirty="0" smtClean="0">
                <a:solidFill>
                  <a:srgbClr val="A50021"/>
                </a:solidFill>
                <a:latin typeface="Georgia" pitchFamily="18" charset="0"/>
              </a:rPr>
              <a:t>экран для проектора</a:t>
            </a:r>
          </a:p>
          <a:p>
            <a:pPr>
              <a:buFont typeface="Arial" pitchFamily="34" charset="0"/>
              <a:buChar char="•"/>
            </a:pPr>
            <a:r>
              <a:rPr lang="ru-RU" sz="4200" b="1" i="1" dirty="0" smtClean="0">
                <a:solidFill>
                  <a:srgbClr val="A50021"/>
                </a:solidFill>
                <a:latin typeface="Georgia" pitchFamily="18" charset="0"/>
              </a:rPr>
              <a:t> презентация к урок</a:t>
            </a:r>
          </a:p>
          <a:p>
            <a:pPr>
              <a:buFont typeface="Arial" pitchFamily="34" charset="0"/>
              <a:buChar char="•"/>
            </a:pPr>
            <a:r>
              <a:rPr lang="ru-RU" sz="4200" b="1" i="1" dirty="0" smtClean="0">
                <a:solidFill>
                  <a:srgbClr val="A50021"/>
                </a:solidFill>
                <a:latin typeface="Georgia" pitchFamily="18" charset="0"/>
              </a:rPr>
              <a:t>раздаточный материал (карточки со словами)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07504" y="1844824"/>
            <a:ext cx="3384376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Картинка 63 из 93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168664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Картинка 54 из 169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45028" r="47081"/>
          <a:stretch>
            <a:fillRect/>
          </a:stretch>
        </p:blipFill>
        <p:spPr bwMode="auto">
          <a:xfrm>
            <a:off x="899592" y="4077072"/>
            <a:ext cx="173839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86995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A50021"/>
                </a:solidFill>
                <a:latin typeface="Georgia" pitchFamily="18" charset="0"/>
              </a:rPr>
              <a:t>     (организационный момент).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1052736"/>
            <a:ext cx="8568952" cy="5805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259632" y="1772816"/>
            <a:ext cx="7056784" cy="4752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</a:rPr>
              <a:t>Цель: включение учащихся в деятельность на личностно-значимом уровне, осознание ответственности за общее благополучие класса.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120E06"/>
                </a:solidFill>
                <a:latin typeface="Georgia" pitchFamily="18" charset="0"/>
              </a:rPr>
              <a:t>На этом этапе у учащихся формируются  личностные  универсальные учебные действия.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«Хочу, потому что могу!»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1088</TotalTime>
  <Words>498</Words>
  <Application>Microsoft Office PowerPoint</Application>
  <PresentationFormat>Экран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самоАнализ   Урока   по  русскому языку   в  3  классе  «А»</vt:lpstr>
      <vt:lpstr>  </vt:lpstr>
      <vt:lpstr>Цели урока:</vt:lpstr>
      <vt:lpstr>Формирование  универсальных учебных  действий - УУД</vt:lpstr>
      <vt:lpstr> Регулятивные универсальные учебные действия: </vt:lpstr>
      <vt:lpstr>  Познавательные  универсальные учебные действия: </vt:lpstr>
      <vt:lpstr> Коммуникативные универсальные  учебные действия: </vt:lpstr>
      <vt:lpstr>Оборудование урока</vt:lpstr>
      <vt:lpstr>     (организационный момент).</vt:lpstr>
      <vt:lpstr>Актуализация  и   систематизация   знаний. (Чистописание, словарный диктант)</vt:lpstr>
      <vt:lpstr>Чистописание, словарный диктант (взаимопроверка)</vt:lpstr>
      <vt:lpstr> Определение темы и цели урока</vt:lpstr>
      <vt:lpstr> Реализация построения проекта</vt:lpstr>
      <vt:lpstr>Слайд 14</vt:lpstr>
      <vt:lpstr>Первичное закрепление с проговариванием во внешней речи. (Подбор глаголов к фотографиям, работа с учебником)</vt:lpstr>
      <vt:lpstr>Самостоятельная работа с самопроверкой </vt:lpstr>
      <vt:lpstr>Включение в систему знаний и повторение.</vt:lpstr>
      <vt:lpstr>Слайд 18</vt:lpstr>
      <vt:lpstr>  Рефлексия деятельности  (итог урока).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akatik</cp:lastModifiedBy>
  <cp:revision>115</cp:revision>
  <dcterms:created xsi:type="dcterms:W3CDTF">2010-12-04T06:46:13Z</dcterms:created>
  <dcterms:modified xsi:type="dcterms:W3CDTF">2011-04-12T10:47:14Z</dcterms:modified>
</cp:coreProperties>
</file>