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041670-7A50-47E2-8338-36C75CA6CBDE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555532-7652-4BE0-8B82-51826FF772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90872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4400" b="0" i="1" dirty="0" smtClean="0">
                <a:solidFill>
                  <a:srgbClr val="00B050"/>
                </a:solidFill>
                <a:latin typeface="Impact" pitchFamily="34" charset="0"/>
              </a:rPr>
              <a:t>Словарные слова</a:t>
            </a:r>
            <a:endParaRPr lang="ru-RU" sz="4400" b="0" i="1" dirty="0">
              <a:solidFill>
                <a:srgbClr val="00B050"/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356992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ru-RU" sz="3600" b="0" dirty="0" smtClean="0">
                <a:solidFill>
                  <a:srgbClr val="00B0F0"/>
                </a:solidFill>
                <a:latin typeface="Impact" pitchFamily="34" charset="0"/>
              </a:rPr>
              <a:t>ребусы</a:t>
            </a:r>
            <a:endParaRPr lang="ru-RU" sz="3600" b="0" dirty="0">
              <a:solidFill>
                <a:srgbClr val="00B0F0"/>
              </a:solidFill>
              <a:latin typeface="Impact" pitchFamily="34" charset="0"/>
            </a:endParaRPr>
          </a:p>
        </p:txBody>
      </p:sp>
      <p:pic>
        <p:nvPicPr>
          <p:cNvPr id="1027" name="Picture 3" descr="D:\документы\Таня\картинки\1a52a40d5adf4d919226847e3f74b37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725144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3356992"/>
            <a:ext cx="3384550" cy="2089150"/>
          </a:xfrm>
        </p:spPr>
        <p:txBody>
          <a:bodyPr/>
          <a:lstStyle/>
          <a:p>
            <a:r>
              <a:rPr lang="ru-RU" sz="6600" dirty="0" smtClean="0">
                <a:latin typeface="Impact" pitchFamily="34" charset="0"/>
              </a:rPr>
              <a:t>р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е</a:t>
            </a:r>
            <a:r>
              <a:rPr lang="ru-RU" sz="6600" dirty="0" smtClean="0">
                <a:latin typeface="Impact" pitchFamily="34" charset="0"/>
              </a:rPr>
              <a:t>бята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26924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2771775" y="1700213"/>
            <a:ext cx="1439863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р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1187450" y="2276475"/>
            <a:ext cx="792163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66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б</a:t>
            </a:r>
          </a:p>
        </p:txBody>
      </p:sp>
      <p:sp>
        <p:nvSpPr>
          <p:cNvPr id="26629" name="WordArt 5"/>
          <p:cNvSpPr>
            <a:spLocks noChangeArrowheads="1" noChangeShapeType="1" noTextEdit="1"/>
          </p:cNvSpPr>
          <p:nvPr/>
        </p:nvSpPr>
        <p:spPr bwMode="auto">
          <a:xfrm>
            <a:off x="1692275" y="1484313"/>
            <a:ext cx="1366838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т</a:t>
            </a:r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3924300" y="1484313"/>
            <a:ext cx="1223963" cy="2449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я</a:t>
            </a:r>
          </a:p>
        </p:txBody>
      </p:sp>
      <p:sp>
        <p:nvSpPr>
          <p:cNvPr id="26631" name="WordArt 7"/>
          <p:cNvSpPr>
            <a:spLocks noChangeArrowheads="1" noChangeShapeType="1" noTextEdit="1"/>
          </p:cNvSpPr>
          <p:nvPr/>
        </p:nvSpPr>
        <p:spPr bwMode="auto">
          <a:xfrm>
            <a:off x="5076056" y="1412776"/>
            <a:ext cx="1008112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е</a:t>
            </a:r>
          </a:p>
        </p:txBody>
      </p:sp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6011863" y="1484313"/>
            <a:ext cx="1008062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а</a:t>
            </a:r>
          </a:p>
        </p:txBody>
      </p:sp>
      <p:sp>
        <p:nvSpPr>
          <p:cNvPr id="26633" name="WordArt 9"/>
          <p:cNvSpPr>
            <a:spLocks noChangeArrowheads="1" noChangeShapeType="1" noTextEdit="1"/>
          </p:cNvSpPr>
          <p:nvPr/>
        </p:nvSpPr>
        <p:spPr bwMode="auto">
          <a:xfrm>
            <a:off x="1187450" y="3500438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3</a:t>
            </a:r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2124075" y="3500438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5</a:t>
            </a:r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>
            <a:off x="3059113" y="3500438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1</a:t>
            </a:r>
          </a:p>
        </p:txBody>
      </p:sp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>
            <a:off x="4284663" y="3500438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4</a:t>
            </a: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5364163" y="3500438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2</a:t>
            </a:r>
          </a:p>
        </p:txBody>
      </p:sp>
      <p:sp>
        <p:nvSpPr>
          <p:cNvPr id="26638" name="WordArt 14"/>
          <p:cNvSpPr>
            <a:spLocks noChangeArrowheads="1" noChangeShapeType="1" noTextEdit="1"/>
          </p:cNvSpPr>
          <p:nvPr/>
        </p:nvSpPr>
        <p:spPr bwMode="auto">
          <a:xfrm>
            <a:off x="6372225" y="3500438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6</a:t>
            </a:r>
          </a:p>
        </p:txBody>
      </p:sp>
      <p:pic>
        <p:nvPicPr>
          <p:cNvPr id="16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627" grpId="0" animBg="1"/>
      <p:bldP spid="26628" grpId="0" animBg="1"/>
      <p:bldP spid="26629" grpId="0" animBg="1"/>
      <p:bldP spid="26630" grpId="0" animBg="1"/>
      <p:bldP spid="26632" grpId="0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3933056"/>
            <a:ext cx="3529012" cy="1657350"/>
          </a:xfrm>
        </p:spPr>
        <p:txBody>
          <a:bodyPr/>
          <a:lstStyle/>
          <a:p>
            <a:r>
              <a:rPr lang="ru-RU" sz="6600" dirty="0" smtClean="0">
                <a:latin typeface="Impact" pitchFamily="34" charset="0"/>
              </a:rPr>
              <a:t>пл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а</a:t>
            </a:r>
            <a:r>
              <a:rPr lang="ru-RU" sz="6600" dirty="0" smtClean="0">
                <a:latin typeface="Impact" pitchFamily="34" charset="0"/>
              </a:rPr>
              <a:t>ток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418263" cy="2333625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4" name="Рисунок 3" descr="http://aktobekatalog.kz/_nw/0/s233967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700213"/>
            <a:ext cx="2376859" cy="237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5" name="Рисунок 4" descr="http://mylove.ru/m/924d0620c09a71a008f8b497ab170981_eae5facdcf8f78a437b4a3625d8ef82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7" y="1916113"/>
            <a:ext cx="2249197" cy="201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2555776" y="1268760"/>
            <a:ext cx="576064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5364088" y="1268760"/>
            <a:ext cx="719757" cy="10800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4788024" y="1196752"/>
            <a:ext cx="647948" cy="10798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р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4067944" y="980728"/>
            <a:ext cx="792162" cy="122378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к</a:t>
            </a:r>
          </a:p>
        </p:txBody>
      </p:sp>
      <p:cxnSp>
        <p:nvCxnSpPr>
          <p:cNvPr id="27654" name="AutoShape 6"/>
          <p:cNvCxnSpPr>
            <a:cxnSpLocks noChangeShapeType="1"/>
          </p:cNvCxnSpPr>
          <p:nvPr/>
        </p:nvCxnSpPr>
        <p:spPr bwMode="auto">
          <a:xfrm rot="10800000" flipV="1">
            <a:off x="4788024" y="1556792"/>
            <a:ext cx="720725" cy="720725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</p:cxnSp>
      <p:pic>
        <p:nvPicPr>
          <p:cNvPr id="11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650" grpId="0" animBg="1"/>
      <p:bldP spid="27651" grpId="0" animBg="1"/>
      <p:bldP spid="27652" grpId="0" animBg="1"/>
      <p:bldP spid="276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4653136"/>
            <a:ext cx="2879725" cy="1439863"/>
          </a:xfrm>
        </p:spPr>
        <p:txBody>
          <a:bodyPr/>
          <a:lstStyle/>
          <a:p>
            <a:r>
              <a:rPr lang="ru-RU" sz="6600" dirty="0" smtClean="0">
                <a:latin typeface="Impact" pitchFamily="34" charset="0"/>
              </a:rPr>
              <a:t>ябл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о</a:t>
            </a:r>
            <a:r>
              <a:rPr lang="ru-RU" sz="6600" dirty="0" smtClean="0">
                <a:latin typeface="Impact" pitchFamily="34" charset="0"/>
              </a:rPr>
              <a:t>ко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50" cy="3197225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3492500" y="1773238"/>
            <a:ext cx="741363" cy="974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2339975" y="2420938"/>
            <a:ext cx="1439937" cy="18721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б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323851" y="1484313"/>
            <a:ext cx="2015901" cy="345685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я</a:t>
            </a: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3924300" y="1773238"/>
            <a:ext cx="7191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pic>
        <p:nvPicPr>
          <p:cNvPr id="8" name="Рисунок 7" descr="Картинка 6 из 64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916113"/>
            <a:ext cx="2232818" cy="305189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9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8674" grpId="0" animBg="1"/>
      <p:bldP spid="28675" grpId="0" animBg="1"/>
      <p:bldP spid="28676" grpId="0" animBg="1"/>
      <p:bldP spid="286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293096"/>
            <a:ext cx="3466728" cy="115699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Impact" pitchFamily="34" charset="0"/>
              </a:rPr>
              <a:t>к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о</a:t>
            </a:r>
            <a:r>
              <a:rPr lang="ru-RU" sz="6600" dirty="0" smtClean="0">
                <a:latin typeface="Impact" pitchFamily="34" charset="0"/>
              </a:rPr>
              <a:t>мната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33409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2771800" y="0"/>
            <a:ext cx="3114675" cy="271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ком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2987824" y="1628800"/>
            <a:ext cx="2495550" cy="2579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E6128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та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4E6128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cxnSp>
        <p:nvCxnSpPr>
          <p:cNvPr id="8196" name="AutoShape 4"/>
          <p:cNvCxnSpPr>
            <a:cxnSpLocks noChangeShapeType="1"/>
          </p:cNvCxnSpPr>
          <p:nvPr/>
        </p:nvCxnSpPr>
        <p:spPr bwMode="auto">
          <a:xfrm flipV="1">
            <a:off x="2411760" y="2420888"/>
            <a:ext cx="4338637" cy="7938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</p:cxnSp>
      <p:pic>
        <p:nvPicPr>
          <p:cNvPr id="7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4" grpId="0"/>
      <p:bldP spid="81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4509120"/>
            <a:ext cx="2458616" cy="115699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Impact" pitchFamily="34" charset="0"/>
              </a:rPr>
              <a:t>к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о</a:t>
            </a:r>
            <a:r>
              <a:rPr lang="ru-RU" sz="6600" dirty="0" smtClean="0">
                <a:latin typeface="Impact" pitchFamily="34" charset="0"/>
              </a:rPr>
              <a:t>ньки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29089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Рисунок 61" descr="C:\Users\джек\Pictures\Организатор клипов (Microsoft)\j033027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3493368" cy="3195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4860032" y="980728"/>
            <a:ext cx="2638425" cy="3524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ки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33409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03848" y="4293096"/>
            <a:ext cx="2386608" cy="115699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Impact" pitchFamily="34" charset="0"/>
              </a:rPr>
              <a:t>б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е</a:t>
            </a:r>
            <a:r>
              <a:rPr lang="ru-RU" sz="6600" dirty="0" smtClean="0">
                <a:latin typeface="Impact" pitchFamily="34" charset="0"/>
              </a:rPr>
              <a:t>рёза</a:t>
            </a:r>
            <a:endParaRPr lang="ru-RU" sz="6600" dirty="0">
              <a:latin typeface="Impact" pitchFamily="34" charset="0"/>
            </a:endParaRPr>
          </a:p>
        </p:txBody>
      </p:sp>
      <p:pic>
        <p:nvPicPr>
          <p:cNvPr id="1026" name="Picture 2" descr="Картинка 29 из 64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2520280" cy="2520280"/>
          </a:xfrm>
          <a:prstGeom prst="roundRect">
            <a:avLst/>
          </a:prstGeom>
          <a:noFill/>
          <a:effectLst>
            <a:softEdge rad="1270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2339752" y="980728"/>
            <a:ext cx="7191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9" name="WordArt 5"/>
          <p:cNvSpPr>
            <a:spLocks noChangeArrowheads="1" noChangeShapeType="1" noTextEdit="1"/>
          </p:cNvSpPr>
          <p:nvPr/>
        </p:nvSpPr>
        <p:spPr bwMode="auto">
          <a:xfrm>
            <a:off x="2771800" y="980728"/>
            <a:ext cx="7191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10" name="WordArt 5"/>
          <p:cNvSpPr>
            <a:spLocks noChangeArrowheads="1" noChangeShapeType="1" noTextEdit="1"/>
          </p:cNvSpPr>
          <p:nvPr/>
        </p:nvSpPr>
        <p:spPr bwMode="auto">
          <a:xfrm>
            <a:off x="3203848" y="980728"/>
            <a:ext cx="7191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pic>
        <p:nvPicPr>
          <p:cNvPr id="1028" name="Picture 4" descr="Картинка 36 из 64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628800"/>
            <a:ext cx="2713869" cy="216024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6084168" y="1052736"/>
            <a:ext cx="7191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2204864"/>
            <a:ext cx="15921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1"/>
      <p:bldP spid="9" grpId="1"/>
      <p:bldP spid="10" grpId="1"/>
      <p:bldP spid="11" grpId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581128"/>
            <a:ext cx="3034680" cy="1084982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Impact" pitchFamily="34" charset="0"/>
              </a:rPr>
              <a:t>м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а</a:t>
            </a:r>
            <a:r>
              <a:rPr lang="ru-RU" sz="6600" dirty="0" smtClean="0">
                <a:latin typeface="Impact" pitchFamily="34" charset="0"/>
              </a:rPr>
              <a:t>г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а</a:t>
            </a:r>
            <a:r>
              <a:rPr lang="ru-RU" sz="6600" dirty="0" smtClean="0">
                <a:latin typeface="Impact" pitchFamily="34" charset="0"/>
              </a:rPr>
              <a:t>зин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29809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  <p:pic>
        <p:nvPicPr>
          <p:cNvPr id="33794" name="Picture 2" descr="http://www.intertrade.kz/img/catalogue/00058762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484784"/>
            <a:ext cx="2880320" cy="2880320"/>
          </a:xfrm>
          <a:prstGeom prst="roundRect">
            <a:avLst/>
          </a:prstGeom>
          <a:noFill/>
          <a:effectLst>
            <a:softEdge rad="1270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2771800" y="1052736"/>
            <a:ext cx="7191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39752" y="1052736"/>
            <a:ext cx="7191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2492896"/>
            <a:ext cx="391004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газин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221088"/>
            <a:ext cx="2530624" cy="115699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Impact" pitchFamily="34" charset="0"/>
              </a:rPr>
              <a:t>п</a:t>
            </a:r>
            <a:r>
              <a:rPr lang="ru-RU" sz="6600" b="1" dirty="0" smtClean="0">
                <a:solidFill>
                  <a:srgbClr val="FF0000"/>
                </a:solidFill>
                <a:latin typeface="Impact" pitchFamily="34" charset="0"/>
              </a:rPr>
              <a:t>е</a:t>
            </a:r>
            <a:r>
              <a:rPr lang="ru-RU" sz="6600" b="1" dirty="0" smtClean="0">
                <a:latin typeface="Impact" pitchFamily="34" charset="0"/>
              </a:rPr>
              <a:t>нал</a:t>
            </a:r>
            <a:endParaRPr lang="ru-RU" sz="6600" b="1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168" cy="31249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  <p:sp>
        <p:nvSpPr>
          <p:cNvPr id="32769" name="WordArt 1"/>
          <p:cNvSpPr>
            <a:spLocks noChangeArrowheads="1" noChangeShapeType="1" noTextEdit="1"/>
          </p:cNvSpPr>
          <p:nvPr/>
        </p:nvSpPr>
        <p:spPr bwMode="auto">
          <a:xfrm>
            <a:off x="2843808" y="476672"/>
            <a:ext cx="2808312" cy="259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пе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cxnSp>
        <p:nvCxnSpPr>
          <p:cNvPr id="32770" name="AutoShape 2"/>
          <p:cNvCxnSpPr>
            <a:cxnSpLocks noChangeShapeType="1"/>
          </p:cNvCxnSpPr>
          <p:nvPr/>
        </p:nvCxnSpPr>
        <p:spPr bwMode="auto">
          <a:xfrm>
            <a:off x="3203848" y="2780928"/>
            <a:ext cx="2524125" cy="0"/>
          </a:xfrm>
          <a:prstGeom prst="straightConnector1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</p:cxnSp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2915816" y="2060848"/>
            <a:ext cx="237626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л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769" grpId="0"/>
      <p:bldP spid="327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4221088"/>
            <a:ext cx="2386608" cy="115699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Impact" pitchFamily="34" charset="0"/>
              </a:rPr>
              <a:t>ул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и</a:t>
            </a:r>
            <a:r>
              <a:rPr lang="ru-RU" sz="6600" dirty="0" smtClean="0">
                <a:latin typeface="Impact" pitchFamily="34" charset="0"/>
              </a:rPr>
              <a:t>ца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168" cy="26208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772816"/>
            <a:ext cx="4102682" cy="14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1259632" y="1412776"/>
            <a:ext cx="1524000" cy="191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у</a:t>
            </a:r>
            <a:endParaRPr lang="ru-RU" sz="3600" i="1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17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4005064"/>
            <a:ext cx="3034680" cy="115699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Impact" pitchFamily="34" charset="0"/>
              </a:rPr>
              <a:t>ст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о</a:t>
            </a:r>
            <a:r>
              <a:rPr lang="ru-RU" sz="6600" dirty="0" smtClean="0">
                <a:latin typeface="Impact" pitchFamily="34" charset="0"/>
              </a:rPr>
              <a:t>лица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27168" cy="23328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772816"/>
            <a:ext cx="4102682" cy="143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WordArt 1"/>
          <p:cNvSpPr>
            <a:spLocks noChangeArrowheads="1" noChangeShapeType="1" noTextEdit="1"/>
          </p:cNvSpPr>
          <p:nvPr/>
        </p:nvSpPr>
        <p:spPr bwMode="auto">
          <a:xfrm>
            <a:off x="467544" y="1556792"/>
            <a:ext cx="2600325" cy="2066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100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43634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509120"/>
            <a:ext cx="2746648" cy="115699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Impact" pitchFamily="34" charset="0"/>
              </a:rPr>
              <a:t>в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о</a:t>
            </a:r>
            <a:r>
              <a:rPr lang="ru-RU" sz="6600" dirty="0" smtClean="0">
                <a:latin typeface="Impact" pitchFamily="34" charset="0"/>
              </a:rPr>
              <a:t>рона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30529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259632" y="-1179512"/>
            <a:ext cx="3816424" cy="64533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just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/>
                <a:latin typeface="Arial"/>
                <a:cs typeface="Arial"/>
              </a:rPr>
              <a:t> 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80"/>
              </a:solidFill>
              <a:effectLst/>
              <a:latin typeface="Arial"/>
              <a:cs typeface="Arial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2915816" y="1844824"/>
            <a:ext cx="1656184" cy="1728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Arial"/>
                <a:cs typeface="Arial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Arial"/>
                <a:cs typeface="Arial"/>
              </a:rPr>
              <a:t>оро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Arial"/>
              <a:cs typeface="Arial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220072" y="2204864"/>
            <a:ext cx="1738312" cy="1804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Arial"/>
                <a:cs typeface="Arial"/>
              </a:rPr>
              <a:t> на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Arial"/>
              <a:cs typeface="Arial"/>
            </a:endParaRPr>
          </a:p>
        </p:txBody>
      </p:sp>
      <p:pic>
        <p:nvPicPr>
          <p:cNvPr id="7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50" grpId="0"/>
      <p:bldP spid="2051" grpId="0"/>
      <p:bldP spid="20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293096"/>
            <a:ext cx="3538736" cy="115699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Impact" pitchFamily="34" charset="0"/>
              </a:rPr>
              <a:t>п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о</a:t>
            </a:r>
            <a:r>
              <a:rPr lang="ru-RU" sz="6600" dirty="0" smtClean="0">
                <a:latin typeface="Impact" pitchFamily="34" charset="0"/>
              </a:rPr>
              <a:t>суда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31249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  <p:sp>
        <p:nvSpPr>
          <p:cNvPr id="29697" name="WordArt 1"/>
          <p:cNvSpPr>
            <a:spLocks noChangeArrowheads="1" noChangeShapeType="1" noTextEdit="1"/>
          </p:cNvSpPr>
          <p:nvPr/>
        </p:nvSpPr>
        <p:spPr bwMode="auto">
          <a:xfrm>
            <a:off x="1979712" y="1340768"/>
            <a:ext cx="4238625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6E3B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су</a:t>
            </a:r>
            <a:endParaRPr lang="ru-RU" sz="3600" i="1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D6E3BC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3419872" y="3356992"/>
            <a:ext cx="5334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699" name="WordArt 3"/>
          <p:cNvSpPr>
            <a:spLocks noChangeArrowheads="1" noChangeShapeType="1" noTextEdit="1"/>
          </p:cNvSpPr>
          <p:nvPr/>
        </p:nvSpPr>
        <p:spPr bwMode="auto">
          <a:xfrm>
            <a:off x="4716016" y="2420888"/>
            <a:ext cx="533400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3995936" y="2492896"/>
            <a:ext cx="5143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2987824" y="2708920"/>
            <a:ext cx="581025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2" name="WordArt 6"/>
          <p:cNvSpPr>
            <a:spLocks noChangeArrowheads="1" noChangeShapeType="1" noTextEdit="1"/>
          </p:cNvSpPr>
          <p:nvPr/>
        </p:nvSpPr>
        <p:spPr bwMode="auto">
          <a:xfrm>
            <a:off x="2987824" y="2996952"/>
            <a:ext cx="5048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3" name="WordArt 7"/>
          <p:cNvSpPr>
            <a:spLocks noChangeArrowheads="1" noChangeShapeType="1" noTextEdit="1"/>
          </p:cNvSpPr>
          <p:nvPr/>
        </p:nvSpPr>
        <p:spPr bwMode="auto">
          <a:xfrm>
            <a:off x="3059832" y="3284984"/>
            <a:ext cx="495300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4" name="WordArt 8"/>
          <p:cNvSpPr>
            <a:spLocks noChangeArrowheads="1" noChangeShapeType="1" noTextEdit="1"/>
          </p:cNvSpPr>
          <p:nvPr/>
        </p:nvSpPr>
        <p:spPr bwMode="auto">
          <a:xfrm>
            <a:off x="4644008" y="3717032"/>
            <a:ext cx="5715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5" name="WordArt 9"/>
          <p:cNvSpPr>
            <a:spLocks noChangeArrowheads="1" noChangeShapeType="1" noTextEdit="1"/>
          </p:cNvSpPr>
          <p:nvPr/>
        </p:nvSpPr>
        <p:spPr bwMode="auto">
          <a:xfrm>
            <a:off x="4860032" y="3429000"/>
            <a:ext cx="50482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6" name="WordArt 10"/>
          <p:cNvSpPr>
            <a:spLocks noChangeArrowheads="1" noChangeShapeType="1" noTextEdit="1"/>
          </p:cNvSpPr>
          <p:nvPr/>
        </p:nvSpPr>
        <p:spPr bwMode="auto">
          <a:xfrm>
            <a:off x="4788024" y="3140968"/>
            <a:ext cx="447675" cy="322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4716016" y="2780928"/>
            <a:ext cx="533400" cy="379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5508104" y="2420888"/>
            <a:ext cx="5429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09" name="WordArt 13"/>
          <p:cNvSpPr>
            <a:spLocks noChangeArrowheads="1" noChangeShapeType="1" noTextEdit="1"/>
          </p:cNvSpPr>
          <p:nvPr/>
        </p:nvSpPr>
        <p:spPr bwMode="auto">
          <a:xfrm>
            <a:off x="5364088" y="2708920"/>
            <a:ext cx="504056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10" name="WordArt 14"/>
          <p:cNvSpPr>
            <a:spLocks noChangeArrowheads="1" noChangeShapeType="1" noTextEdit="1"/>
          </p:cNvSpPr>
          <p:nvPr/>
        </p:nvSpPr>
        <p:spPr bwMode="auto">
          <a:xfrm>
            <a:off x="3203848" y="2492896"/>
            <a:ext cx="47625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11" name="WordArt 15"/>
          <p:cNvSpPr>
            <a:spLocks noChangeArrowheads="1" noChangeShapeType="1" noTextEdit="1"/>
          </p:cNvSpPr>
          <p:nvPr/>
        </p:nvSpPr>
        <p:spPr bwMode="auto">
          <a:xfrm>
            <a:off x="3851920" y="3140968"/>
            <a:ext cx="409575" cy="379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12" name="WordArt 16"/>
          <p:cNvSpPr>
            <a:spLocks noChangeArrowheads="1" noChangeShapeType="1" noTextEdit="1"/>
          </p:cNvSpPr>
          <p:nvPr/>
        </p:nvSpPr>
        <p:spPr bwMode="auto">
          <a:xfrm>
            <a:off x="4211960" y="3861048"/>
            <a:ext cx="571500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13" name="WordArt 17"/>
          <p:cNvSpPr>
            <a:spLocks noChangeArrowheads="1" noChangeShapeType="1" noTextEdit="1"/>
          </p:cNvSpPr>
          <p:nvPr/>
        </p:nvSpPr>
        <p:spPr bwMode="auto">
          <a:xfrm>
            <a:off x="3563888" y="2348880"/>
            <a:ext cx="571500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9714" name="WordArt 18"/>
          <p:cNvSpPr>
            <a:spLocks noChangeArrowheads="1" noChangeShapeType="1" noTextEdit="1"/>
          </p:cNvSpPr>
          <p:nvPr/>
        </p:nvSpPr>
        <p:spPr bwMode="auto">
          <a:xfrm>
            <a:off x="5148064" y="3068960"/>
            <a:ext cx="504056" cy="3600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да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697" grpId="0"/>
      <p:bldP spid="29698" grpId="0"/>
      <p:bldP spid="29699" grpId="0"/>
      <p:bldP spid="29700" grpId="0"/>
      <p:bldP spid="29701" grpId="0"/>
      <p:bldP spid="29702" grpId="0"/>
      <p:bldP spid="29703" grpId="0"/>
      <p:bldP spid="29704" grpId="0"/>
      <p:bldP spid="29705" grpId="0"/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3" grpId="0"/>
      <p:bldP spid="297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293096"/>
            <a:ext cx="2890664" cy="115699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Impact" pitchFamily="34" charset="0"/>
              </a:rPr>
              <a:t>ур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о</a:t>
            </a:r>
            <a:r>
              <a:rPr lang="ru-RU" sz="6600" dirty="0" smtClean="0">
                <a:latin typeface="Impact" pitchFamily="34" charset="0"/>
              </a:rPr>
              <a:t>жай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31249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  <p:pic>
        <p:nvPicPr>
          <p:cNvPr id="28674" name="Picture 2" descr="Картинка 227 из 113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628800"/>
            <a:ext cx="3272013" cy="2448272"/>
          </a:xfrm>
          <a:prstGeom prst="roundRect">
            <a:avLst/>
          </a:prstGeom>
          <a:noFill/>
          <a:effectLst>
            <a:softEdge rad="317500"/>
          </a:effectLst>
        </p:spPr>
      </p:pic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1043608" y="1700808"/>
            <a:ext cx="1524000" cy="1914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у</a:t>
            </a:r>
            <a:endParaRPr lang="ru-RU" sz="3600" i="1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4644008" y="1412776"/>
            <a:ext cx="71913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5004048" y="1844824"/>
            <a:ext cx="2752725" cy="2171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 ай</a:t>
            </a:r>
            <a:endParaRPr lang="ru-RU" sz="3600" i="1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1"/>
      <p:bldP spid="286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4653136"/>
            <a:ext cx="3322712" cy="115699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Impact" pitchFamily="34" charset="0"/>
              </a:rPr>
              <a:t>в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о</a:t>
            </a:r>
            <a:r>
              <a:rPr lang="ru-RU" sz="6600" dirty="0" smtClean="0">
                <a:latin typeface="Impact" pitchFamily="34" charset="0"/>
              </a:rPr>
              <a:t>робей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39136" cy="34849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043608" y="-315416"/>
            <a:ext cx="3565525" cy="57606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/>
                <a:latin typeface="Arial"/>
                <a:cs typeface="Arial"/>
              </a:rPr>
              <a:t> 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80"/>
              </a:solidFill>
              <a:effectLst/>
              <a:latin typeface="Arial"/>
              <a:cs typeface="Arial"/>
            </a:endParaRP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699792" y="1988840"/>
            <a:ext cx="1371600" cy="2103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Arial"/>
                <a:cs typeface="Arial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Arial"/>
                <a:cs typeface="Arial"/>
              </a:rPr>
              <a:t>оро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Arial"/>
              <a:cs typeface="Arial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4644008" y="1988840"/>
            <a:ext cx="2468563" cy="2468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Arial"/>
                <a:cs typeface="Arial"/>
              </a:rPr>
              <a:t> бей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Arial"/>
              <a:cs typeface="Arial"/>
            </a:endParaRPr>
          </a:p>
        </p:txBody>
      </p:sp>
      <p:pic>
        <p:nvPicPr>
          <p:cNvPr id="7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/>
      <p:bldP spid="3075" grpId="0"/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4941168"/>
            <a:ext cx="2674640" cy="1084982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Impact" pitchFamily="34" charset="0"/>
              </a:rPr>
              <a:t>за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я</a:t>
            </a:r>
            <a:r>
              <a:rPr lang="ru-RU" sz="6600" dirty="0" smtClean="0">
                <a:latin typeface="Impact" pitchFamily="34" charset="0"/>
              </a:rPr>
              <a:t>ц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WordArt 3"/>
          <p:cNvSpPr>
            <a:spLocks noChangeArrowheads="1" noChangeShapeType="1" noTextEdit="1"/>
          </p:cNvSpPr>
          <p:nvPr/>
        </p:nvSpPr>
        <p:spPr bwMode="auto">
          <a:xfrm>
            <a:off x="2915816" y="1556792"/>
            <a:ext cx="3024336" cy="2880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Arial"/>
                <a:cs typeface="Arial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Arial"/>
                <a:cs typeface="Arial"/>
              </a:rPr>
              <a:t>ц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611560" y="-531440"/>
            <a:ext cx="4754562" cy="63052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/>
                <a:latin typeface="Arial"/>
                <a:cs typeface="Arial"/>
              </a:rPr>
              <a:t> я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8080"/>
              </a:solidFill>
              <a:effectLst/>
              <a:latin typeface="Arial"/>
              <a:cs typeface="Arial"/>
            </a:endParaRPr>
          </a:p>
        </p:txBody>
      </p:sp>
      <p:pic>
        <p:nvPicPr>
          <p:cNvPr id="10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149080"/>
            <a:ext cx="2674640" cy="115699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Impact" pitchFamily="34" charset="0"/>
              </a:rPr>
              <a:t>з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а</a:t>
            </a:r>
            <a:r>
              <a:rPr lang="ru-RU" sz="6600" dirty="0" smtClean="0">
                <a:latin typeface="Impact" pitchFamily="34" charset="0"/>
              </a:rPr>
              <a:t>вод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55160" cy="3629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2915816" y="1124744"/>
            <a:ext cx="3902075" cy="30243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 </a:t>
            </a:r>
            <a:r>
              <a:rPr lang="ru-RU" sz="36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/>
                <a:latin typeface="Arial Black"/>
              </a:rPr>
              <a:t>д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/>
              <a:latin typeface="Arial Black"/>
            </a:endParaRP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195736" y="0"/>
            <a:ext cx="3312368" cy="46457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7365D"/>
                </a:solidFill>
                <a:effectLst/>
                <a:latin typeface="Arial Black"/>
              </a:rPr>
              <a:t> во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17365D"/>
              </a:solidFill>
              <a:effectLst/>
              <a:latin typeface="Arial Black"/>
            </a:endParaRPr>
          </a:p>
        </p:txBody>
      </p:sp>
      <p:pic>
        <p:nvPicPr>
          <p:cNvPr id="6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2" grpId="0"/>
      <p:bldP spid="51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5013176"/>
            <a:ext cx="4042792" cy="115699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Impact" pitchFamily="34" charset="0"/>
              </a:rPr>
              <a:t>кр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о</a:t>
            </a:r>
            <a:r>
              <a:rPr lang="ru-RU" sz="6600" dirty="0" smtClean="0">
                <a:latin typeface="Impact" pitchFamily="34" charset="0"/>
              </a:rPr>
              <a:t>вать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71184" cy="4205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>
            <a:off x="1115616" y="0"/>
            <a:ext cx="2479675" cy="50369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Arial Black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43634"/>
                </a:solidFill>
                <a:effectLst/>
                <a:latin typeface="Arial Black"/>
              </a:rPr>
              <a:t>ро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43634"/>
              </a:solidFill>
              <a:effectLst/>
              <a:latin typeface="Arial Black"/>
            </a:endParaRP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5796136" y="0"/>
            <a:ext cx="2736303" cy="551723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99594"/>
                </a:solidFill>
                <a:effectLst/>
                <a:latin typeface="Arial Black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D99594"/>
                </a:solidFill>
                <a:effectLst/>
                <a:latin typeface="Arial Black"/>
              </a:rPr>
              <a:t>вать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D99594"/>
              </a:solidFill>
              <a:effectLst/>
              <a:latin typeface="Arial Black"/>
            </a:endParaRPr>
          </a:p>
        </p:txBody>
      </p:sp>
      <p:pic>
        <p:nvPicPr>
          <p:cNvPr id="7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869160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636 0.00023 L -0.25209 0.005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6" grpId="0"/>
      <p:bldP spid="6147" grpId="0"/>
      <p:bldP spid="614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5085184"/>
            <a:ext cx="3610744" cy="1156990"/>
          </a:xfrm>
        </p:spPr>
        <p:txBody>
          <a:bodyPr>
            <a:noAutofit/>
          </a:bodyPr>
          <a:lstStyle/>
          <a:p>
            <a:r>
              <a:rPr lang="ru-RU" sz="6600" dirty="0" smtClean="0">
                <a:latin typeface="Impact" pitchFamily="34" charset="0"/>
              </a:rPr>
              <a:t>ст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а</a:t>
            </a:r>
            <a:r>
              <a:rPr lang="ru-RU" sz="6600" dirty="0" smtClean="0">
                <a:latin typeface="Impact" pitchFamily="34" charset="0"/>
              </a:rPr>
              <a:t>кан</a:t>
            </a:r>
            <a:endParaRPr lang="ru-RU" sz="6600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27168" cy="4061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1547664" y="1412776"/>
            <a:ext cx="4867275" cy="4143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/>
                <a:latin typeface="Arial Black"/>
              </a:rPr>
              <a:t> ТА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92D050"/>
              </a:solidFill>
              <a:effectLst/>
              <a:latin typeface="Arial Black"/>
            </a:endParaRP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 rot="-2287609">
            <a:off x="3404657" y="1100297"/>
            <a:ext cx="704850" cy="1593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E6128"/>
                </a:solidFill>
                <a:effectLst/>
                <a:latin typeface="Arial Black"/>
              </a:rPr>
              <a:t> к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4E6128"/>
              </a:solidFill>
              <a:effectLst/>
              <a:latin typeface="Arial Black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-1063024">
            <a:off x="4468468" y="986820"/>
            <a:ext cx="795338" cy="1809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E6128"/>
                </a:solidFill>
                <a:effectLst/>
                <a:latin typeface="Arial Black"/>
              </a:rPr>
              <a:t> а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4E6128"/>
              </a:solidFill>
              <a:effectLst/>
              <a:latin typeface="Arial Black"/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 rot="1052886">
            <a:off x="5748756" y="1045309"/>
            <a:ext cx="766762" cy="2192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E6128"/>
                </a:solidFill>
                <a:effectLst/>
                <a:latin typeface="Arial Black"/>
              </a:rPr>
              <a:t> </a:t>
            </a:r>
            <a:r>
              <a:rPr lang="ru-RU" sz="36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E6128"/>
                </a:solidFill>
                <a:effectLst/>
                <a:latin typeface="Arial Black"/>
              </a:rPr>
              <a:t>н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4E6128"/>
              </a:solidFill>
              <a:effectLst/>
              <a:latin typeface="Arial Black"/>
            </a:endParaRPr>
          </a:p>
        </p:txBody>
      </p:sp>
      <p:pic>
        <p:nvPicPr>
          <p:cNvPr id="8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85 0.03357 C 0.09896 0.00764 0.16423 -0.01806 0.20521 0.03357 C 0.24618 0.08542 0.26562 0.28681 0.27969 0.34421 C 0.29375 0.40185 0.29114 0.38958 0.28871 0.37755 " pathEditMode="relative" rAng="0" ptsTypes="aaaA">
                                      <p:cBhvr>
                                        <p:cTn id="1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15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7 0.04351 C 0.06215 0.01828 0.07778 -0.00695 0.09861 0.04861 C 0.11944 0.10416 0.15903 0.32176 0.17118 0.37685 " pathEditMode="relative" rAng="0" ptsTypes="aaA">
                                      <p:cBhvr>
                                        <p:cTn id="21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14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0.09352 C 0.01458 0.2037 0.03437 0.31389 0.04218 0.3578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1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0" grpId="0"/>
      <p:bldP spid="7171" grpId="0"/>
      <p:bldP spid="7171" grpId="1"/>
      <p:bldP spid="7172" grpId="0"/>
      <p:bldP spid="7172" grpId="1"/>
      <p:bldP spid="7173" grpId="0"/>
      <p:bldP spid="717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6491288" cy="24765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828675" y="1381124"/>
            <a:ext cx="2303165" cy="3055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о</a:t>
            </a:r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 rot="2060219">
            <a:off x="2626319" y="1765005"/>
            <a:ext cx="793750" cy="10059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б</a:t>
            </a:r>
          </a:p>
        </p:txBody>
      </p:sp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3203848" y="980728"/>
            <a:ext cx="936699" cy="11520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5436096" y="1484784"/>
            <a:ext cx="1656184" cy="259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а</a:t>
            </a:r>
          </a:p>
        </p:txBody>
      </p:sp>
      <p:pic>
        <p:nvPicPr>
          <p:cNvPr id="9" name="Рисунок 8" descr="Картинка 44 из 64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700808"/>
            <a:ext cx="1295524" cy="244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2915816" y="4509120"/>
            <a:ext cx="32416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6600" kern="0" dirty="0" smtClean="0">
                <a:solidFill>
                  <a:schemeClr val="tx2"/>
                </a:solidFill>
                <a:latin typeface="Impact" pitchFamily="34" charset="0"/>
                <a:ea typeface="+mj-ea"/>
                <a:cs typeface="+mj-cs"/>
              </a:rPr>
              <a:t>с</a:t>
            </a:r>
            <a:r>
              <a:rPr lang="ru-RU" sz="6600" kern="0" dirty="0" smtClean="0">
                <a:solidFill>
                  <a:srgbClr val="FF0000"/>
                </a:solidFill>
                <a:latin typeface="Impact" pitchFamily="34" charset="0"/>
                <a:ea typeface="+mj-ea"/>
                <a:cs typeface="+mj-cs"/>
              </a:rPr>
              <a:t>о</a:t>
            </a:r>
            <a:r>
              <a:rPr lang="ru-RU" sz="6600" kern="0" dirty="0" smtClean="0">
                <a:solidFill>
                  <a:schemeClr val="tx2"/>
                </a:solidFill>
                <a:latin typeface="Impact" pitchFamily="34" charset="0"/>
                <a:ea typeface="+mj-ea"/>
                <a:cs typeface="+mj-cs"/>
              </a:rPr>
              <a:t>бака</a:t>
            </a:r>
            <a:endParaRPr lang="ru-RU" sz="6600" kern="0" dirty="0">
              <a:solidFill>
                <a:schemeClr val="tx2"/>
              </a:solidFill>
              <a:latin typeface="Impact" pitchFamily="34" charset="0"/>
              <a:ea typeface="+mj-ea"/>
              <a:cs typeface="+mj-cs"/>
            </a:endParaRPr>
          </a:p>
        </p:txBody>
      </p:sp>
      <p:pic>
        <p:nvPicPr>
          <p:cNvPr id="11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4328 C 0.00868 0.05023 0.01267 0.05717 0.01441 0.06458 C 0.01614 0.07199 0.01527 0.08032 0.01527 0.08842 C 0.01527 0.09652 0.01493 0.10532 0.01441 0.11365 C 0.01388 0.12199 0.01319 0.12847 0.0125 0.13889 C 0.0118 0.1493 0.01111 0.1662 0.00972 0.17662 C 0.00833 0.18703 0.00486 0.19745 0.00399 0.20162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79" grpId="1"/>
      <p:bldP spid="24580" grpId="0"/>
      <p:bldP spid="24581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4221088"/>
            <a:ext cx="3240087" cy="1368425"/>
          </a:xfrm>
        </p:spPr>
        <p:txBody>
          <a:bodyPr/>
          <a:lstStyle/>
          <a:p>
            <a:r>
              <a:rPr lang="ru-RU" sz="6600" dirty="0" smtClean="0">
                <a:latin typeface="Impact" pitchFamily="34" charset="0"/>
              </a:rPr>
              <a:t>с</a:t>
            </a:r>
            <a:r>
              <a:rPr lang="ru-RU" sz="6600" dirty="0" smtClean="0">
                <a:solidFill>
                  <a:srgbClr val="FF0000"/>
                </a:solidFill>
                <a:latin typeface="Impact" pitchFamily="34" charset="0"/>
              </a:rPr>
              <a:t>и</a:t>
            </a:r>
            <a:r>
              <a:rPr lang="ru-RU" sz="6600" dirty="0" smtClean="0">
                <a:latin typeface="Impact" pitchFamily="34" charset="0"/>
              </a:rPr>
              <a:t>рень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570788" cy="2836863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8" name="Рисунок 7" descr="Картинка 7 из 64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844674"/>
            <a:ext cx="2088654" cy="277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9" name="Рисунок 8" descr="Картинка 143 из 64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132856"/>
            <a:ext cx="2617159" cy="2447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2268538" y="1773238"/>
            <a:ext cx="791294" cy="10076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ru-RU" sz="3600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ы</a:t>
            </a:r>
            <a:endParaRPr lang="ru-RU" sz="36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cxnSp>
        <p:nvCxnSpPr>
          <p:cNvPr id="25605" name="AutoShape 5"/>
          <p:cNvCxnSpPr>
            <a:cxnSpLocks noChangeShapeType="1"/>
          </p:cNvCxnSpPr>
          <p:nvPr/>
        </p:nvCxnSpPr>
        <p:spPr bwMode="auto">
          <a:xfrm flipH="1">
            <a:off x="2339752" y="1916832"/>
            <a:ext cx="942975" cy="962025"/>
          </a:xfrm>
          <a:prstGeom prst="straightConnector1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</p:cxnSp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403648" y="908720"/>
            <a:ext cx="1152128" cy="17281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и</a:t>
            </a: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4067944" y="1340768"/>
            <a:ext cx="791468" cy="10800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 ,</a:t>
            </a:r>
          </a:p>
        </p:txBody>
      </p:sp>
      <p:pic>
        <p:nvPicPr>
          <p:cNvPr id="10" name="Picture 2" descr="D:\документы\Таня\картинки\35d5bcd628e72e52e6344284bd545b8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653136"/>
            <a:ext cx="1224136" cy="1735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603" grpId="0" animBg="1"/>
      <p:bldP spid="25602" grpId="0" animBg="1"/>
      <p:bldP spid="2560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</TotalTime>
  <Words>177</Words>
  <Application>Microsoft Office PowerPoint</Application>
  <PresentationFormat>Экран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Словарные слова</vt:lpstr>
      <vt:lpstr>ворона</vt:lpstr>
      <vt:lpstr>воробей</vt:lpstr>
      <vt:lpstr>заяц</vt:lpstr>
      <vt:lpstr>завод</vt:lpstr>
      <vt:lpstr>кровать</vt:lpstr>
      <vt:lpstr>стакан</vt:lpstr>
      <vt:lpstr>Слайд 8</vt:lpstr>
      <vt:lpstr>сирень</vt:lpstr>
      <vt:lpstr>ребята</vt:lpstr>
      <vt:lpstr>платок</vt:lpstr>
      <vt:lpstr>яблоко</vt:lpstr>
      <vt:lpstr>комната</vt:lpstr>
      <vt:lpstr>коньки</vt:lpstr>
      <vt:lpstr>берёза</vt:lpstr>
      <vt:lpstr>магазин</vt:lpstr>
      <vt:lpstr>пенал</vt:lpstr>
      <vt:lpstr>улица</vt:lpstr>
      <vt:lpstr>столица</vt:lpstr>
      <vt:lpstr>посуда</vt:lpstr>
      <vt:lpstr>урожай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Словарные слова</dc:title>
  <dc:creator>джек</dc:creator>
  <cp:lastModifiedBy>джек</cp:lastModifiedBy>
  <cp:revision>22</cp:revision>
  <dcterms:created xsi:type="dcterms:W3CDTF">2010-12-08T03:46:37Z</dcterms:created>
  <dcterms:modified xsi:type="dcterms:W3CDTF">2010-12-08T15:52:00Z</dcterms:modified>
</cp:coreProperties>
</file>