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E2F9084-7087-47C0-9B74-2B45D6946BC9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D0C13B7-BE77-4651-B4E5-CE20E5F93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9084-7087-47C0-9B74-2B45D6946BC9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13B7-BE77-4651-B4E5-CE20E5F93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9084-7087-47C0-9B74-2B45D6946BC9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13B7-BE77-4651-B4E5-CE20E5F93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E2F9084-7087-47C0-9B74-2B45D6946BC9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D0C13B7-BE77-4651-B4E5-CE20E5F93F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E2F9084-7087-47C0-9B74-2B45D6946BC9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D0C13B7-BE77-4651-B4E5-CE20E5F93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9084-7087-47C0-9B74-2B45D6946BC9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13B7-BE77-4651-B4E5-CE20E5F93F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9084-7087-47C0-9B74-2B45D6946BC9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13B7-BE77-4651-B4E5-CE20E5F93F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2F9084-7087-47C0-9B74-2B45D6946BC9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D0C13B7-BE77-4651-B4E5-CE20E5F93F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9084-7087-47C0-9B74-2B45D6946BC9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13B7-BE77-4651-B4E5-CE20E5F93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E2F9084-7087-47C0-9B74-2B45D6946BC9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D0C13B7-BE77-4651-B4E5-CE20E5F93F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2F9084-7087-47C0-9B74-2B45D6946BC9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D0C13B7-BE77-4651-B4E5-CE20E5F93F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E2F9084-7087-47C0-9B74-2B45D6946BC9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D0C13B7-BE77-4651-B4E5-CE20E5F93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odnazhdy_utrom.avi" TargetMode="External"/><Relationship Id="rId2" Type="http://schemas.openxmlformats.org/officeDocument/2006/relationships/hyperlink" Target="fizminutka._doroga_dobra..pp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1054;&#1056;&#1050;%20&#1080;%20&#1057;&#1069;%201%20&#1091;&#1088;&#1086;&#1082;(4%20&#1082;&#1083;&#1072;&#1089;&#1089;).ppt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2334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Основы мировых религиозных культур и светской этики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198" y="5357826"/>
            <a:ext cx="2386002" cy="428628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Из опыта работы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14290"/>
            <a:ext cx="390527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14414" y="428604"/>
          <a:ext cx="7286676" cy="5993892"/>
        </p:xfrm>
        <a:graphic>
          <a:graphicData uri="http://schemas.openxmlformats.org/drawingml/2006/table">
            <a:tbl>
              <a:tblPr/>
              <a:tblGrid>
                <a:gridCol w="7286676"/>
              </a:tblGrid>
              <a:tr h="57864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Тест:  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«Человек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в религиозных традициях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мира»</a:t>
                      </a:r>
                      <a:endParaRPr lang="ru-RU" sz="1800" dirty="0">
                        <a:solidFill>
                          <a:srgbClr val="FF000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1.Общение христиан с Богом происходит  через: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А) Молитву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Б) Намаз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В) </a:t>
                      </a:r>
                      <a:r>
                        <a:rPr lang="ru-RU" sz="1800" dirty="0" err="1">
                          <a:latin typeface="Book Antiqua" pitchFamily="18" charset="0"/>
                          <a:ea typeface="Times New Roman"/>
                          <a:cs typeface="Times New Roman"/>
                        </a:rPr>
                        <a:t>Мантры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2. Мусульмане совершают ___________________, пять раз в день: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А) </a:t>
                      </a:r>
                      <a:r>
                        <a:rPr lang="ru-RU" sz="1800" dirty="0" err="1">
                          <a:latin typeface="Book Antiqua" pitchFamily="18" charset="0"/>
                          <a:ea typeface="Times New Roman"/>
                          <a:cs typeface="Times New Roman"/>
                        </a:rPr>
                        <a:t>Закят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Б) Намаз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В) Евхаристию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3. Одной из главных заповедей иудаизма является соблюдение: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А) Пятницы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Б) Субботы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В) Воскресенья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4. Одно из христианских таинств </a:t>
                      </a:r>
                      <a:r>
                        <a:rPr lang="ru-RU" sz="1800" b="1" dirty="0" err="1">
                          <a:latin typeface="Book Antiqua" pitchFamily="18" charset="0"/>
                          <a:ea typeface="Times New Roman"/>
                          <a:cs typeface="Times New Roman"/>
                        </a:rPr>
                        <a:t>называется____________________</a:t>
                      </a:r>
                      <a:r>
                        <a:rPr lang="ru-RU" sz="1800" b="1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. Это таинство совершается через троекратное погружение человека в воду: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А) Крещение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Б) Намаз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В) Пост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429264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2" action="ppaction://hlinkpres?slideindex=1&amp;slidetitle="/>
              </a:rPr>
              <a:t>Физминутка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628" y="785794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  <a:hlinkClick r:id="rId3" action="ppaction://hlinkfile"/>
              </a:rPr>
              <a:t>Мультфильм</a:t>
            </a: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endParaRPr lang="ru-RU" sz="28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5" name="Picture 2" descr="ddd0fc32575c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1357298"/>
            <a:ext cx="1714512" cy="290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929190" y="4214818"/>
            <a:ext cx="34462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Ребята, </a:t>
            </a:r>
          </a:p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давайте</a:t>
            </a:r>
          </a:p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Жить дружно!</a:t>
            </a:r>
          </a:p>
        </p:txBody>
      </p:sp>
      <p:pic>
        <p:nvPicPr>
          <p:cNvPr id="7" name="Рисунок 4" descr="4400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0"/>
            <a:ext cx="350043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42910" y="642918"/>
            <a:ext cx="59046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сегодня я узнал…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·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было интересно…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·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было трудно…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·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я выполнял задания…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·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я понял, что…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·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теперь я могу…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·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я почувствовал, что…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·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я приобрел…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·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я научился…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·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у меня получилось 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·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я смог…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·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я попробую…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·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меня удивило…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·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урок дал мне для жизни…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·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мне захотелось…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10" y="21429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Book Antiqua" pitchFamily="18" charset="0"/>
              </a:rPr>
              <a:t>ПРОДОЛЖИ ФРАЗУ</a:t>
            </a:r>
            <a:endParaRPr lang="ru-RU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000108"/>
            <a:ext cx="7467600" cy="4873752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Book Antiqua" pitchFamily="18" charset="0"/>
              </a:rPr>
              <a:t>Нормативно-правовой основой разработки и введения в учебный процесс общеобразовательных школ комплексного учебного курса «Основы религиозных культур и светской этики»</a:t>
            </a:r>
            <a:r>
              <a:rPr lang="ru-RU" b="1" dirty="0" smtClean="0">
                <a:latin typeface="Book Antiqua" pitchFamily="18" charset="0"/>
              </a:rPr>
              <a:t> </a:t>
            </a:r>
            <a:r>
              <a:rPr lang="ru-RU" dirty="0" smtClean="0">
                <a:latin typeface="Book Antiqua" pitchFamily="18" charset="0"/>
              </a:rPr>
              <a:t>(далее – Учебный курс ОРКСЭ) является Поручение Президента Российской Федерации от 2 августа 2009 г. (Пр-2009 ВП-П44-4632) и Распоряжение Председателя Правительства Российской Федерации от 11 августа 2009 г. (ВП-П44-4632).  </a:t>
            </a:r>
          </a:p>
          <a:p>
            <a:pPr>
              <a:lnSpc>
                <a:spcPct val="150000"/>
              </a:lnSpc>
            </a:pP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428604"/>
            <a:ext cx="7929618" cy="583103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- </a:t>
            </a:r>
            <a:r>
              <a:rPr lang="ru-RU" sz="3300" dirty="0" smtClean="0">
                <a:latin typeface="Book Antiqua" pitchFamily="18" charset="0"/>
              </a:rPr>
              <a:t>Конвенция ООН о правах ребенка;</a:t>
            </a:r>
          </a:p>
          <a:p>
            <a:r>
              <a:rPr lang="ru-RU" sz="3300" dirty="0" smtClean="0">
                <a:latin typeface="Book Antiqua" pitchFamily="18" charset="0"/>
              </a:rPr>
              <a:t>- Конвенция ООН о борьбе с дискриминацией в области образовании;</a:t>
            </a:r>
          </a:p>
          <a:p>
            <a:r>
              <a:rPr lang="ru-RU" sz="3300" dirty="0" smtClean="0">
                <a:latin typeface="Book Antiqua" pitchFamily="18" charset="0"/>
              </a:rPr>
              <a:t>- Конституция РФ (преамбула) и ст. 2,3,5,28,29, 43,55 о светском характере образования;</a:t>
            </a:r>
          </a:p>
          <a:p>
            <a:r>
              <a:rPr lang="ru-RU" sz="3300" dirty="0" smtClean="0">
                <a:latin typeface="Book Antiqua" pitchFamily="18" charset="0"/>
              </a:rPr>
              <a:t>- Закон «Об образовании»; с. 14. П. 5 Закона «Об образовании» содержание образования утверждается и реализуется образовательным учреждением самостоятельно, поэтому вопросы организации, подбора кадров и проведения апробации курса решаются директором школы, Управляющим Советом школы родительской общественностью. Школа должна а православная церковь готова оказать профессиональную помощь в становлении преподавания данного модуля. </a:t>
            </a:r>
          </a:p>
          <a:p>
            <a:r>
              <a:rPr lang="ru-RU" sz="3300" dirty="0" smtClean="0">
                <a:latin typeface="Book Antiqua" pitchFamily="18" charset="0"/>
              </a:rPr>
              <a:t>- Федеральный закон «О свободе совести и религиозных объединениях» ст. 5;</a:t>
            </a:r>
          </a:p>
          <a:p>
            <a:r>
              <a:rPr lang="ru-RU" sz="3300" dirty="0" smtClean="0">
                <a:latin typeface="Book Antiqua" pitchFamily="18" charset="0"/>
              </a:rPr>
              <a:t>- Приоритетные направления национально – образовательной политики в РФ (одобрены приказом </a:t>
            </a:r>
            <a:r>
              <a:rPr lang="ru-RU" sz="3300" dirty="0" err="1" smtClean="0">
                <a:latin typeface="Book Antiqua" pitchFamily="18" charset="0"/>
              </a:rPr>
              <a:t>Минобрнауки</a:t>
            </a:r>
            <a:r>
              <a:rPr lang="ru-RU" sz="3300" dirty="0" smtClean="0">
                <a:latin typeface="Book Antiqua" pitchFamily="18" charset="0"/>
              </a:rPr>
              <a:t> РФ от 3 августа 2003 г. №201);</a:t>
            </a:r>
          </a:p>
          <a:p>
            <a:r>
              <a:rPr lang="ru-RU" sz="3300" dirty="0" smtClean="0">
                <a:latin typeface="Book Antiqua" pitchFamily="18" charset="0"/>
              </a:rPr>
              <a:t>- Приказ </a:t>
            </a:r>
            <a:r>
              <a:rPr lang="ru-RU" sz="3300" dirty="0" err="1" smtClean="0">
                <a:latin typeface="Book Antiqua" pitchFamily="18" charset="0"/>
              </a:rPr>
              <a:t>Минобрнауки</a:t>
            </a:r>
            <a:r>
              <a:rPr lang="ru-RU" sz="3300" dirty="0" smtClean="0">
                <a:latin typeface="Book Antiqua" pitchFamily="18" charset="0"/>
              </a:rPr>
              <a:t> РФ от 1 июля 2003 г. №2833 «О предоставлении государственными и муниципальными учреждениями религиозным организациям возможности обучать детей религии вне рамок образовательных программ (зарегистрирован в Минюсте РФ 5 августа 2003 г. №4955);</a:t>
            </a:r>
          </a:p>
          <a:p>
            <a:r>
              <a:rPr lang="ru-RU" sz="3300" dirty="0" smtClean="0">
                <a:latin typeface="Book Antiqua" pitchFamily="18" charset="0"/>
              </a:rPr>
              <a:t>- Концепция духовно – нравственного воспитания и образования;</a:t>
            </a:r>
          </a:p>
          <a:p>
            <a:r>
              <a:rPr lang="ru-RU" sz="3300" dirty="0" smtClean="0">
                <a:latin typeface="Book Antiqua" pitchFamily="18" charset="0"/>
              </a:rPr>
              <a:t>- Поручение Президента РФ от 02 августа 2009 года и правительства РФ от 11 августа 2009 года; </a:t>
            </a:r>
          </a:p>
          <a:p>
            <a:r>
              <a:rPr lang="ru-RU" sz="3300" dirty="0" smtClean="0">
                <a:latin typeface="Book Antiqua" pitchFamily="18" charset="0"/>
              </a:rPr>
              <a:t>- Распоряжение Правительства РФ от 29 октября 2009 года №1578-р;</a:t>
            </a:r>
          </a:p>
          <a:p>
            <a:endParaRPr lang="ru-RU" sz="33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4676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  <a:t>Учебный курс ОРКСЭ включает в себя модули: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1785926"/>
            <a:ext cx="7467600" cy="3973646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>
                <a:latin typeface="Book Antiqua" pitchFamily="18" charset="0"/>
              </a:rPr>
              <a:t>Основы православной культуры;</a:t>
            </a:r>
          </a:p>
          <a:p>
            <a:pPr lvl="0"/>
            <a:r>
              <a:rPr lang="ru-RU" sz="2800" dirty="0" smtClean="0">
                <a:latin typeface="Book Antiqua" pitchFamily="18" charset="0"/>
              </a:rPr>
              <a:t>Основы исламской культуры;</a:t>
            </a:r>
          </a:p>
          <a:p>
            <a:pPr lvl="0"/>
            <a:r>
              <a:rPr lang="ru-RU" sz="2800" dirty="0" smtClean="0">
                <a:latin typeface="Book Antiqua" pitchFamily="18" charset="0"/>
              </a:rPr>
              <a:t>Основы буддийской культуры;</a:t>
            </a:r>
          </a:p>
          <a:p>
            <a:pPr lvl="0"/>
            <a:r>
              <a:rPr lang="ru-RU" sz="2800" dirty="0" smtClean="0">
                <a:latin typeface="Book Antiqua" pitchFamily="18" charset="0"/>
              </a:rPr>
              <a:t>Основы иудейской культуры;</a:t>
            </a:r>
          </a:p>
          <a:p>
            <a:pPr lvl="0"/>
            <a:r>
              <a:rPr lang="ru-RU" sz="2800" dirty="0" smtClean="0">
                <a:latin typeface="Book Antiqua" pitchFamily="18" charset="0"/>
              </a:rPr>
              <a:t>Основы мировых религиозных культур;</a:t>
            </a:r>
          </a:p>
          <a:p>
            <a:pPr lvl="0"/>
            <a:r>
              <a:rPr lang="ru-RU" sz="2800" dirty="0" smtClean="0">
                <a:latin typeface="Book Antiqua" pitchFamily="18" charset="0"/>
              </a:rPr>
              <a:t>Основы светской этики.</a:t>
            </a:r>
          </a:p>
          <a:p>
            <a:endParaRPr lang="ru-RU" sz="2800" dirty="0">
              <a:latin typeface="Book Antiqua" pitchFamily="18" charset="0"/>
            </a:endParaRPr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357694"/>
            <a:ext cx="3586138" cy="210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58246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Book Antiqua" pitchFamily="18" charset="0"/>
              </a:rPr>
              <a:t>Цель учебного курса ОРКСЭ</a:t>
            </a:r>
            <a:r>
              <a:rPr lang="ru-RU" sz="2000" dirty="0" smtClean="0">
                <a:solidFill>
                  <a:srgbClr val="FF0000"/>
                </a:solidFill>
                <a:latin typeface="Book Antiqua" pitchFamily="18" charset="0"/>
              </a:rPr>
              <a:t> – формирование у младшего подростка мотиваций к осознанному нравственному поведению, основанному на знании и уважении культурных и религиозных традиций многонационального народа России, а также к диалогу с представителями других культур и мировоззрений. </a:t>
            </a: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85926"/>
            <a:ext cx="8329642" cy="46880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latin typeface="Book Antiqua" pitchFamily="18" charset="0"/>
              </a:rPr>
              <a:t>Задачи учебного курса ОРКСЭ</a:t>
            </a:r>
            <a:r>
              <a:rPr lang="ru-RU" sz="1800" dirty="0" smtClean="0">
                <a:latin typeface="Book Antiqua" pitchFamily="18" charset="0"/>
              </a:rPr>
              <a:t>:</a:t>
            </a:r>
          </a:p>
          <a:p>
            <a:pPr lvl="0"/>
            <a:r>
              <a:rPr lang="ru-RU" sz="1800" dirty="0" smtClean="0">
                <a:latin typeface="Book Antiqua" pitchFamily="18" charset="0"/>
              </a:rPr>
              <a:t>знакомство обучающихся с основами православной, мусульманской, буддийской, иудейской культур, основами мировых религиозных культур и светской этики; </a:t>
            </a:r>
          </a:p>
          <a:p>
            <a:pPr lvl="0"/>
            <a:r>
              <a:rPr lang="ru-RU" sz="1800" dirty="0" smtClean="0">
                <a:latin typeface="Book Antiqua" pitchFamily="18" charset="0"/>
              </a:rPr>
              <a:t>развитие представлений младшего подростка о значении нравственных норм и ценностей для достойной жизни личности, семьи, общества;</a:t>
            </a:r>
          </a:p>
          <a:p>
            <a:pPr lvl="0"/>
            <a:r>
              <a:rPr lang="ru-RU" sz="1800" dirty="0" smtClean="0">
                <a:latin typeface="Book Antiqua" pitchFamily="18" charset="0"/>
              </a:rPr>
              <a:t>обобщение знаний, понятий и представлений о духовной культуре и морали, полученных обучающимися в начальной школе, и формирование у них ценностно-смысловых мировоззренческих основ, обеспечивающих целостное восприятие отечественной истории и культуры при изучении гуманитарных предметов на ступени основной школы;</a:t>
            </a:r>
          </a:p>
          <a:p>
            <a:pPr lvl="0"/>
            <a:r>
              <a:rPr lang="ru-RU" sz="1800" dirty="0" smtClean="0">
                <a:latin typeface="Book Antiqua" pitchFamily="18" charset="0"/>
              </a:rPr>
              <a:t>развитие способностей младших школьников к общению в </a:t>
            </a:r>
            <a:r>
              <a:rPr lang="ru-RU" sz="1800" dirty="0" err="1" smtClean="0">
                <a:latin typeface="Book Antiqua" pitchFamily="18" charset="0"/>
              </a:rPr>
              <a:t>полиэтнической</a:t>
            </a:r>
            <a:r>
              <a:rPr lang="ru-RU" sz="1800" dirty="0" smtClean="0">
                <a:latin typeface="Book Antiqua" pitchFamily="18" charset="0"/>
              </a:rPr>
              <a:t> и </a:t>
            </a:r>
            <a:r>
              <a:rPr lang="ru-RU" sz="1800" dirty="0" err="1" smtClean="0">
                <a:latin typeface="Book Antiqua" pitchFamily="18" charset="0"/>
              </a:rPr>
              <a:t>многоконфессиональной</a:t>
            </a:r>
            <a:r>
              <a:rPr lang="ru-RU" sz="1800" dirty="0" smtClean="0">
                <a:latin typeface="Book Antiqua" pitchFamily="18" charset="0"/>
              </a:rPr>
              <a:t> среде на основе взаимного уважения и диалога во имя общественного мира и согласия.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14412" y="1071550"/>
          <a:ext cx="6858049" cy="4286280"/>
        </p:xfrm>
        <a:graphic>
          <a:graphicData uri="http://schemas.openxmlformats.org/drawingml/2006/table">
            <a:tbl>
              <a:tblPr/>
              <a:tblGrid>
                <a:gridCol w="424579"/>
                <a:gridCol w="426573"/>
                <a:gridCol w="454479"/>
                <a:gridCol w="426573"/>
                <a:gridCol w="461455"/>
                <a:gridCol w="488366"/>
                <a:gridCol w="454479"/>
                <a:gridCol w="469429"/>
                <a:gridCol w="483382"/>
                <a:gridCol w="461455"/>
                <a:gridCol w="454479"/>
                <a:gridCol w="454479"/>
                <a:gridCol w="461455"/>
                <a:gridCol w="448500"/>
                <a:gridCol w="488366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э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ё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ё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э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29058" y="500042"/>
            <a:ext cx="1355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ФИЛВОРД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428604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1-й раздел</a:t>
            </a:r>
            <a:r>
              <a:rPr lang="ru-RU" dirty="0" smtClean="0">
                <a:solidFill>
                  <a:srgbClr val="002060"/>
                </a:solidFill>
                <a:hlinkClick r:id="rId2" action="ppaction://hlinkpres?slideindex=1&amp;slidetitle="/>
              </a:rPr>
              <a:t>:   «Моя </a:t>
            </a:r>
            <a:r>
              <a:rPr lang="ru-RU" dirty="0">
                <a:solidFill>
                  <a:srgbClr val="002060"/>
                </a:solidFill>
                <a:hlinkClick r:id="rId2" action="ppaction://hlinkpres?slideindex=1&amp;slidetitle="/>
              </a:rPr>
              <a:t>Родина - Российская Федерация»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785794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2-й раздел:  Место  религии в </a:t>
            </a:r>
            <a:r>
              <a:rPr lang="ru-RU" dirty="0">
                <a:solidFill>
                  <a:srgbClr val="002060"/>
                </a:solidFill>
              </a:rPr>
              <a:t>культуре</a:t>
            </a:r>
            <a:r>
              <a:rPr lang="ru-RU" dirty="0" smtClean="0">
                <a:solidFill>
                  <a:srgbClr val="002060"/>
                </a:solidFill>
              </a:rPr>
              <a:t> 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142984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3-й раздел:  Возникновение религий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1500174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4-й раздел:  Священные книги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1857364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5-й раздел: Золотое правило </a:t>
            </a:r>
            <a:r>
              <a:rPr lang="ru-RU" dirty="0">
                <a:solidFill>
                  <a:srgbClr val="002060"/>
                </a:solidFill>
              </a:rPr>
              <a:t>нравственно</a:t>
            </a:r>
            <a:r>
              <a:rPr lang="ru-RU" dirty="0"/>
              <a:t>сти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2214554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6-й раздел: Важнейшие категории </a:t>
            </a:r>
            <a:r>
              <a:rPr lang="ru-RU" dirty="0">
                <a:solidFill>
                  <a:srgbClr val="002060"/>
                </a:solidFill>
              </a:rPr>
              <a:t>религиозных и светских этических </a:t>
            </a:r>
            <a:r>
              <a:rPr lang="ru-RU" dirty="0" smtClean="0">
                <a:solidFill>
                  <a:srgbClr val="002060"/>
                </a:solidFill>
              </a:rPr>
              <a:t>теорий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7-й раздел: Семейные ценности 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84" y="3143248"/>
            <a:ext cx="64294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1-й раздел:  Религиозные вероучениях </a:t>
            </a:r>
            <a:r>
              <a:rPr lang="ru-RU" dirty="0"/>
              <a:t>и </a:t>
            </a:r>
            <a:r>
              <a:rPr lang="ru-RU" dirty="0" smtClean="0"/>
              <a:t>связанные </a:t>
            </a:r>
            <a:r>
              <a:rPr lang="ru-RU" dirty="0"/>
              <a:t>с ними </a:t>
            </a:r>
            <a:r>
              <a:rPr lang="ru-RU" dirty="0" smtClean="0"/>
              <a:t>нравственные заповеди</a:t>
            </a:r>
          </a:p>
          <a:p>
            <a:r>
              <a:rPr lang="ru-RU" dirty="0" smtClean="0"/>
              <a:t>2-й, 3-й разделы:  Важнейшие религиозные обряды </a:t>
            </a:r>
            <a:r>
              <a:rPr lang="ru-RU" dirty="0"/>
              <a:t>и </a:t>
            </a:r>
            <a:r>
              <a:rPr lang="ru-RU" dirty="0" smtClean="0"/>
              <a:t>праздники </a:t>
            </a:r>
            <a:r>
              <a:rPr lang="ru-RU" dirty="0"/>
              <a:t>и их </a:t>
            </a:r>
            <a:r>
              <a:rPr lang="ru-RU" dirty="0" smtClean="0"/>
              <a:t>место </a:t>
            </a:r>
            <a:r>
              <a:rPr lang="ru-RU" dirty="0"/>
              <a:t>в соответствующих религиозных </a:t>
            </a:r>
            <a:r>
              <a:rPr lang="ru-RU" dirty="0" smtClean="0"/>
              <a:t>культурах.</a:t>
            </a:r>
          </a:p>
          <a:p>
            <a:r>
              <a:rPr lang="ru-RU" dirty="0" smtClean="0"/>
              <a:t>4-й, 5-йразделы:  Долг </a:t>
            </a:r>
            <a:r>
              <a:rPr lang="ru-RU" dirty="0"/>
              <a:t>и добродетель, свобода и </a:t>
            </a:r>
            <a:r>
              <a:rPr lang="ru-RU" dirty="0" smtClean="0"/>
              <a:t>ответственность</a:t>
            </a:r>
          </a:p>
          <a:p>
            <a:r>
              <a:rPr lang="ru-RU" dirty="0" smtClean="0"/>
              <a:t>6-й раздел: Трудолюбие </a:t>
            </a:r>
            <a:r>
              <a:rPr lang="ru-RU" dirty="0"/>
              <a:t>и </a:t>
            </a:r>
            <a:r>
              <a:rPr lang="ru-RU" dirty="0" smtClean="0"/>
              <a:t>польза учения</a:t>
            </a:r>
            <a:endParaRPr lang="ru-RU" dirty="0"/>
          </a:p>
          <a:p>
            <a:r>
              <a:rPr lang="ru-RU" dirty="0" smtClean="0"/>
              <a:t>7-й, 8-й: Религиозное искусство </a:t>
            </a:r>
            <a:r>
              <a:rPr lang="ru-RU" dirty="0"/>
              <a:t>и </a:t>
            </a:r>
            <a:r>
              <a:rPr lang="ru-RU" dirty="0" smtClean="0"/>
              <a:t>священные сооружения </a:t>
            </a:r>
            <a:endParaRPr lang="ru-RU" dirty="0"/>
          </a:p>
          <a:p>
            <a:r>
              <a:rPr lang="ru-RU" dirty="0" smtClean="0"/>
              <a:t>9-й раздел: отношение </a:t>
            </a:r>
            <a:r>
              <a:rPr lang="ru-RU" dirty="0"/>
              <a:t>к природе в религиозных культурах и светской экологической этике.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85728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42976" y="928670"/>
          <a:ext cx="6500860" cy="3786212"/>
        </p:xfrm>
        <a:graphic>
          <a:graphicData uri="http://schemas.openxmlformats.org/drawingml/2006/table">
            <a:tbl>
              <a:tblPr/>
              <a:tblGrid>
                <a:gridCol w="627856"/>
                <a:gridCol w="618423"/>
                <a:gridCol w="627856"/>
                <a:gridCol w="497164"/>
                <a:gridCol w="497164"/>
                <a:gridCol w="627856"/>
                <a:gridCol w="490428"/>
                <a:gridCol w="545667"/>
                <a:gridCol w="490428"/>
                <a:gridCol w="491775"/>
                <a:gridCol w="491775"/>
                <a:gridCol w="494468"/>
              </a:tblGrid>
              <a:tr h="5872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0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б</a:t>
                      </a:r>
                      <a:endParaRPr lang="ru-RU" sz="20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у</a:t>
                      </a:r>
                      <a:endParaRPr lang="ru-RU" sz="20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0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0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з</a:t>
                      </a:r>
                      <a:endParaRPr lang="ru-RU" sz="20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22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у</a:t>
                      </a:r>
                      <a:endParaRPr lang="ru-RU" sz="20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223">
                <a:tc rowSpan="2"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0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223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0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0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т</a:t>
                      </a:r>
                      <a:endParaRPr lang="ru-RU" sz="200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0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0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т</a:t>
                      </a:r>
                      <a:endParaRPr lang="ru-RU" sz="20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60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0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з</a:t>
                      </a:r>
                      <a:endParaRPr lang="ru-RU" sz="20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223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0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22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22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0034" y="357166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Кроссворд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4857760"/>
            <a:ext cx="8143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ook Antiqua" pitchFamily="18" charset="0"/>
              </a:rPr>
              <a:t>1) Мировая религия, возникшая в далекой Индии.</a:t>
            </a:r>
          </a:p>
          <a:p>
            <a:r>
              <a:rPr lang="ru-RU" sz="2000" dirty="0">
                <a:latin typeface="Book Antiqua" pitchFamily="18" charset="0"/>
              </a:rPr>
              <a:t>2) Учение о жизни и воскресении Иисуса Христа.</a:t>
            </a:r>
          </a:p>
          <a:p>
            <a:r>
              <a:rPr lang="ru-RU" sz="2000" dirty="0">
                <a:latin typeface="Book Antiqua" pitchFamily="18" charset="0"/>
              </a:rPr>
              <a:t>3) Мировая религия, люди в которой 40 лет блуждали по пустыне, а вел их за собой Моисей.</a:t>
            </a:r>
          </a:p>
          <a:p>
            <a:r>
              <a:rPr lang="ru-RU" sz="2000" dirty="0">
                <a:latin typeface="Book Antiqua" pitchFamily="18" charset="0"/>
              </a:rPr>
              <a:t>4) Мировая религия, основателем которой был пророк </a:t>
            </a:r>
            <a:r>
              <a:rPr lang="ru-RU" sz="2000" dirty="0" err="1">
                <a:latin typeface="Book Antiqua" pitchFamily="18" charset="0"/>
              </a:rPr>
              <a:t>Мухаммад</a:t>
            </a:r>
            <a:r>
              <a:rPr lang="ru-RU" sz="2000" dirty="0">
                <a:latin typeface="Book Antiqua" pitchFamily="18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714356"/>
            <a:ext cx="2419485" cy="153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642918"/>
          <a:ext cx="7715305" cy="2571768"/>
        </p:xfrm>
        <a:graphic>
          <a:graphicData uri="http://schemas.openxmlformats.org/drawingml/2006/table">
            <a:tbl>
              <a:tblPr/>
              <a:tblGrid>
                <a:gridCol w="1931492"/>
                <a:gridCol w="1915499"/>
                <a:gridCol w="1915499"/>
                <a:gridCol w="1952815"/>
              </a:tblGrid>
              <a:tr h="734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Православная </a:t>
                      </a: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Исламская культура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Буддийская культура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Book Antiqua" pitchFamily="18" charset="0"/>
                          <a:ea typeface="Times New Roman"/>
                          <a:cs typeface="Times New Roman"/>
                        </a:rPr>
                        <a:t>Иудейская культура</a:t>
                      </a:r>
                      <a:endParaRPr lang="ru-RU" sz="180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6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 в. 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Палестина (Израиль)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Иисус Христос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VI</a:t>
                      </a: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 в.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Аравийский полуостров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Book Antiqua" pitchFamily="18" charset="0"/>
                          <a:ea typeface="Times New Roman"/>
                          <a:cs typeface="Times New Roman"/>
                        </a:rPr>
                        <a:t>Мухаммад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Кн. 2 тыс. до н. э.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Индия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Book Antiqua" pitchFamily="18" charset="0"/>
                          <a:ea typeface="Times New Roman"/>
                          <a:cs typeface="Times New Roman"/>
                        </a:rPr>
                        <a:t>Сиддхартха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Book Antiqua" pitchFamily="18" charset="0"/>
                          <a:ea typeface="Times New Roman"/>
                          <a:cs typeface="Times New Roman"/>
                        </a:rPr>
                        <a:t>Гаутама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VI</a:t>
                      </a: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 в. до н. э.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Палестина (Израиль)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Пророк Моисей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000496" y="3500438"/>
          <a:ext cx="3510915" cy="2291720"/>
        </p:xfrm>
        <a:graphic>
          <a:graphicData uri="http://schemas.openxmlformats.org/drawingml/2006/table">
            <a:tbl>
              <a:tblPr/>
              <a:tblGrid>
                <a:gridCol w="1649095"/>
                <a:gridCol w="1861820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Исламская культура</a:t>
                      </a:r>
                      <a:endParaRPr lang="ru-RU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Book Antiqua" pitchFamily="18" charset="0"/>
                          <a:ea typeface="Times New Roman"/>
                          <a:cs typeface="Times New Roman"/>
                        </a:rPr>
                        <a:t>Буддийская культура</a:t>
                      </a:r>
                      <a:endParaRPr lang="ru-RU" sz="180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5901826"/>
            <a:ext cx="8858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Мечеть,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минбар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, алтарь, имам, лама,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трипитака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, Коран, минарет, ступа.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pic>
        <p:nvPicPr>
          <p:cNvPr id="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500438"/>
            <a:ext cx="1941663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118</TotalTime>
  <Words>1056</Words>
  <Application>Microsoft Office PowerPoint</Application>
  <PresentationFormat>Экран (4:3)</PresentationFormat>
  <Paragraphs>281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Основы мировых религиозных культур и светской этики</vt:lpstr>
      <vt:lpstr>Слайд 2</vt:lpstr>
      <vt:lpstr>Слайд 3</vt:lpstr>
      <vt:lpstr>                 Учебный курс ОРКСЭ включает в себя модули:  </vt:lpstr>
      <vt:lpstr>Цель учебного курса ОРКСЭ – формирование у младшего подростка мотиваций к осознанному нравственному поведению, основанному на знании и уважении культурных и религиозных традиций многонационального народа России, а также к диалогу с представителями других культур и мировоззрений.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мировых религиозных культур и светской этики</dc:title>
  <dc:creator>User</dc:creator>
  <cp:lastModifiedBy>User</cp:lastModifiedBy>
  <cp:revision>19</cp:revision>
  <dcterms:created xsi:type="dcterms:W3CDTF">2012-11-15T12:24:06Z</dcterms:created>
  <dcterms:modified xsi:type="dcterms:W3CDTF">2012-11-15T21:35:52Z</dcterms:modified>
</cp:coreProperties>
</file>