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93" r:id="rId3"/>
    <p:sldId id="257" r:id="rId4"/>
    <p:sldId id="258" r:id="rId5"/>
    <p:sldId id="259" r:id="rId6"/>
    <p:sldId id="260" r:id="rId7"/>
    <p:sldId id="273" r:id="rId8"/>
    <p:sldId id="261" r:id="rId9"/>
    <p:sldId id="262" r:id="rId10"/>
    <p:sldId id="263" r:id="rId11"/>
    <p:sldId id="264" r:id="rId12"/>
    <p:sldId id="285" r:id="rId13"/>
    <p:sldId id="267" r:id="rId14"/>
    <p:sldId id="274" r:id="rId15"/>
    <p:sldId id="270" r:id="rId16"/>
    <p:sldId id="271" r:id="rId17"/>
    <p:sldId id="272" r:id="rId18"/>
    <p:sldId id="268" r:id="rId19"/>
    <p:sldId id="269" r:id="rId20"/>
    <p:sldId id="275" r:id="rId21"/>
    <p:sldId id="286" r:id="rId22"/>
    <p:sldId id="277" r:id="rId23"/>
    <p:sldId id="278" r:id="rId24"/>
    <p:sldId id="281" r:id="rId25"/>
    <p:sldId id="280" r:id="rId26"/>
    <p:sldId id="282" r:id="rId27"/>
    <p:sldId id="287" r:id="rId28"/>
    <p:sldId id="283" r:id="rId29"/>
    <p:sldId id="284" r:id="rId30"/>
    <p:sldId id="294" r:id="rId31"/>
    <p:sldId id="295" r:id="rId32"/>
    <p:sldId id="296" r:id="rId33"/>
    <p:sldId id="297" r:id="rId34"/>
    <p:sldId id="301" r:id="rId35"/>
    <p:sldId id="299" r:id="rId36"/>
    <p:sldId id="300" r:id="rId37"/>
    <p:sldId id="288" r:id="rId38"/>
    <p:sldId id="290" r:id="rId39"/>
    <p:sldId id="292" r:id="rId40"/>
    <p:sldId id="289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9" autoAdjust="0"/>
    <p:restoredTop sz="93651" autoAdjust="0"/>
  </p:normalViewPr>
  <p:slideViewPr>
    <p:cSldViewPr>
      <p:cViewPr>
        <p:scale>
          <a:sx n="66" d="100"/>
          <a:sy n="66" d="100"/>
        </p:scale>
        <p:origin x="-1518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87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5AA322-A1AF-47AB-BB50-66112B7420E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31F6E3-382D-4067-A05A-03917A337DF3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rPr>
            <a:t>1)  </a:t>
          </a:r>
          <a:r>
            <a:rPr lang="ru-RU" sz="1400" b="1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rPr>
            <a:t>Желание. Установка. Цель</a:t>
          </a:r>
          <a:endParaRPr lang="ru-RU" sz="1400" dirty="0">
            <a:solidFill>
              <a:schemeClr val="tx1"/>
            </a:solidFill>
          </a:endParaRPr>
        </a:p>
      </dgm:t>
    </dgm:pt>
    <dgm:pt modelId="{DDB65BBC-1518-4045-B039-496FE1A723C5}" type="parTrans" cxnId="{778CA4B2-51E1-4199-84C2-882ED59C22B7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F806F387-A9AD-4056-B1D1-8B7CFE3C749D}" type="sibTrans" cxnId="{778CA4B2-51E1-4199-84C2-882ED59C22B7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863015E4-62C4-4738-A745-B0661BED8075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rPr>
            <a:t>Должны быть перед каждым заданием</a:t>
          </a:r>
          <a:endParaRPr lang="ru-RU" sz="1000" dirty="0">
            <a:solidFill>
              <a:schemeClr val="tx1"/>
            </a:solidFill>
          </a:endParaRPr>
        </a:p>
      </dgm:t>
    </dgm:pt>
    <dgm:pt modelId="{75AB38F8-8B19-4857-8EFD-912DA2C149C2}" type="parTrans" cxnId="{7EC7AA2F-5973-4BA7-BF1F-DEF224D98149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162622EE-8374-45EA-AC32-2D2B972800B5}" type="sibTrans" cxnId="{7EC7AA2F-5973-4BA7-BF1F-DEF224D98149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84108AA4-EFEB-4922-9648-C985341E27CE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2)  </a:t>
          </a:r>
          <a:r>
            <a:rPr lang="ru-RU" sz="1200" b="1" dirty="0" smtClean="0">
              <a:solidFill>
                <a:schemeClr val="tx1"/>
              </a:solidFill>
            </a:rPr>
            <a:t>Эмоциональность</a:t>
          </a:r>
          <a:endParaRPr lang="ru-RU" sz="1200" dirty="0">
            <a:solidFill>
              <a:schemeClr val="tx1"/>
            </a:solidFill>
          </a:endParaRPr>
        </a:p>
      </dgm:t>
    </dgm:pt>
    <dgm:pt modelId="{4F687B3A-4BFE-43F0-9675-B4A640DA4916}" type="parTrans" cxnId="{09D3EF17-6D1C-420A-ADF5-897D8236EC46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A5D408FC-24CC-4B7E-91EA-B667E1B3C11D}" type="sibTrans" cxnId="{09D3EF17-6D1C-420A-ADF5-897D8236EC46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E0A6332E-6644-4894-AEF0-74399B8F869C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Необходимо сознательно вовлекать в процесс запоминания как можно больше чувств и эмоций</a:t>
          </a:r>
          <a:endParaRPr lang="ru-RU" sz="1000" dirty="0">
            <a:solidFill>
              <a:schemeClr val="tx1"/>
            </a:solidFill>
          </a:endParaRPr>
        </a:p>
      </dgm:t>
    </dgm:pt>
    <dgm:pt modelId="{086F6DA7-AE96-44A6-9BA7-955585A1991A}" type="parTrans" cxnId="{F5AE0C53-FD8B-4603-866B-B999B4BAA62A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C97C242E-027F-405E-9542-37249177CAF9}" type="sibTrans" cxnId="{F5AE0C53-FD8B-4603-866B-B999B4BAA62A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774B8553-E7CE-41E3-A52C-05C893810606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3)  </a:t>
          </a:r>
          <a:r>
            <a:rPr lang="ru-RU" sz="1200" b="1" dirty="0" smtClean="0">
              <a:solidFill>
                <a:schemeClr val="tx1"/>
              </a:solidFill>
            </a:rPr>
            <a:t>Ассоциации</a:t>
          </a:r>
          <a:endParaRPr lang="ru-RU" sz="1200" dirty="0">
            <a:solidFill>
              <a:schemeClr val="tx1"/>
            </a:solidFill>
          </a:endParaRPr>
        </a:p>
      </dgm:t>
    </dgm:pt>
    <dgm:pt modelId="{9B4DDB38-A661-42F8-871B-C0CFC7CB9FCB}" type="parTrans" cxnId="{72300996-02FB-4121-B9A7-B8E5EA8496E7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92FBB8B1-0EAA-4599-8650-F64E6A06A137}" type="sibTrans" cxnId="{72300996-02FB-4121-B9A7-B8E5EA8496E7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E544EB59-14AA-4C19-A61B-046F9E501FEC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Прибегая к образам можно значительно расширить информацию, легче и быстрее ее запомнить</a:t>
          </a:r>
          <a:endParaRPr lang="ru-RU" sz="1000" dirty="0">
            <a:solidFill>
              <a:schemeClr val="tx1"/>
            </a:solidFill>
          </a:endParaRPr>
        </a:p>
      </dgm:t>
    </dgm:pt>
    <dgm:pt modelId="{0526746B-5BA8-4755-915B-A23DCAE7073D}" type="parTrans" cxnId="{6C50EB77-2E08-4714-83D0-4005A75F4F6B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A911079F-F77E-4F25-B345-69667E90C642}" type="sibTrans" cxnId="{6C50EB77-2E08-4714-83D0-4005A75F4F6B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AF94E64F-83A4-49CE-B477-F068541D29E7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4)  </a:t>
          </a:r>
          <a:r>
            <a:rPr lang="ru-RU" sz="1200" b="1" dirty="0" smtClean="0">
              <a:solidFill>
                <a:schemeClr val="tx1"/>
              </a:solidFill>
            </a:rPr>
            <a:t>Действенный закон</a:t>
          </a:r>
          <a:endParaRPr lang="ru-RU" sz="1200" dirty="0">
            <a:solidFill>
              <a:schemeClr val="tx1"/>
            </a:solidFill>
          </a:endParaRPr>
        </a:p>
      </dgm:t>
    </dgm:pt>
    <dgm:pt modelId="{1F77928A-8041-416C-B969-900124EAF773}" type="parTrans" cxnId="{337EF33C-C8F0-44B3-8A24-7218C5CA08B6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0FE9F66C-D87E-42AA-99BB-132020EA5AF3}" type="sibTrans" cxnId="{337EF33C-C8F0-44B3-8A24-7218C5CA08B6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DFB2AC98-8339-44C2-A72D-A28B3A5B6AE3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Процесс запоминания лучше сопровождать записыванием, рисованием, чертежами и другими действиями</a:t>
          </a:r>
          <a:endParaRPr lang="ru-RU" sz="1000" dirty="0">
            <a:solidFill>
              <a:schemeClr val="tx1"/>
            </a:solidFill>
          </a:endParaRPr>
        </a:p>
      </dgm:t>
    </dgm:pt>
    <dgm:pt modelId="{9D15F2E9-3F29-4B52-9BD6-F02B544B2DBE}" type="parTrans" cxnId="{AC766227-7435-42B3-9ABB-C393B6ED88C0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160177B9-67B6-4C3D-9576-0414C09FB814}" type="sibTrans" cxnId="{AC766227-7435-42B3-9ABB-C393B6ED88C0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ED275ED9-FF23-40BB-A30F-D96FFAB6C9E8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5)  </a:t>
          </a:r>
          <a:r>
            <a:rPr lang="ru-RU" sz="1200" b="1" dirty="0" smtClean="0">
              <a:solidFill>
                <a:schemeClr val="tx1"/>
              </a:solidFill>
            </a:rPr>
            <a:t>Концентрация</a:t>
          </a:r>
          <a:endParaRPr lang="ru-RU" sz="1200" dirty="0">
            <a:solidFill>
              <a:schemeClr val="tx1"/>
            </a:solidFill>
          </a:endParaRPr>
        </a:p>
      </dgm:t>
    </dgm:pt>
    <dgm:pt modelId="{3866F926-B2A4-4F45-A8E7-9A9975D737A4}" type="parTrans" cxnId="{DE027DBA-DDB6-4A1D-805D-5F6B06FC1405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2457A0D1-AFBF-4C76-9DCD-8DBE98FF5839}" type="sibTrans" cxnId="{DE027DBA-DDB6-4A1D-805D-5F6B06FC1405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BABA7CAA-D795-4864-82E5-7019859AF35D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При приобретении контроля над вниманием случайное запоминание уступает место намеренному, с участием сознания. Это улучшает запоминание</a:t>
          </a:r>
          <a:endParaRPr lang="ru-RU" sz="1000" dirty="0">
            <a:solidFill>
              <a:schemeClr val="tx1"/>
            </a:solidFill>
          </a:endParaRPr>
        </a:p>
      </dgm:t>
    </dgm:pt>
    <dgm:pt modelId="{660E3114-D89F-4E3C-838A-FEF91875C7CF}" type="parTrans" cxnId="{64240FBA-A52B-415E-BD4F-0C5868160624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704235F7-0F67-4AD9-A4AF-19F2FA3BB89F}" type="sibTrans" cxnId="{64240FBA-A52B-415E-BD4F-0C5868160624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E5EB4521-8199-4A67-8175-1BEB11F4A446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6) </a:t>
          </a:r>
          <a:r>
            <a:rPr lang="ru-RU" sz="1200" b="1" dirty="0" smtClean="0">
              <a:solidFill>
                <a:schemeClr val="tx1"/>
              </a:solidFill>
            </a:rPr>
            <a:t>«Не стирай следы!</a:t>
          </a:r>
          <a:r>
            <a:rPr lang="ru-RU" sz="1200" dirty="0" smtClean="0">
              <a:solidFill>
                <a:schemeClr val="tx1"/>
              </a:solidFill>
            </a:rPr>
            <a:t>»</a:t>
          </a:r>
          <a:endParaRPr lang="ru-RU" sz="1200" dirty="0">
            <a:solidFill>
              <a:schemeClr val="tx1"/>
            </a:solidFill>
          </a:endParaRPr>
        </a:p>
      </dgm:t>
    </dgm:pt>
    <dgm:pt modelId="{C305BD6C-735A-45C8-90E5-1DF3D0C29B9E}" type="parTrans" cxnId="{E750AF78-8912-4DCD-A9AA-CABAEAFDBB80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2019583C-8902-47D9-A72E-B98267A7FCA3}" type="sibTrans" cxnId="{E750AF78-8912-4DCD-A9AA-CABAEAFDBB80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5E7A4106-C970-4B11-A796-22581515599B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Так как мышление левого полушария систематизировано, логично, рационально, отвечает за точные науки, а мышление правого полушария – это картины, образы, эмоции, оно отвечает за гуманитарные науки, то при изучении, например, русской литературы, потом белорусского происходит «стирание следов»</a:t>
          </a:r>
          <a:endParaRPr lang="ru-RU" sz="1000" dirty="0">
            <a:solidFill>
              <a:schemeClr val="tx1"/>
            </a:solidFill>
          </a:endParaRPr>
        </a:p>
      </dgm:t>
    </dgm:pt>
    <dgm:pt modelId="{B66BD507-D2DC-4A92-BCD2-335D50A3BC9E}" type="parTrans" cxnId="{ACF28DAA-82D6-4267-A7DE-1B0174E83ECD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F746195A-D7FB-4393-A232-DFB293528BC0}" type="sibTrans" cxnId="{ACF28DAA-82D6-4267-A7DE-1B0174E83ECD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589A39FD-C669-441B-89F3-91FC539402CF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7)  </a:t>
          </a:r>
          <a:r>
            <a:rPr lang="ru-RU" sz="1200" b="1" dirty="0" smtClean="0">
              <a:solidFill>
                <a:schemeClr val="tx1"/>
              </a:solidFill>
            </a:rPr>
            <a:t>Осмысленность.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b="1" dirty="0" smtClean="0">
              <a:solidFill>
                <a:schemeClr val="tx1"/>
              </a:solidFill>
            </a:rPr>
            <a:t>Логическое осознание.</a:t>
          </a:r>
          <a:endParaRPr lang="ru-RU" sz="1200" dirty="0">
            <a:solidFill>
              <a:schemeClr val="tx1"/>
            </a:solidFill>
          </a:endParaRPr>
        </a:p>
      </dgm:t>
    </dgm:pt>
    <dgm:pt modelId="{35334B49-685C-455B-B3AA-F22C3D3A98F3}" type="parTrans" cxnId="{9ED24D0B-A5C5-4767-B439-4D64B065B6A9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DB95BD9D-B4AB-4063-9FC5-BFCAD3B0E35E}" type="sibTrans" cxnId="{9ED24D0B-A5C5-4767-B439-4D64B065B6A9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456C9632-A7A4-43F6-9C74-3EE415D7DEB7}">
      <dgm:prSet phldrT="[Текст]" custT="1"/>
      <dgm:spPr/>
      <dgm:t>
        <a:bodyPr/>
        <a:lstStyle/>
        <a:p>
          <a:r>
            <a:rPr lang="ru-RU" sz="900" dirty="0" smtClean="0">
              <a:solidFill>
                <a:schemeClr val="tx1"/>
              </a:solidFill>
            </a:rPr>
            <a:t>Лучше пользоваться смысловыми опорами, смысловым соотнесением и группировкой – рисовать логические схемы, графики, выделять главное, использовать «</a:t>
          </a:r>
          <a:r>
            <a:rPr lang="ru-RU" sz="1000" dirty="0" smtClean="0">
              <a:solidFill>
                <a:schemeClr val="tx1"/>
              </a:solidFill>
            </a:rPr>
            <a:t>слова-коды</a:t>
          </a:r>
          <a:r>
            <a:rPr lang="ru-RU" sz="900" dirty="0" smtClean="0">
              <a:solidFill>
                <a:schemeClr val="tx1"/>
              </a:solidFill>
            </a:rPr>
            <a:t>»</a:t>
          </a:r>
          <a:endParaRPr lang="ru-RU" sz="900" dirty="0">
            <a:solidFill>
              <a:schemeClr val="tx1"/>
            </a:solidFill>
          </a:endParaRPr>
        </a:p>
      </dgm:t>
    </dgm:pt>
    <dgm:pt modelId="{7BE1F032-CD2B-43B7-849B-F25617677208}" type="parTrans" cxnId="{BBF112EE-BD65-4F68-B052-49C22C5481A5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52E2B70F-CA6E-4E5E-9C7D-4DB1B358ECD9}" type="sibTrans" cxnId="{BBF112EE-BD65-4F68-B052-49C22C5481A5}">
      <dgm:prSet/>
      <dgm:spPr/>
      <dgm:t>
        <a:bodyPr/>
        <a:lstStyle/>
        <a:p>
          <a:endParaRPr lang="ru-RU" sz="2800">
            <a:solidFill>
              <a:schemeClr val="tx1"/>
            </a:solidFill>
          </a:endParaRPr>
        </a:p>
      </dgm:t>
    </dgm:pt>
    <dgm:pt modelId="{D1FCF6CE-D5A7-4C39-9566-3B6B73E29BF9}" type="pres">
      <dgm:prSet presAssocID="{E55AA322-A1AF-47AB-BB50-66112B7420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ED8399-9A16-4BFF-A8AD-29312C19AD8F}" type="pres">
      <dgm:prSet presAssocID="{589A39FD-C669-441B-89F3-91FC539402CF}" presName="boxAndChildren" presStyleCnt="0"/>
      <dgm:spPr/>
    </dgm:pt>
    <dgm:pt modelId="{06B4C6E4-F0C7-4905-9257-2C99F95358B7}" type="pres">
      <dgm:prSet presAssocID="{589A39FD-C669-441B-89F3-91FC539402CF}" presName="parentTextBox" presStyleLbl="node1" presStyleIdx="0" presStyleCnt="7"/>
      <dgm:spPr/>
      <dgm:t>
        <a:bodyPr/>
        <a:lstStyle/>
        <a:p>
          <a:endParaRPr lang="ru-RU"/>
        </a:p>
      </dgm:t>
    </dgm:pt>
    <dgm:pt modelId="{90192D7F-A655-4AF5-BE50-16E2E51DD893}" type="pres">
      <dgm:prSet presAssocID="{589A39FD-C669-441B-89F3-91FC539402CF}" presName="entireBox" presStyleLbl="node1" presStyleIdx="0" presStyleCnt="7"/>
      <dgm:spPr/>
      <dgm:t>
        <a:bodyPr/>
        <a:lstStyle/>
        <a:p>
          <a:endParaRPr lang="ru-RU"/>
        </a:p>
      </dgm:t>
    </dgm:pt>
    <dgm:pt modelId="{439F4BEE-B200-4392-82E0-C4379CDD0572}" type="pres">
      <dgm:prSet presAssocID="{589A39FD-C669-441B-89F3-91FC539402CF}" presName="descendantBox" presStyleCnt="0"/>
      <dgm:spPr/>
    </dgm:pt>
    <dgm:pt modelId="{4A051F8A-823A-4356-A738-B8169C848B0D}" type="pres">
      <dgm:prSet presAssocID="{456C9632-A7A4-43F6-9C74-3EE415D7DEB7}" presName="childTextBox" presStyleLbl="f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1E6D62-366B-4321-8F15-C44A9C7A2023}" type="pres">
      <dgm:prSet presAssocID="{2019583C-8902-47D9-A72E-B98267A7FCA3}" presName="sp" presStyleCnt="0"/>
      <dgm:spPr/>
    </dgm:pt>
    <dgm:pt modelId="{3947BD0A-6AD3-43B5-A79E-CA7C08FDEBE2}" type="pres">
      <dgm:prSet presAssocID="{E5EB4521-8199-4A67-8175-1BEB11F4A446}" presName="arrowAndChildren" presStyleCnt="0"/>
      <dgm:spPr/>
    </dgm:pt>
    <dgm:pt modelId="{6DCB39CE-BF14-4DDB-961D-C00C9F08A687}" type="pres">
      <dgm:prSet presAssocID="{E5EB4521-8199-4A67-8175-1BEB11F4A446}" presName="parentTextArrow" presStyleLbl="node1" presStyleIdx="0" presStyleCnt="7"/>
      <dgm:spPr/>
      <dgm:t>
        <a:bodyPr/>
        <a:lstStyle/>
        <a:p>
          <a:endParaRPr lang="ru-RU"/>
        </a:p>
      </dgm:t>
    </dgm:pt>
    <dgm:pt modelId="{41B5099E-EA1B-48A4-A9A2-1BFF0DB3658C}" type="pres">
      <dgm:prSet presAssocID="{E5EB4521-8199-4A67-8175-1BEB11F4A446}" presName="arrow" presStyleLbl="node1" presStyleIdx="1" presStyleCnt="7" custLinFactNeighborY="-738"/>
      <dgm:spPr/>
      <dgm:t>
        <a:bodyPr/>
        <a:lstStyle/>
        <a:p>
          <a:endParaRPr lang="ru-RU"/>
        </a:p>
      </dgm:t>
    </dgm:pt>
    <dgm:pt modelId="{021BAF38-D820-4A3A-B973-B7E5442BFDF6}" type="pres">
      <dgm:prSet presAssocID="{E5EB4521-8199-4A67-8175-1BEB11F4A446}" presName="descendantArrow" presStyleCnt="0"/>
      <dgm:spPr/>
    </dgm:pt>
    <dgm:pt modelId="{3FD036D5-9977-4C80-9EF5-A2C118147C6D}" type="pres">
      <dgm:prSet presAssocID="{5E7A4106-C970-4B11-A796-22581515599B}" presName="childTextArrow" presStyleLbl="fgAccFollowNode1" presStyleIdx="1" presStyleCnt="7" custScaleY="125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90176A-3CB4-41A2-89BB-CEE91D3B6CD0}" type="pres">
      <dgm:prSet presAssocID="{2457A0D1-AFBF-4C76-9DCD-8DBE98FF5839}" presName="sp" presStyleCnt="0"/>
      <dgm:spPr/>
    </dgm:pt>
    <dgm:pt modelId="{6F7487C5-3872-4A0B-88C0-2709E55A8DD8}" type="pres">
      <dgm:prSet presAssocID="{ED275ED9-FF23-40BB-A30F-D96FFAB6C9E8}" presName="arrowAndChildren" presStyleCnt="0"/>
      <dgm:spPr/>
    </dgm:pt>
    <dgm:pt modelId="{20590F8B-BAF1-4647-B769-5BBEB03BE840}" type="pres">
      <dgm:prSet presAssocID="{ED275ED9-FF23-40BB-A30F-D96FFAB6C9E8}" presName="parentTextArrow" presStyleLbl="node1" presStyleIdx="1" presStyleCnt="7"/>
      <dgm:spPr/>
      <dgm:t>
        <a:bodyPr/>
        <a:lstStyle/>
        <a:p>
          <a:endParaRPr lang="ru-RU"/>
        </a:p>
      </dgm:t>
    </dgm:pt>
    <dgm:pt modelId="{D9E98FA2-37A1-4599-8643-7741386B5D8A}" type="pres">
      <dgm:prSet presAssocID="{ED275ED9-FF23-40BB-A30F-D96FFAB6C9E8}" presName="arrow" presStyleLbl="node1" presStyleIdx="2" presStyleCnt="7"/>
      <dgm:spPr/>
      <dgm:t>
        <a:bodyPr/>
        <a:lstStyle/>
        <a:p>
          <a:endParaRPr lang="ru-RU"/>
        </a:p>
      </dgm:t>
    </dgm:pt>
    <dgm:pt modelId="{99FC373A-2705-4333-A714-6C018A9B7391}" type="pres">
      <dgm:prSet presAssocID="{ED275ED9-FF23-40BB-A30F-D96FFAB6C9E8}" presName="descendantArrow" presStyleCnt="0"/>
      <dgm:spPr/>
    </dgm:pt>
    <dgm:pt modelId="{4908319A-5BF6-4C8D-B0AE-FAD23403B764}" type="pres">
      <dgm:prSet presAssocID="{BABA7CAA-D795-4864-82E5-7019859AF35D}" presName="childTextArrow" presStyleLbl="f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15AABF-CFD1-454A-8DC1-77EFFC3BD785}" type="pres">
      <dgm:prSet presAssocID="{0FE9F66C-D87E-42AA-99BB-132020EA5AF3}" presName="sp" presStyleCnt="0"/>
      <dgm:spPr/>
    </dgm:pt>
    <dgm:pt modelId="{DF0199CD-D572-4A1D-B3D2-ACB18A8D8AED}" type="pres">
      <dgm:prSet presAssocID="{AF94E64F-83A4-49CE-B477-F068541D29E7}" presName="arrowAndChildren" presStyleCnt="0"/>
      <dgm:spPr/>
    </dgm:pt>
    <dgm:pt modelId="{3251E8EE-8DB8-4FFC-983E-EE2F1EDC1FEE}" type="pres">
      <dgm:prSet presAssocID="{AF94E64F-83A4-49CE-B477-F068541D29E7}" presName="parentTextArrow" presStyleLbl="node1" presStyleIdx="2" presStyleCnt="7"/>
      <dgm:spPr/>
      <dgm:t>
        <a:bodyPr/>
        <a:lstStyle/>
        <a:p>
          <a:endParaRPr lang="ru-RU"/>
        </a:p>
      </dgm:t>
    </dgm:pt>
    <dgm:pt modelId="{6BA57A38-F83B-4DD9-B90D-35A413D29FE8}" type="pres">
      <dgm:prSet presAssocID="{AF94E64F-83A4-49CE-B477-F068541D29E7}" presName="arrow" presStyleLbl="node1" presStyleIdx="3" presStyleCnt="7"/>
      <dgm:spPr/>
      <dgm:t>
        <a:bodyPr/>
        <a:lstStyle/>
        <a:p>
          <a:endParaRPr lang="ru-RU"/>
        </a:p>
      </dgm:t>
    </dgm:pt>
    <dgm:pt modelId="{8FCAE7EF-5EA2-40EF-9DDC-DA4418AFC37D}" type="pres">
      <dgm:prSet presAssocID="{AF94E64F-83A4-49CE-B477-F068541D29E7}" presName="descendantArrow" presStyleCnt="0"/>
      <dgm:spPr/>
    </dgm:pt>
    <dgm:pt modelId="{59940008-11B5-41FB-96B9-0BC1322F924B}" type="pres">
      <dgm:prSet presAssocID="{DFB2AC98-8339-44C2-A72D-A28B3A5B6AE3}" presName="childTextArrow" presStyleLbl="f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211444-56D0-4F46-8714-00882FE14A1E}" type="pres">
      <dgm:prSet presAssocID="{92FBB8B1-0EAA-4599-8650-F64E6A06A137}" presName="sp" presStyleCnt="0"/>
      <dgm:spPr/>
    </dgm:pt>
    <dgm:pt modelId="{8E811009-2240-439B-AD76-2AC25A2188C0}" type="pres">
      <dgm:prSet presAssocID="{774B8553-E7CE-41E3-A52C-05C893810606}" presName="arrowAndChildren" presStyleCnt="0"/>
      <dgm:spPr/>
    </dgm:pt>
    <dgm:pt modelId="{DFBA12EC-A6DC-466B-8295-F47D26DDF4DA}" type="pres">
      <dgm:prSet presAssocID="{774B8553-E7CE-41E3-A52C-05C893810606}" presName="parentTextArrow" presStyleLbl="node1" presStyleIdx="3" presStyleCnt="7"/>
      <dgm:spPr/>
      <dgm:t>
        <a:bodyPr/>
        <a:lstStyle/>
        <a:p>
          <a:endParaRPr lang="ru-RU"/>
        </a:p>
      </dgm:t>
    </dgm:pt>
    <dgm:pt modelId="{A4AE27ED-B247-49AB-87C5-A5577330543E}" type="pres">
      <dgm:prSet presAssocID="{774B8553-E7CE-41E3-A52C-05C893810606}" presName="arrow" presStyleLbl="node1" presStyleIdx="4" presStyleCnt="7"/>
      <dgm:spPr/>
      <dgm:t>
        <a:bodyPr/>
        <a:lstStyle/>
        <a:p>
          <a:endParaRPr lang="ru-RU"/>
        </a:p>
      </dgm:t>
    </dgm:pt>
    <dgm:pt modelId="{8DFC4D4E-6FF0-48EF-A2C0-4DACE6FB5F00}" type="pres">
      <dgm:prSet presAssocID="{774B8553-E7CE-41E3-A52C-05C893810606}" presName="descendantArrow" presStyleCnt="0"/>
      <dgm:spPr/>
    </dgm:pt>
    <dgm:pt modelId="{D8E652AF-C724-4132-A3E1-7EF92117F8A3}" type="pres">
      <dgm:prSet presAssocID="{E544EB59-14AA-4C19-A61B-046F9E501FEC}" presName="childTextArrow" presStyleLbl="f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5EF5F-04B1-4729-AA13-8ECA1793FA86}" type="pres">
      <dgm:prSet presAssocID="{A5D408FC-24CC-4B7E-91EA-B667E1B3C11D}" presName="sp" presStyleCnt="0"/>
      <dgm:spPr/>
    </dgm:pt>
    <dgm:pt modelId="{F69B5F82-3105-44AE-BDFB-6A3AD4A02AB2}" type="pres">
      <dgm:prSet presAssocID="{84108AA4-EFEB-4922-9648-C985341E27CE}" presName="arrowAndChildren" presStyleCnt="0"/>
      <dgm:spPr/>
    </dgm:pt>
    <dgm:pt modelId="{ADAF398A-A1DC-41F6-A544-F9CA07712CBB}" type="pres">
      <dgm:prSet presAssocID="{84108AA4-EFEB-4922-9648-C985341E27CE}" presName="parentTextArrow" presStyleLbl="node1" presStyleIdx="4" presStyleCnt="7"/>
      <dgm:spPr/>
      <dgm:t>
        <a:bodyPr/>
        <a:lstStyle/>
        <a:p>
          <a:endParaRPr lang="ru-RU"/>
        </a:p>
      </dgm:t>
    </dgm:pt>
    <dgm:pt modelId="{3D7969FD-0F99-4CF1-A31D-3DBAAB041D97}" type="pres">
      <dgm:prSet presAssocID="{84108AA4-EFEB-4922-9648-C985341E27CE}" presName="arrow" presStyleLbl="node1" presStyleIdx="5" presStyleCnt="7"/>
      <dgm:spPr/>
      <dgm:t>
        <a:bodyPr/>
        <a:lstStyle/>
        <a:p>
          <a:endParaRPr lang="ru-RU"/>
        </a:p>
      </dgm:t>
    </dgm:pt>
    <dgm:pt modelId="{88A9B4A4-B51C-4277-A4FC-516F2BF94267}" type="pres">
      <dgm:prSet presAssocID="{84108AA4-EFEB-4922-9648-C985341E27CE}" presName="descendantArrow" presStyleCnt="0"/>
      <dgm:spPr/>
    </dgm:pt>
    <dgm:pt modelId="{A85B0310-874F-449E-A6AD-2E39D974DE9B}" type="pres">
      <dgm:prSet presAssocID="{E0A6332E-6644-4894-AEF0-74399B8F869C}" presName="childTextArrow" presStyleLbl="f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9BBB41-A1A4-482B-A54C-120506236682}" type="pres">
      <dgm:prSet presAssocID="{F806F387-A9AD-4056-B1D1-8B7CFE3C749D}" presName="sp" presStyleCnt="0"/>
      <dgm:spPr/>
    </dgm:pt>
    <dgm:pt modelId="{A8A2447D-1B77-494F-B8C4-AF7835BA8935}" type="pres">
      <dgm:prSet presAssocID="{C431F6E3-382D-4067-A05A-03917A337DF3}" presName="arrowAndChildren" presStyleCnt="0"/>
      <dgm:spPr/>
    </dgm:pt>
    <dgm:pt modelId="{D369A3E4-8F9A-4555-A8DB-2F1806D58BB5}" type="pres">
      <dgm:prSet presAssocID="{C431F6E3-382D-4067-A05A-03917A337DF3}" presName="parentTextArrow" presStyleLbl="node1" presStyleIdx="5" presStyleCnt="7"/>
      <dgm:spPr/>
      <dgm:t>
        <a:bodyPr/>
        <a:lstStyle/>
        <a:p>
          <a:endParaRPr lang="ru-RU"/>
        </a:p>
      </dgm:t>
    </dgm:pt>
    <dgm:pt modelId="{8E271FD2-657F-40CC-A0D7-0DFE651D9489}" type="pres">
      <dgm:prSet presAssocID="{C431F6E3-382D-4067-A05A-03917A337DF3}" presName="arrow" presStyleLbl="node1" presStyleIdx="6" presStyleCnt="7"/>
      <dgm:spPr/>
      <dgm:t>
        <a:bodyPr/>
        <a:lstStyle/>
        <a:p>
          <a:endParaRPr lang="ru-RU"/>
        </a:p>
      </dgm:t>
    </dgm:pt>
    <dgm:pt modelId="{D9747697-47E4-487F-A9D2-52B27E5195CB}" type="pres">
      <dgm:prSet presAssocID="{C431F6E3-382D-4067-A05A-03917A337DF3}" presName="descendantArrow" presStyleCnt="0"/>
      <dgm:spPr/>
    </dgm:pt>
    <dgm:pt modelId="{B2D445DF-F85E-4300-8ADE-819F910D0BDC}" type="pres">
      <dgm:prSet presAssocID="{863015E4-62C4-4738-A745-B0661BED8075}" presName="childTextArrow" presStyleLbl="f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B2BC88-991C-4ACF-9281-F30EAAD588E8}" type="presOf" srcId="{863015E4-62C4-4738-A745-B0661BED8075}" destId="{B2D445DF-F85E-4300-8ADE-819F910D0BDC}" srcOrd="0" destOrd="0" presId="urn:microsoft.com/office/officeart/2005/8/layout/process4"/>
    <dgm:cxn modelId="{72300996-02FB-4121-B9A7-B8E5EA8496E7}" srcId="{E55AA322-A1AF-47AB-BB50-66112B7420E1}" destId="{774B8553-E7CE-41E3-A52C-05C893810606}" srcOrd="2" destOrd="0" parTransId="{9B4DDB38-A661-42F8-871B-C0CFC7CB9FCB}" sibTransId="{92FBB8B1-0EAA-4599-8650-F64E6A06A137}"/>
    <dgm:cxn modelId="{C5302A85-EA9D-4271-8131-6F6FAF4665A0}" type="presOf" srcId="{774B8553-E7CE-41E3-A52C-05C893810606}" destId="{DFBA12EC-A6DC-466B-8295-F47D26DDF4DA}" srcOrd="0" destOrd="0" presId="urn:microsoft.com/office/officeart/2005/8/layout/process4"/>
    <dgm:cxn modelId="{DE027DBA-DDB6-4A1D-805D-5F6B06FC1405}" srcId="{E55AA322-A1AF-47AB-BB50-66112B7420E1}" destId="{ED275ED9-FF23-40BB-A30F-D96FFAB6C9E8}" srcOrd="4" destOrd="0" parTransId="{3866F926-B2A4-4F45-A8E7-9A9975D737A4}" sibTransId="{2457A0D1-AFBF-4C76-9DCD-8DBE98FF5839}"/>
    <dgm:cxn modelId="{C66D50EC-82EE-4735-B4E1-4DE11043A6CF}" type="presOf" srcId="{AF94E64F-83A4-49CE-B477-F068541D29E7}" destId="{6BA57A38-F83B-4DD9-B90D-35A413D29FE8}" srcOrd="1" destOrd="0" presId="urn:microsoft.com/office/officeart/2005/8/layout/process4"/>
    <dgm:cxn modelId="{E750AF78-8912-4DCD-A9AA-CABAEAFDBB80}" srcId="{E55AA322-A1AF-47AB-BB50-66112B7420E1}" destId="{E5EB4521-8199-4A67-8175-1BEB11F4A446}" srcOrd="5" destOrd="0" parTransId="{C305BD6C-735A-45C8-90E5-1DF3D0C29B9E}" sibTransId="{2019583C-8902-47D9-A72E-B98267A7FCA3}"/>
    <dgm:cxn modelId="{56F115AC-C4FB-416D-B537-47CBA89C2D5E}" type="presOf" srcId="{C431F6E3-382D-4067-A05A-03917A337DF3}" destId="{8E271FD2-657F-40CC-A0D7-0DFE651D9489}" srcOrd="1" destOrd="0" presId="urn:microsoft.com/office/officeart/2005/8/layout/process4"/>
    <dgm:cxn modelId="{2230BB4E-010D-4A27-B34F-98481C987A45}" type="presOf" srcId="{ED275ED9-FF23-40BB-A30F-D96FFAB6C9E8}" destId="{D9E98FA2-37A1-4599-8643-7741386B5D8A}" srcOrd="1" destOrd="0" presId="urn:microsoft.com/office/officeart/2005/8/layout/process4"/>
    <dgm:cxn modelId="{9ED24D0B-A5C5-4767-B439-4D64B065B6A9}" srcId="{E55AA322-A1AF-47AB-BB50-66112B7420E1}" destId="{589A39FD-C669-441B-89F3-91FC539402CF}" srcOrd="6" destOrd="0" parTransId="{35334B49-685C-455B-B3AA-F22C3D3A98F3}" sibTransId="{DB95BD9D-B4AB-4063-9FC5-BFCAD3B0E35E}"/>
    <dgm:cxn modelId="{D368C2DE-B24D-49D2-AD83-98A571452462}" type="presOf" srcId="{E55AA322-A1AF-47AB-BB50-66112B7420E1}" destId="{D1FCF6CE-D5A7-4C39-9566-3B6B73E29BF9}" srcOrd="0" destOrd="0" presId="urn:microsoft.com/office/officeart/2005/8/layout/process4"/>
    <dgm:cxn modelId="{778CA4B2-51E1-4199-84C2-882ED59C22B7}" srcId="{E55AA322-A1AF-47AB-BB50-66112B7420E1}" destId="{C431F6E3-382D-4067-A05A-03917A337DF3}" srcOrd="0" destOrd="0" parTransId="{DDB65BBC-1518-4045-B039-496FE1A723C5}" sibTransId="{F806F387-A9AD-4056-B1D1-8B7CFE3C749D}"/>
    <dgm:cxn modelId="{09D3EF17-6D1C-420A-ADF5-897D8236EC46}" srcId="{E55AA322-A1AF-47AB-BB50-66112B7420E1}" destId="{84108AA4-EFEB-4922-9648-C985341E27CE}" srcOrd="1" destOrd="0" parTransId="{4F687B3A-4BFE-43F0-9675-B4A640DA4916}" sibTransId="{A5D408FC-24CC-4B7E-91EA-B667E1B3C11D}"/>
    <dgm:cxn modelId="{7E481B60-53A6-4852-B037-914ADA5CE0A2}" type="presOf" srcId="{C431F6E3-382D-4067-A05A-03917A337DF3}" destId="{D369A3E4-8F9A-4555-A8DB-2F1806D58BB5}" srcOrd="0" destOrd="0" presId="urn:microsoft.com/office/officeart/2005/8/layout/process4"/>
    <dgm:cxn modelId="{ACF28DAA-82D6-4267-A7DE-1B0174E83ECD}" srcId="{E5EB4521-8199-4A67-8175-1BEB11F4A446}" destId="{5E7A4106-C970-4B11-A796-22581515599B}" srcOrd="0" destOrd="0" parTransId="{B66BD507-D2DC-4A92-BCD2-335D50A3BC9E}" sibTransId="{F746195A-D7FB-4393-A232-DFB293528BC0}"/>
    <dgm:cxn modelId="{6C50EB77-2E08-4714-83D0-4005A75F4F6B}" srcId="{774B8553-E7CE-41E3-A52C-05C893810606}" destId="{E544EB59-14AA-4C19-A61B-046F9E501FEC}" srcOrd="0" destOrd="0" parTransId="{0526746B-5BA8-4755-915B-A23DCAE7073D}" sibTransId="{A911079F-F77E-4F25-B345-69667E90C642}"/>
    <dgm:cxn modelId="{BBF112EE-BD65-4F68-B052-49C22C5481A5}" srcId="{589A39FD-C669-441B-89F3-91FC539402CF}" destId="{456C9632-A7A4-43F6-9C74-3EE415D7DEB7}" srcOrd="0" destOrd="0" parTransId="{7BE1F032-CD2B-43B7-849B-F25617677208}" sibTransId="{52E2B70F-CA6E-4E5E-9C7D-4DB1B358ECD9}"/>
    <dgm:cxn modelId="{7EC7AA2F-5973-4BA7-BF1F-DEF224D98149}" srcId="{C431F6E3-382D-4067-A05A-03917A337DF3}" destId="{863015E4-62C4-4738-A745-B0661BED8075}" srcOrd="0" destOrd="0" parTransId="{75AB38F8-8B19-4857-8EFD-912DA2C149C2}" sibTransId="{162622EE-8374-45EA-AC32-2D2B972800B5}"/>
    <dgm:cxn modelId="{21D779DC-A7F6-4DF1-B0D0-3A69FD1A7E48}" type="presOf" srcId="{84108AA4-EFEB-4922-9648-C985341E27CE}" destId="{3D7969FD-0F99-4CF1-A31D-3DBAAB041D97}" srcOrd="1" destOrd="0" presId="urn:microsoft.com/office/officeart/2005/8/layout/process4"/>
    <dgm:cxn modelId="{0B4E1412-B379-4B39-9A8D-6CF4237598BA}" type="presOf" srcId="{774B8553-E7CE-41E3-A52C-05C893810606}" destId="{A4AE27ED-B247-49AB-87C5-A5577330543E}" srcOrd="1" destOrd="0" presId="urn:microsoft.com/office/officeart/2005/8/layout/process4"/>
    <dgm:cxn modelId="{34EA2CE3-994D-4F13-B70F-1A2B25084EBA}" type="presOf" srcId="{ED275ED9-FF23-40BB-A30F-D96FFAB6C9E8}" destId="{20590F8B-BAF1-4647-B769-5BBEB03BE840}" srcOrd="0" destOrd="0" presId="urn:microsoft.com/office/officeart/2005/8/layout/process4"/>
    <dgm:cxn modelId="{BC8BA28C-C369-4542-992E-44BBAD5AF422}" type="presOf" srcId="{E544EB59-14AA-4C19-A61B-046F9E501FEC}" destId="{D8E652AF-C724-4132-A3E1-7EF92117F8A3}" srcOrd="0" destOrd="0" presId="urn:microsoft.com/office/officeart/2005/8/layout/process4"/>
    <dgm:cxn modelId="{82DE5138-00EE-4A97-9B26-86499DE96674}" type="presOf" srcId="{589A39FD-C669-441B-89F3-91FC539402CF}" destId="{06B4C6E4-F0C7-4905-9257-2C99F95358B7}" srcOrd="0" destOrd="0" presId="urn:microsoft.com/office/officeart/2005/8/layout/process4"/>
    <dgm:cxn modelId="{F5AE0C53-FD8B-4603-866B-B999B4BAA62A}" srcId="{84108AA4-EFEB-4922-9648-C985341E27CE}" destId="{E0A6332E-6644-4894-AEF0-74399B8F869C}" srcOrd="0" destOrd="0" parTransId="{086F6DA7-AE96-44A6-9BA7-955585A1991A}" sibTransId="{C97C242E-027F-405E-9542-37249177CAF9}"/>
    <dgm:cxn modelId="{72E8486C-4C07-4AD6-B34B-088DF8FDE4BE}" type="presOf" srcId="{AF94E64F-83A4-49CE-B477-F068541D29E7}" destId="{3251E8EE-8DB8-4FFC-983E-EE2F1EDC1FEE}" srcOrd="0" destOrd="0" presId="urn:microsoft.com/office/officeart/2005/8/layout/process4"/>
    <dgm:cxn modelId="{94CA4788-8022-450D-94AA-776F489ECFEF}" type="presOf" srcId="{DFB2AC98-8339-44C2-A72D-A28B3A5B6AE3}" destId="{59940008-11B5-41FB-96B9-0BC1322F924B}" srcOrd="0" destOrd="0" presId="urn:microsoft.com/office/officeart/2005/8/layout/process4"/>
    <dgm:cxn modelId="{73DF7C0F-16BA-468B-B07B-97744123697C}" type="presOf" srcId="{84108AA4-EFEB-4922-9648-C985341E27CE}" destId="{ADAF398A-A1DC-41F6-A544-F9CA07712CBB}" srcOrd="0" destOrd="0" presId="urn:microsoft.com/office/officeart/2005/8/layout/process4"/>
    <dgm:cxn modelId="{A7F84EB0-EA06-4675-88EE-9752A2CE507B}" type="presOf" srcId="{E5EB4521-8199-4A67-8175-1BEB11F4A446}" destId="{6DCB39CE-BF14-4DDB-961D-C00C9F08A687}" srcOrd="0" destOrd="0" presId="urn:microsoft.com/office/officeart/2005/8/layout/process4"/>
    <dgm:cxn modelId="{AB867129-C307-4AB8-A1C5-B7029605015E}" type="presOf" srcId="{589A39FD-C669-441B-89F3-91FC539402CF}" destId="{90192D7F-A655-4AF5-BE50-16E2E51DD893}" srcOrd="1" destOrd="0" presId="urn:microsoft.com/office/officeart/2005/8/layout/process4"/>
    <dgm:cxn modelId="{64240FBA-A52B-415E-BD4F-0C5868160624}" srcId="{ED275ED9-FF23-40BB-A30F-D96FFAB6C9E8}" destId="{BABA7CAA-D795-4864-82E5-7019859AF35D}" srcOrd="0" destOrd="0" parTransId="{660E3114-D89F-4E3C-838A-FEF91875C7CF}" sibTransId="{704235F7-0F67-4AD9-A4AF-19F2FA3BB89F}"/>
    <dgm:cxn modelId="{860561B8-5A39-4A4F-BF94-B0FF9603C880}" type="presOf" srcId="{E0A6332E-6644-4894-AEF0-74399B8F869C}" destId="{A85B0310-874F-449E-A6AD-2E39D974DE9B}" srcOrd="0" destOrd="0" presId="urn:microsoft.com/office/officeart/2005/8/layout/process4"/>
    <dgm:cxn modelId="{4605D559-C285-488E-A09C-889D74B11368}" type="presOf" srcId="{456C9632-A7A4-43F6-9C74-3EE415D7DEB7}" destId="{4A051F8A-823A-4356-A738-B8169C848B0D}" srcOrd="0" destOrd="0" presId="urn:microsoft.com/office/officeart/2005/8/layout/process4"/>
    <dgm:cxn modelId="{AC766227-7435-42B3-9ABB-C393B6ED88C0}" srcId="{AF94E64F-83A4-49CE-B477-F068541D29E7}" destId="{DFB2AC98-8339-44C2-A72D-A28B3A5B6AE3}" srcOrd="0" destOrd="0" parTransId="{9D15F2E9-3F29-4B52-9BD6-F02B544B2DBE}" sibTransId="{160177B9-67B6-4C3D-9576-0414C09FB814}"/>
    <dgm:cxn modelId="{540D8165-EC15-432F-8CFA-5832374117A4}" type="presOf" srcId="{5E7A4106-C970-4B11-A796-22581515599B}" destId="{3FD036D5-9977-4C80-9EF5-A2C118147C6D}" srcOrd="0" destOrd="0" presId="urn:microsoft.com/office/officeart/2005/8/layout/process4"/>
    <dgm:cxn modelId="{8DFE8F43-FBEE-4AD6-9BCB-AF9CD700A978}" type="presOf" srcId="{E5EB4521-8199-4A67-8175-1BEB11F4A446}" destId="{41B5099E-EA1B-48A4-A9A2-1BFF0DB3658C}" srcOrd="1" destOrd="0" presId="urn:microsoft.com/office/officeart/2005/8/layout/process4"/>
    <dgm:cxn modelId="{337EF33C-C8F0-44B3-8A24-7218C5CA08B6}" srcId="{E55AA322-A1AF-47AB-BB50-66112B7420E1}" destId="{AF94E64F-83A4-49CE-B477-F068541D29E7}" srcOrd="3" destOrd="0" parTransId="{1F77928A-8041-416C-B969-900124EAF773}" sibTransId="{0FE9F66C-D87E-42AA-99BB-132020EA5AF3}"/>
    <dgm:cxn modelId="{607F0D78-F090-4BF6-B717-9B1BFC2A811E}" type="presOf" srcId="{BABA7CAA-D795-4864-82E5-7019859AF35D}" destId="{4908319A-5BF6-4C8D-B0AE-FAD23403B764}" srcOrd="0" destOrd="0" presId="urn:microsoft.com/office/officeart/2005/8/layout/process4"/>
    <dgm:cxn modelId="{78D03DCD-A892-4450-8C83-11B16A2BEB2C}" type="presParOf" srcId="{D1FCF6CE-D5A7-4C39-9566-3B6B73E29BF9}" destId="{2BED8399-9A16-4BFF-A8AD-29312C19AD8F}" srcOrd="0" destOrd="0" presId="urn:microsoft.com/office/officeart/2005/8/layout/process4"/>
    <dgm:cxn modelId="{AE072310-48EF-47BE-AE1B-0CDDE4D217D2}" type="presParOf" srcId="{2BED8399-9A16-4BFF-A8AD-29312C19AD8F}" destId="{06B4C6E4-F0C7-4905-9257-2C99F95358B7}" srcOrd="0" destOrd="0" presId="urn:microsoft.com/office/officeart/2005/8/layout/process4"/>
    <dgm:cxn modelId="{806EE3AD-167F-43DA-B6ED-47CA19BBBA32}" type="presParOf" srcId="{2BED8399-9A16-4BFF-A8AD-29312C19AD8F}" destId="{90192D7F-A655-4AF5-BE50-16E2E51DD893}" srcOrd="1" destOrd="0" presId="urn:microsoft.com/office/officeart/2005/8/layout/process4"/>
    <dgm:cxn modelId="{C28F3664-F06C-4264-ABA7-E01B5456F2BA}" type="presParOf" srcId="{2BED8399-9A16-4BFF-A8AD-29312C19AD8F}" destId="{439F4BEE-B200-4392-82E0-C4379CDD0572}" srcOrd="2" destOrd="0" presId="urn:microsoft.com/office/officeart/2005/8/layout/process4"/>
    <dgm:cxn modelId="{34B1B02A-B391-48C6-9D4D-61369FA9E06B}" type="presParOf" srcId="{439F4BEE-B200-4392-82E0-C4379CDD0572}" destId="{4A051F8A-823A-4356-A738-B8169C848B0D}" srcOrd="0" destOrd="0" presId="urn:microsoft.com/office/officeart/2005/8/layout/process4"/>
    <dgm:cxn modelId="{D9606AB6-E485-43B5-BEFD-0F8EE35134FC}" type="presParOf" srcId="{D1FCF6CE-D5A7-4C39-9566-3B6B73E29BF9}" destId="{D21E6D62-366B-4321-8F15-C44A9C7A2023}" srcOrd="1" destOrd="0" presId="urn:microsoft.com/office/officeart/2005/8/layout/process4"/>
    <dgm:cxn modelId="{CF872EED-C90F-4213-8DF9-DF9E8ABB5185}" type="presParOf" srcId="{D1FCF6CE-D5A7-4C39-9566-3B6B73E29BF9}" destId="{3947BD0A-6AD3-43B5-A79E-CA7C08FDEBE2}" srcOrd="2" destOrd="0" presId="urn:microsoft.com/office/officeart/2005/8/layout/process4"/>
    <dgm:cxn modelId="{49F06A9D-4B65-4171-979A-85F039F96ED2}" type="presParOf" srcId="{3947BD0A-6AD3-43B5-A79E-CA7C08FDEBE2}" destId="{6DCB39CE-BF14-4DDB-961D-C00C9F08A687}" srcOrd="0" destOrd="0" presId="urn:microsoft.com/office/officeart/2005/8/layout/process4"/>
    <dgm:cxn modelId="{E34C3951-05FB-408C-922C-71A844FD204B}" type="presParOf" srcId="{3947BD0A-6AD3-43B5-A79E-CA7C08FDEBE2}" destId="{41B5099E-EA1B-48A4-A9A2-1BFF0DB3658C}" srcOrd="1" destOrd="0" presId="urn:microsoft.com/office/officeart/2005/8/layout/process4"/>
    <dgm:cxn modelId="{F89FAA22-6A99-43B3-AF66-5D1BF75178DB}" type="presParOf" srcId="{3947BD0A-6AD3-43B5-A79E-CA7C08FDEBE2}" destId="{021BAF38-D820-4A3A-B973-B7E5442BFDF6}" srcOrd="2" destOrd="0" presId="urn:microsoft.com/office/officeart/2005/8/layout/process4"/>
    <dgm:cxn modelId="{22AD8984-8FAE-4728-BFD0-E1A188867665}" type="presParOf" srcId="{021BAF38-D820-4A3A-B973-B7E5442BFDF6}" destId="{3FD036D5-9977-4C80-9EF5-A2C118147C6D}" srcOrd="0" destOrd="0" presId="urn:microsoft.com/office/officeart/2005/8/layout/process4"/>
    <dgm:cxn modelId="{3FE8E9C8-08FB-458B-BC2B-282B5BEEEA95}" type="presParOf" srcId="{D1FCF6CE-D5A7-4C39-9566-3B6B73E29BF9}" destId="{A890176A-3CB4-41A2-89BB-CEE91D3B6CD0}" srcOrd="3" destOrd="0" presId="urn:microsoft.com/office/officeart/2005/8/layout/process4"/>
    <dgm:cxn modelId="{11AAD21C-6714-4CB3-8825-8ABE3BD90321}" type="presParOf" srcId="{D1FCF6CE-D5A7-4C39-9566-3B6B73E29BF9}" destId="{6F7487C5-3872-4A0B-88C0-2709E55A8DD8}" srcOrd="4" destOrd="0" presId="urn:microsoft.com/office/officeart/2005/8/layout/process4"/>
    <dgm:cxn modelId="{B7850DA4-9067-49B6-AFAB-1886D5D8AEBD}" type="presParOf" srcId="{6F7487C5-3872-4A0B-88C0-2709E55A8DD8}" destId="{20590F8B-BAF1-4647-B769-5BBEB03BE840}" srcOrd="0" destOrd="0" presId="urn:microsoft.com/office/officeart/2005/8/layout/process4"/>
    <dgm:cxn modelId="{BE977C70-1DCF-4360-8048-5EC9D2E0843F}" type="presParOf" srcId="{6F7487C5-3872-4A0B-88C0-2709E55A8DD8}" destId="{D9E98FA2-37A1-4599-8643-7741386B5D8A}" srcOrd="1" destOrd="0" presId="urn:microsoft.com/office/officeart/2005/8/layout/process4"/>
    <dgm:cxn modelId="{24B5913F-8CA4-47E0-AA61-D6B87DAA4777}" type="presParOf" srcId="{6F7487C5-3872-4A0B-88C0-2709E55A8DD8}" destId="{99FC373A-2705-4333-A714-6C018A9B7391}" srcOrd="2" destOrd="0" presId="urn:microsoft.com/office/officeart/2005/8/layout/process4"/>
    <dgm:cxn modelId="{658A7AF1-F191-40D9-B290-9F8A4A7F5FD3}" type="presParOf" srcId="{99FC373A-2705-4333-A714-6C018A9B7391}" destId="{4908319A-5BF6-4C8D-B0AE-FAD23403B764}" srcOrd="0" destOrd="0" presId="urn:microsoft.com/office/officeart/2005/8/layout/process4"/>
    <dgm:cxn modelId="{74517C33-8E2E-4866-8FA5-F6A4EF61EB7D}" type="presParOf" srcId="{D1FCF6CE-D5A7-4C39-9566-3B6B73E29BF9}" destId="{8115AABF-CFD1-454A-8DC1-77EFFC3BD785}" srcOrd="5" destOrd="0" presId="urn:microsoft.com/office/officeart/2005/8/layout/process4"/>
    <dgm:cxn modelId="{1E12938F-34A5-40EA-9CAE-198C0C0ADBE5}" type="presParOf" srcId="{D1FCF6CE-D5A7-4C39-9566-3B6B73E29BF9}" destId="{DF0199CD-D572-4A1D-B3D2-ACB18A8D8AED}" srcOrd="6" destOrd="0" presId="urn:microsoft.com/office/officeart/2005/8/layout/process4"/>
    <dgm:cxn modelId="{21CAAD21-638F-4F55-92A3-F56F1A43DE7A}" type="presParOf" srcId="{DF0199CD-D572-4A1D-B3D2-ACB18A8D8AED}" destId="{3251E8EE-8DB8-4FFC-983E-EE2F1EDC1FEE}" srcOrd="0" destOrd="0" presId="urn:microsoft.com/office/officeart/2005/8/layout/process4"/>
    <dgm:cxn modelId="{50EDF01D-611F-4767-996C-A32FF116458C}" type="presParOf" srcId="{DF0199CD-D572-4A1D-B3D2-ACB18A8D8AED}" destId="{6BA57A38-F83B-4DD9-B90D-35A413D29FE8}" srcOrd="1" destOrd="0" presId="urn:microsoft.com/office/officeart/2005/8/layout/process4"/>
    <dgm:cxn modelId="{692EE432-ACA4-410F-90A8-742EC7739128}" type="presParOf" srcId="{DF0199CD-D572-4A1D-B3D2-ACB18A8D8AED}" destId="{8FCAE7EF-5EA2-40EF-9DDC-DA4418AFC37D}" srcOrd="2" destOrd="0" presId="urn:microsoft.com/office/officeart/2005/8/layout/process4"/>
    <dgm:cxn modelId="{82F620D0-CF86-4B6E-B45C-AD9CAF3BFDBE}" type="presParOf" srcId="{8FCAE7EF-5EA2-40EF-9DDC-DA4418AFC37D}" destId="{59940008-11B5-41FB-96B9-0BC1322F924B}" srcOrd="0" destOrd="0" presId="urn:microsoft.com/office/officeart/2005/8/layout/process4"/>
    <dgm:cxn modelId="{E92B0ECA-1BC4-4845-AB20-5CC4886EB912}" type="presParOf" srcId="{D1FCF6CE-D5A7-4C39-9566-3B6B73E29BF9}" destId="{FC211444-56D0-4F46-8714-00882FE14A1E}" srcOrd="7" destOrd="0" presId="urn:microsoft.com/office/officeart/2005/8/layout/process4"/>
    <dgm:cxn modelId="{B985B6EB-E7F3-4261-8F42-3307EACFE7EC}" type="presParOf" srcId="{D1FCF6CE-D5A7-4C39-9566-3B6B73E29BF9}" destId="{8E811009-2240-439B-AD76-2AC25A2188C0}" srcOrd="8" destOrd="0" presId="urn:microsoft.com/office/officeart/2005/8/layout/process4"/>
    <dgm:cxn modelId="{9C53FCA1-63EC-4AD7-88D3-3DE83FB7887F}" type="presParOf" srcId="{8E811009-2240-439B-AD76-2AC25A2188C0}" destId="{DFBA12EC-A6DC-466B-8295-F47D26DDF4DA}" srcOrd="0" destOrd="0" presId="urn:microsoft.com/office/officeart/2005/8/layout/process4"/>
    <dgm:cxn modelId="{F4317DFB-C297-448A-AAB5-56F076F906CE}" type="presParOf" srcId="{8E811009-2240-439B-AD76-2AC25A2188C0}" destId="{A4AE27ED-B247-49AB-87C5-A5577330543E}" srcOrd="1" destOrd="0" presId="urn:microsoft.com/office/officeart/2005/8/layout/process4"/>
    <dgm:cxn modelId="{6C37A252-BE16-4744-837D-14374C760A00}" type="presParOf" srcId="{8E811009-2240-439B-AD76-2AC25A2188C0}" destId="{8DFC4D4E-6FF0-48EF-A2C0-4DACE6FB5F00}" srcOrd="2" destOrd="0" presId="urn:microsoft.com/office/officeart/2005/8/layout/process4"/>
    <dgm:cxn modelId="{9F84C172-19FC-414C-BA3B-493B1B846492}" type="presParOf" srcId="{8DFC4D4E-6FF0-48EF-A2C0-4DACE6FB5F00}" destId="{D8E652AF-C724-4132-A3E1-7EF92117F8A3}" srcOrd="0" destOrd="0" presId="urn:microsoft.com/office/officeart/2005/8/layout/process4"/>
    <dgm:cxn modelId="{F277E1AE-E142-4ADF-8C70-73565CEF992F}" type="presParOf" srcId="{D1FCF6CE-D5A7-4C39-9566-3B6B73E29BF9}" destId="{C9C5EF5F-04B1-4729-AA13-8ECA1793FA86}" srcOrd="9" destOrd="0" presId="urn:microsoft.com/office/officeart/2005/8/layout/process4"/>
    <dgm:cxn modelId="{EF839CE5-FA49-4A17-AE88-8B2ABB0CBFEA}" type="presParOf" srcId="{D1FCF6CE-D5A7-4C39-9566-3B6B73E29BF9}" destId="{F69B5F82-3105-44AE-BDFB-6A3AD4A02AB2}" srcOrd="10" destOrd="0" presId="urn:microsoft.com/office/officeart/2005/8/layout/process4"/>
    <dgm:cxn modelId="{9A1EF085-AE71-45E2-8515-87B648084F06}" type="presParOf" srcId="{F69B5F82-3105-44AE-BDFB-6A3AD4A02AB2}" destId="{ADAF398A-A1DC-41F6-A544-F9CA07712CBB}" srcOrd="0" destOrd="0" presId="urn:microsoft.com/office/officeart/2005/8/layout/process4"/>
    <dgm:cxn modelId="{9279B36F-A56C-45DC-A0BA-83F4B1770FE8}" type="presParOf" srcId="{F69B5F82-3105-44AE-BDFB-6A3AD4A02AB2}" destId="{3D7969FD-0F99-4CF1-A31D-3DBAAB041D97}" srcOrd="1" destOrd="0" presId="urn:microsoft.com/office/officeart/2005/8/layout/process4"/>
    <dgm:cxn modelId="{684FFCA3-FFEE-4761-822A-E6A9D15B0EC8}" type="presParOf" srcId="{F69B5F82-3105-44AE-BDFB-6A3AD4A02AB2}" destId="{88A9B4A4-B51C-4277-A4FC-516F2BF94267}" srcOrd="2" destOrd="0" presId="urn:microsoft.com/office/officeart/2005/8/layout/process4"/>
    <dgm:cxn modelId="{B2D3582A-F790-4125-A624-6A67C83E6D9B}" type="presParOf" srcId="{88A9B4A4-B51C-4277-A4FC-516F2BF94267}" destId="{A85B0310-874F-449E-A6AD-2E39D974DE9B}" srcOrd="0" destOrd="0" presId="urn:microsoft.com/office/officeart/2005/8/layout/process4"/>
    <dgm:cxn modelId="{C76DAB84-48E3-491B-B3FD-90C397B3A566}" type="presParOf" srcId="{D1FCF6CE-D5A7-4C39-9566-3B6B73E29BF9}" destId="{4F9BBB41-A1A4-482B-A54C-120506236682}" srcOrd="11" destOrd="0" presId="urn:microsoft.com/office/officeart/2005/8/layout/process4"/>
    <dgm:cxn modelId="{93EAD063-471A-41B0-AE73-D07EBA270EF5}" type="presParOf" srcId="{D1FCF6CE-D5A7-4C39-9566-3B6B73E29BF9}" destId="{A8A2447D-1B77-494F-B8C4-AF7835BA8935}" srcOrd="12" destOrd="0" presId="urn:microsoft.com/office/officeart/2005/8/layout/process4"/>
    <dgm:cxn modelId="{5FB6D4AB-BC8F-450C-B8A2-7BD921500BD6}" type="presParOf" srcId="{A8A2447D-1B77-494F-B8C4-AF7835BA8935}" destId="{D369A3E4-8F9A-4555-A8DB-2F1806D58BB5}" srcOrd="0" destOrd="0" presId="urn:microsoft.com/office/officeart/2005/8/layout/process4"/>
    <dgm:cxn modelId="{C0AC2C96-03F8-4F82-9538-CC5FC162891F}" type="presParOf" srcId="{A8A2447D-1B77-494F-B8C4-AF7835BA8935}" destId="{8E271FD2-657F-40CC-A0D7-0DFE651D9489}" srcOrd="1" destOrd="0" presId="urn:microsoft.com/office/officeart/2005/8/layout/process4"/>
    <dgm:cxn modelId="{DDBFB7A3-4A65-44C2-93CA-C6F0F8F88559}" type="presParOf" srcId="{A8A2447D-1B77-494F-B8C4-AF7835BA8935}" destId="{D9747697-47E4-487F-A9D2-52B27E5195CB}" srcOrd="2" destOrd="0" presId="urn:microsoft.com/office/officeart/2005/8/layout/process4"/>
    <dgm:cxn modelId="{FAAEA566-A10A-404E-A964-387333A6C9CB}" type="presParOf" srcId="{D9747697-47E4-487F-A9D2-52B27E5195CB}" destId="{B2D445DF-F85E-4300-8ADE-819F910D0BD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192D7F-A655-4AF5-BE50-16E2E51DD893}">
      <dsp:nvSpPr>
        <dsp:cNvPr id="0" name=""/>
        <dsp:cNvSpPr/>
      </dsp:nvSpPr>
      <dsp:spPr>
        <a:xfrm>
          <a:off x="0" y="5494587"/>
          <a:ext cx="8715436" cy="601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7)  </a:t>
          </a:r>
          <a:r>
            <a:rPr lang="ru-RU" sz="1200" b="1" kern="1200" dirty="0" smtClean="0">
              <a:solidFill>
                <a:schemeClr val="tx1"/>
              </a:solidFill>
            </a:rPr>
            <a:t>Осмысленность.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b="1" kern="1200" dirty="0" smtClean="0">
              <a:solidFill>
                <a:schemeClr val="tx1"/>
              </a:solidFill>
            </a:rPr>
            <a:t>Логическое осознание.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0" y="5494587"/>
        <a:ext cx="8715436" cy="324685"/>
      </dsp:txXfrm>
    </dsp:sp>
    <dsp:sp modelId="{4A051F8A-823A-4356-A738-B8169C848B0D}">
      <dsp:nvSpPr>
        <dsp:cNvPr id="0" name=""/>
        <dsp:cNvSpPr/>
      </dsp:nvSpPr>
      <dsp:spPr>
        <a:xfrm>
          <a:off x="0" y="5807247"/>
          <a:ext cx="8715436" cy="2765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Лучше пользоваться смысловыми опорами, смысловым соотнесением и группировкой – рисовать логические схемы, графики, выделять главное, использовать «</a:t>
          </a:r>
          <a:r>
            <a:rPr lang="ru-RU" sz="1000" kern="1200" dirty="0" smtClean="0">
              <a:solidFill>
                <a:schemeClr val="tx1"/>
              </a:solidFill>
            </a:rPr>
            <a:t>слова-коды</a:t>
          </a:r>
          <a:r>
            <a:rPr lang="ru-RU" sz="900" kern="1200" dirty="0" smtClean="0">
              <a:solidFill>
                <a:schemeClr val="tx1"/>
              </a:solidFill>
            </a:rPr>
            <a:t>»</a:t>
          </a:r>
          <a:endParaRPr lang="ru-RU" sz="900" kern="1200" dirty="0">
            <a:solidFill>
              <a:schemeClr val="tx1"/>
            </a:solidFill>
          </a:endParaRPr>
        </a:p>
      </dsp:txBody>
      <dsp:txXfrm>
        <a:off x="0" y="5807247"/>
        <a:ext cx="8715436" cy="276584"/>
      </dsp:txXfrm>
    </dsp:sp>
    <dsp:sp modelId="{41B5099E-EA1B-48A4-A9A2-1BFF0DB3658C}">
      <dsp:nvSpPr>
        <dsp:cNvPr id="0" name=""/>
        <dsp:cNvSpPr/>
      </dsp:nvSpPr>
      <dsp:spPr>
        <a:xfrm rot="10800000">
          <a:off x="0" y="4572029"/>
          <a:ext cx="8715436" cy="9247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6) </a:t>
          </a:r>
          <a:r>
            <a:rPr lang="ru-RU" sz="1200" b="1" kern="1200" dirty="0" smtClean="0">
              <a:solidFill>
                <a:schemeClr val="tx1"/>
              </a:solidFill>
            </a:rPr>
            <a:t>«Не стирай следы!</a:t>
          </a:r>
          <a:r>
            <a:rPr lang="ru-RU" sz="1200" kern="1200" dirty="0" smtClean="0">
              <a:solidFill>
                <a:schemeClr val="tx1"/>
              </a:solidFill>
            </a:rPr>
            <a:t>»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0" y="4572029"/>
        <a:ext cx="8715436" cy="324588"/>
      </dsp:txXfrm>
    </dsp:sp>
    <dsp:sp modelId="{3FD036D5-9977-4C80-9EF5-A2C118147C6D}">
      <dsp:nvSpPr>
        <dsp:cNvPr id="0" name=""/>
        <dsp:cNvSpPr/>
      </dsp:nvSpPr>
      <dsp:spPr>
        <a:xfrm>
          <a:off x="0" y="4868410"/>
          <a:ext cx="8715436" cy="3465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Так как мышление левого полушария систематизировано, логично, рационально, отвечает за точные науки, а мышление правого полушария – это картины, образы, эмоции, оно отвечает за гуманитарные науки, то при изучении, например, русской литературы, потом белорусского происходит «стирание следов»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0" y="4868410"/>
        <a:ext cx="8715436" cy="346563"/>
      </dsp:txXfrm>
    </dsp:sp>
    <dsp:sp modelId="{D9E98FA2-37A1-4599-8643-7741386B5D8A}">
      <dsp:nvSpPr>
        <dsp:cNvPr id="0" name=""/>
        <dsp:cNvSpPr/>
      </dsp:nvSpPr>
      <dsp:spPr>
        <a:xfrm rot="10800000">
          <a:off x="0" y="3663119"/>
          <a:ext cx="8715436" cy="9247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5)  </a:t>
          </a:r>
          <a:r>
            <a:rPr lang="ru-RU" sz="1200" b="1" kern="1200" dirty="0" smtClean="0">
              <a:solidFill>
                <a:schemeClr val="tx1"/>
              </a:solidFill>
            </a:rPr>
            <a:t>Концентрация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0" y="3663119"/>
        <a:ext cx="8715436" cy="324588"/>
      </dsp:txXfrm>
    </dsp:sp>
    <dsp:sp modelId="{4908319A-5BF6-4C8D-B0AE-FAD23403B764}">
      <dsp:nvSpPr>
        <dsp:cNvPr id="0" name=""/>
        <dsp:cNvSpPr/>
      </dsp:nvSpPr>
      <dsp:spPr>
        <a:xfrm>
          <a:off x="0" y="3987708"/>
          <a:ext cx="8715436" cy="27650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При приобретении контроля над вниманием случайное запоминание уступает место намеренному, с участием сознания. Это улучшает запоминание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0" y="3987708"/>
        <a:ext cx="8715436" cy="276501"/>
      </dsp:txXfrm>
    </dsp:sp>
    <dsp:sp modelId="{6BA57A38-F83B-4DD9-B90D-35A413D29FE8}">
      <dsp:nvSpPr>
        <dsp:cNvPr id="0" name=""/>
        <dsp:cNvSpPr/>
      </dsp:nvSpPr>
      <dsp:spPr>
        <a:xfrm rot="10800000">
          <a:off x="0" y="2747386"/>
          <a:ext cx="8715436" cy="9247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4)  </a:t>
          </a:r>
          <a:r>
            <a:rPr lang="ru-RU" sz="1200" b="1" kern="1200" dirty="0" smtClean="0">
              <a:solidFill>
                <a:schemeClr val="tx1"/>
              </a:solidFill>
            </a:rPr>
            <a:t>Действенный закон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0" y="2747386"/>
        <a:ext cx="8715436" cy="324588"/>
      </dsp:txXfrm>
    </dsp:sp>
    <dsp:sp modelId="{59940008-11B5-41FB-96B9-0BC1322F924B}">
      <dsp:nvSpPr>
        <dsp:cNvPr id="0" name=""/>
        <dsp:cNvSpPr/>
      </dsp:nvSpPr>
      <dsp:spPr>
        <a:xfrm>
          <a:off x="0" y="3071974"/>
          <a:ext cx="8715436" cy="27650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Процесс запоминания лучше сопровождать записыванием, рисованием, чертежами и другими действиями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0" y="3071974"/>
        <a:ext cx="8715436" cy="276501"/>
      </dsp:txXfrm>
    </dsp:sp>
    <dsp:sp modelId="{A4AE27ED-B247-49AB-87C5-A5577330543E}">
      <dsp:nvSpPr>
        <dsp:cNvPr id="0" name=""/>
        <dsp:cNvSpPr/>
      </dsp:nvSpPr>
      <dsp:spPr>
        <a:xfrm rot="10800000">
          <a:off x="0" y="1831652"/>
          <a:ext cx="8715436" cy="9247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3)  </a:t>
          </a:r>
          <a:r>
            <a:rPr lang="ru-RU" sz="1200" b="1" kern="1200" dirty="0" smtClean="0">
              <a:solidFill>
                <a:schemeClr val="tx1"/>
              </a:solidFill>
            </a:rPr>
            <a:t>Ассоциации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0" y="1831652"/>
        <a:ext cx="8715436" cy="324588"/>
      </dsp:txXfrm>
    </dsp:sp>
    <dsp:sp modelId="{D8E652AF-C724-4132-A3E1-7EF92117F8A3}">
      <dsp:nvSpPr>
        <dsp:cNvPr id="0" name=""/>
        <dsp:cNvSpPr/>
      </dsp:nvSpPr>
      <dsp:spPr>
        <a:xfrm>
          <a:off x="0" y="2156240"/>
          <a:ext cx="8715436" cy="27650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Прибегая к образам можно значительно расширить информацию, легче и быстрее ее запомнить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0" y="2156240"/>
        <a:ext cx="8715436" cy="276501"/>
      </dsp:txXfrm>
    </dsp:sp>
    <dsp:sp modelId="{3D7969FD-0F99-4CF1-A31D-3DBAAB041D97}">
      <dsp:nvSpPr>
        <dsp:cNvPr id="0" name=""/>
        <dsp:cNvSpPr/>
      </dsp:nvSpPr>
      <dsp:spPr>
        <a:xfrm rot="10800000">
          <a:off x="0" y="915918"/>
          <a:ext cx="8715436" cy="9247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2)  </a:t>
          </a:r>
          <a:r>
            <a:rPr lang="ru-RU" sz="1200" b="1" kern="1200" dirty="0" smtClean="0">
              <a:solidFill>
                <a:schemeClr val="tx1"/>
              </a:solidFill>
            </a:rPr>
            <a:t>Эмоциональность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0" y="915918"/>
        <a:ext cx="8715436" cy="324588"/>
      </dsp:txXfrm>
    </dsp:sp>
    <dsp:sp modelId="{A85B0310-874F-449E-A6AD-2E39D974DE9B}">
      <dsp:nvSpPr>
        <dsp:cNvPr id="0" name=""/>
        <dsp:cNvSpPr/>
      </dsp:nvSpPr>
      <dsp:spPr>
        <a:xfrm>
          <a:off x="0" y="1240506"/>
          <a:ext cx="8715436" cy="27650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Необходимо сознательно вовлекать в процесс запоминания как можно больше чувств и эмоций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0" y="1240506"/>
        <a:ext cx="8715436" cy="276501"/>
      </dsp:txXfrm>
    </dsp:sp>
    <dsp:sp modelId="{8E271FD2-657F-40CC-A0D7-0DFE651D9489}">
      <dsp:nvSpPr>
        <dsp:cNvPr id="0" name=""/>
        <dsp:cNvSpPr/>
      </dsp:nvSpPr>
      <dsp:spPr>
        <a:xfrm rot="10800000">
          <a:off x="0" y="184"/>
          <a:ext cx="8715436" cy="9247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rPr>
            <a:t>1)  </a:t>
          </a:r>
          <a:r>
            <a:rPr lang="ru-RU" sz="1400" b="1" kern="12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rPr>
            <a:t>Желание. Установка. Цель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0" y="184"/>
        <a:ext cx="8715436" cy="324588"/>
      </dsp:txXfrm>
    </dsp:sp>
    <dsp:sp modelId="{B2D445DF-F85E-4300-8ADE-819F910D0BDC}">
      <dsp:nvSpPr>
        <dsp:cNvPr id="0" name=""/>
        <dsp:cNvSpPr/>
      </dsp:nvSpPr>
      <dsp:spPr>
        <a:xfrm>
          <a:off x="0" y="324772"/>
          <a:ext cx="8715436" cy="27650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rPr>
            <a:t>Должны быть перед каждым заданием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0" y="324772"/>
        <a:ext cx="8715436" cy="276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3071810"/>
            <a:ext cx="7071894" cy="230124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Мастер – класс  по теме</a:t>
            </a:r>
            <a:br>
              <a:rPr lang="ru-RU" b="1" dirty="0" smtClean="0"/>
            </a:br>
            <a:r>
              <a:rPr lang="ru-RU" b="1" dirty="0" smtClean="0"/>
              <a:t>«Развитие памяти, внимания и мышления на занятиях по математике», 2011-2012 учебный год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dirty="0" smtClean="0"/>
              <a:t>Учитель математики МАОУ СОШ «Земля родная» Столбова Ф.В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smtClean="0"/>
              <a:t>г</a:t>
            </a:r>
            <a:r>
              <a:rPr lang="ru-RU" sz="2700" dirty="0" smtClean="0"/>
              <a:t>. Новый Уренгой</a:t>
            </a: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/>
              <a:t>Для развития памяти можно воспользоваться </a:t>
            </a:r>
            <a:r>
              <a:rPr lang="ru-RU" b="1" i="1" dirty="0" smtClean="0"/>
              <a:t>игровым тренингом.</a:t>
            </a:r>
            <a:r>
              <a:rPr lang="ru-RU" i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Проведем игру «Кто больше запомнит?»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Первый участник называет любое слово, связанное с математикой, например, </a:t>
            </a:r>
            <a:r>
              <a:rPr lang="ru-RU" b="1" dirty="0" smtClean="0"/>
              <a:t>точка</a:t>
            </a:r>
            <a:r>
              <a:rPr lang="ru-RU" dirty="0" smtClean="0"/>
              <a:t>, следующий должен повторить это слово и должен назвать любое свое, например, </a:t>
            </a:r>
            <a:r>
              <a:rPr lang="ru-RU" b="1" dirty="0" smtClean="0"/>
              <a:t>прямая.</a:t>
            </a:r>
            <a:r>
              <a:rPr lang="ru-RU" dirty="0" smtClean="0"/>
              <a:t> Третий повторяет уже два слова: </a:t>
            </a:r>
            <a:r>
              <a:rPr lang="ru-RU" b="1" dirty="0" smtClean="0"/>
              <a:t>точка и прямая</a:t>
            </a:r>
            <a:r>
              <a:rPr lang="ru-RU" dirty="0" smtClean="0"/>
              <a:t>, называет своё и т. д.</a:t>
            </a:r>
          </a:p>
          <a:p>
            <a:pPr>
              <a:buNone/>
            </a:pPr>
            <a:r>
              <a:rPr lang="ru-RU" dirty="0" smtClean="0"/>
              <a:t>Таким образом, в конце игры остается победитель, который обладает самой выдающейся памятью. </a:t>
            </a:r>
          </a:p>
          <a:p>
            <a:pPr>
              <a:buNone/>
            </a:pPr>
            <a:r>
              <a:rPr lang="ru-RU" dirty="0" smtClean="0"/>
              <a:t>Итак, наш игровой тренинг начинается…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Игру можно начинать несколько раз, поэтому повторим наш тренинг еще раз.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Проведем физкультминутку.  В качестве физкультминутки предлагаю участникам групп послушать, какие упражнения нужно выполнить (описание 5-3 упражнений). После этого вам  по памяти нужно повторить упражнения последовательно.</a:t>
            </a:r>
          </a:p>
          <a:p>
            <a:pPr>
              <a:buNone/>
            </a:pPr>
            <a:r>
              <a:rPr lang="ru-RU" i="1" dirty="0" smtClean="0"/>
              <a:t>Итак, упражнения, которые предстоит вам выполнить: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1.  Повернуть голову вправо, влево, назад.</a:t>
            </a:r>
          </a:p>
          <a:p>
            <a:pPr>
              <a:buNone/>
            </a:pPr>
            <a:r>
              <a:rPr lang="ru-RU" dirty="0" smtClean="0"/>
              <a:t>2.  Поднять правую руку, левую руку, опустить руки.</a:t>
            </a:r>
          </a:p>
          <a:p>
            <a:pPr>
              <a:buNone/>
            </a:pPr>
            <a:r>
              <a:rPr lang="ru-RU" dirty="0" smtClean="0"/>
              <a:t>3.  Наклониться вперед, назад.</a:t>
            </a:r>
          </a:p>
          <a:p>
            <a:pPr>
              <a:buNone/>
            </a:pPr>
            <a:r>
              <a:rPr lang="ru-RU" dirty="0" smtClean="0"/>
              <a:t>4.  Присесть, встать.</a:t>
            </a:r>
          </a:p>
          <a:p>
            <a:pPr>
              <a:buNone/>
            </a:pPr>
            <a:r>
              <a:rPr lang="ru-RU" dirty="0" smtClean="0"/>
              <a:t>5.  Постоять на левой ноге, на правой ноге.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      Внимание – </a:t>
            </a:r>
            <a:r>
              <a:rPr lang="ru-RU" dirty="0" smtClean="0"/>
              <a:t>это форма организации познавательной деятельности, избирательная направленность сознания на определенный объект, внешний или внутренний. Выделяют три основных вида внимания: непроизвольное, произвольное, </a:t>
            </a:r>
            <a:r>
              <a:rPr lang="ru-RU" dirty="0" err="1" smtClean="0"/>
              <a:t>послепроизвольное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 У подростков внимание является преимущественно произвольным. Нужно принимать во внимание тот момент, что даже самая интересная лекция, самый интересный материал воспринимается не дольше 7-8 минут, после чего обязательно наступает кратковременное переключение внимания.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Упражнения и приёмы, способствующие развитию внимания: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15262" cy="4962856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sz="3300" dirty="0" smtClean="0"/>
              <a:t>Учителю можно намерено делать ошибки в описании, заданиях или предложить текст с различными по «характеру» ошибками. Ученикам необходимо заметить и исправить все ошибки.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300" dirty="0" smtClean="0"/>
              <a:t>Ученикам нужно в течение 10-15 сек. увидеть вокруг себя предметы одного и того же цвета, размера, формы, материала…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300" dirty="0" smtClean="0"/>
              <a:t>Игра «Маленькие обезьянки». Дети на одном ряду принимают какие-либо позы, а другие в это время, отвернувшись. Потом, повернувшись, за цифрами 40-50 сек. оставшимся ученикам нужно запомнить все позы и снова отвернуться. «Маленькие обезьянки» меняют что-либо в своих позах. Задача остальных – заметить, что поменялось в позах.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300" dirty="0" smtClean="0"/>
              <a:t>5-6 человек стоят в ряд перед классом, за 30-40 сек. необходимо запомнить порядок, в котором они стоят. Можно использовать цветные карандаши (за 20 сек.). Задание можно усложнять.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300" dirty="0" smtClean="0"/>
              <a:t>В одинаковых расчерченных квадратах по-разному расположены точки (пуговицы). Необходимо запомнить их расположение и в тетради нарисовать такой же квадрат. Например:</a:t>
            </a:r>
          </a:p>
          <a:p>
            <a:pPr>
              <a:buNone/>
            </a:pPr>
            <a:r>
              <a:rPr lang="ru-RU" sz="3300" dirty="0" smtClean="0"/>
              <a:t>Квадраты на доске предъявлять по порядку.</a:t>
            </a:r>
          </a:p>
          <a:p>
            <a:pPr marL="514350" indent="-514350">
              <a:buFont typeface="+mj-lt"/>
              <a:buAutoNum type="arabicParenR" startAt="6"/>
            </a:pPr>
            <a:r>
              <a:rPr lang="ru-RU" sz="3300" dirty="0" smtClean="0"/>
              <a:t>На любом, вырезанном из газеты тексте, можно предложить учащимся, например, зачеркивать букву «к» и обводить кружочком букву «е». Задание выполняется до 5 мин. В конце можно дать задание проверить и найти свои ошибки. Если необходимо, задание можно усложнять.</a:t>
            </a:r>
          </a:p>
          <a:p>
            <a:pPr marL="514350" indent="-514350">
              <a:buFont typeface="+mj-lt"/>
              <a:buAutoNum type="arabicParenR" startAt="6"/>
            </a:pPr>
            <a:r>
              <a:rPr lang="ru-RU" sz="3300" dirty="0" smtClean="0"/>
              <a:t>Развивает внимание и такое упражнение: в течение 5-15 мин. нужно вращать большими пальцами вокруг друг друга как можно быстрее (руки в замке). Обязательно следить глазами за пальцами.</a:t>
            </a:r>
          </a:p>
          <a:p>
            <a:pPr marL="514350" indent="-514350">
              <a:buFont typeface="+mj-lt"/>
              <a:buAutoNum type="arabicParenR" startAt="6"/>
            </a:pPr>
            <a:r>
              <a:rPr lang="ru-RU" sz="3300" dirty="0" smtClean="0"/>
              <a:t>В конце любого упражнения можно проверить наблюдательность учеников: спросить, сколько было действующих лиц в упражнении (по русскому или белорусскому языку), в задаче (по математике), сколько было предложений.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Практическая работа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Сколько квадратов на рисунке?   Есть ли среди них равные?</a:t>
            </a:r>
            <a:endParaRPr lang="ru-RU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857496"/>
            <a:ext cx="2786082" cy="2505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marL="514350" indent="-514350">
              <a:buFont typeface="+mj-lt"/>
              <a:buAutoNum type="alphaLcParenR"/>
            </a:pPr>
            <a:r>
              <a:rPr lang="ru-RU" dirty="0" smtClean="0"/>
              <a:t>При пересечении 2 параллельных прямых секущей односторонние  углы равны. 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ru-RU" dirty="0" smtClean="0"/>
              <a:t>Если две стороны и угол между ними одного треугольника соответственно равны стороне другого треугольника, то такие треугольники подобны.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428736"/>
            <a:ext cx="5013060" cy="707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Текст с ошибками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Развивает внимание и такое упражнение: в течение 5-15 мин. нужно вращать большими пальцами вокруг друг друга как можно быстрее (руки в замке). Обязательно следить  глазами за пальцами.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Мышление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       </a:t>
            </a:r>
            <a:r>
              <a:rPr lang="ru-RU" dirty="0" smtClean="0"/>
              <a:t>Мышление – это неразрывно связанный с речью психический процесс поисков и открытий существенно нового. Условно выделяют следующие виды мышления: наглядно-действенное, наглядно-образное и словесно логическое. Все виды мышления постоянно развиваются. У людей по-разному складывается соотношение разных видов мыслительной деятельности. Поэтому существуют индивидуальные особенности мышления: самостоятельность, гибкость, быстрота мысли. Развивая индивидуальные особенности мышления, мы развиваем другие познавательные процессы, речь и творческие способности. Постоянно и регулярно делая «гимнастику для ума», «мышцы интеллекта» станут сильнее, будут работать быстрее и с большей эффективностью.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57174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Упражнения, приемы, способствующие развитию мышления: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 anchor="t">
            <a:normAutofit fontScale="47500" lnSpcReduction="20000"/>
          </a:bodyPr>
          <a:lstStyle/>
          <a:p>
            <a:r>
              <a:rPr lang="ru-RU" dirty="0" smtClean="0"/>
              <a:t>Упражнения и логические задачи, способствующие развитию мыслительных операций:</a:t>
            </a:r>
          </a:p>
          <a:p>
            <a:r>
              <a:rPr lang="ru-RU" dirty="0" smtClean="0"/>
              <a:t>1)        На любом предмете можно предложить выразить одну и ту же мысль другими словами, не используя данные слова в предложении.</a:t>
            </a:r>
          </a:p>
          <a:p>
            <a:r>
              <a:rPr lang="ru-RU" dirty="0" smtClean="0"/>
              <a:t>2)        Из трех разных, несвязанных по смыслу слов, составить предложение, задачу.</a:t>
            </a:r>
          </a:p>
          <a:p>
            <a:r>
              <a:rPr lang="ru-RU" dirty="0" smtClean="0"/>
              <a:t>3)        Предлагать ученикам возможность самим давать определение понятия. Можно устроить конкурс на лучшее определение.</a:t>
            </a:r>
          </a:p>
          <a:p>
            <a:r>
              <a:rPr lang="ru-RU" dirty="0" smtClean="0"/>
              <a:t>4)        Искать сходство и различие между различными понятиями, заданиями, упражнениями, задачами. (Например: любознательность и любопытство).</a:t>
            </a:r>
          </a:p>
          <a:p>
            <a:r>
              <a:rPr lang="ru-RU" dirty="0" smtClean="0"/>
              <a:t>5)        Сочинить историю по пословице, например, «один в поле не воин». (Конкурс: «Лучшая история»).</a:t>
            </a:r>
          </a:p>
          <a:p>
            <a:r>
              <a:rPr lang="ru-RU" dirty="0" smtClean="0"/>
              <a:t>6)        Найти лишнее слово из ряда других</a:t>
            </a:r>
          </a:p>
          <a:p>
            <a:r>
              <a:rPr lang="ru-RU" dirty="0" smtClean="0"/>
              <a:t>7)        Найти закономерность и продолжить ряд чисел</a:t>
            </a:r>
          </a:p>
          <a:p>
            <a:r>
              <a:rPr lang="ru-RU" dirty="0" smtClean="0"/>
              <a:t>8)        Дать определение словам (или, что общего в этих словах)</a:t>
            </a:r>
          </a:p>
          <a:p>
            <a:r>
              <a:rPr lang="ru-RU" dirty="0" smtClean="0"/>
              <a:t>9)        Логические задачи:</a:t>
            </a:r>
          </a:p>
          <a:p>
            <a:r>
              <a:rPr lang="ru-RU" dirty="0" smtClean="0"/>
              <a:t>Придумать ученикам свою логическую задачу.</a:t>
            </a:r>
          </a:p>
          <a:p>
            <a:r>
              <a:rPr lang="ru-RU" dirty="0" smtClean="0"/>
              <a:t>10)    Подобрать к данным словам однокоренные слова или синонимы, противоположные по смыслу слова.</a:t>
            </a:r>
          </a:p>
          <a:p>
            <a:r>
              <a:rPr lang="ru-RU" dirty="0" smtClean="0"/>
              <a:t>11)    Вставить пропущенные знаки “+” или “–”:</a:t>
            </a:r>
          </a:p>
          <a:p>
            <a:r>
              <a:rPr lang="ru-RU" dirty="0" smtClean="0"/>
              <a:t>и т.д.</a:t>
            </a:r>
          </a:p>
          <a:p>
            <a:r>
              <a:rPr lang="ru-RU" dirty="0" smtClean="0"/>
              <a:t>Можно давать ученикам разгадывать ребусы, загадки и др. занимательные задачи.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Цель проведения: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Показать последовательность действий, методов, приемов и форм, направленных на формирование основных мыслительных операций и познавательной активности детей на занятиях по математике;</a:t>
            </a:r>
          </a:p>
          <a:p>
            <a:pPr lvl="0"/>
            <a:r>
              <a:rPr lang="ru-RU" dirty="0" smtClean="0"/>
              <a:t>Продемонстрировать методы и приемы диагностики развития внимания, памяти, мышления;</a:t>
            </a:r>
          </a:p>
          <a:p>
            <a:pPr lvl="0"/>
            <a:r>
              <a:rPr lang="ru-RU" dirty="0" smtClean="0"/>
              <a:t>Провести тренинг внимания, памяти, мышления.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Практическая работа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928670"/>
            <a:ext cx="6255488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Работа с залом: </a:t>
            </a:r>
            <a:br>
              <a:rPr lang="ru-RU" i="1" dirty="0" smtClean="0"/>
            </a:br>
            <a:r>
              <a:rPr lang="ru-RU" i="1" dirty="0" smtClean="0"/>
              <a:t>Интегрированное упражнение математики и медицины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u="sng" dirty="0" smtClean="0"/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Игра “В кинотеатре”. Пять участников: кассир и четыре зрителя. Билет в кинотеатр стоит 50р. у двух участников по 50р, а у других по 100р. На начало работы денег в кассе нет. В какой последовательности зрители должны купить билеты, чтобы двое из них получили сдачу?</a:t>
            </a:r>
            <a:r>
              <a:rPr lang="ru-RU" b="1" dirty="0" smtClean="0"/>
              <a:t>  </a:t>
            </a:r>
            <a:r>
              <a:rPr lang="ru-RU" dirty="0" smtClean="0"/>
              <a:t>Рассмотреть возможные варианты.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Найти лишнее слово из ряда других: </a:t>
            </a:r>
            <a:r>
              <a:rPr lang="ru-RU" b="1" dirty="0" smtClean="0"/>
              <a:t>Алтын,  Пятак,  Пядь, Полушка, Грош</a:t>
            </a:r>
            <a:endParaRPr lang="ru-RU" dirty="0" smtClean="0"/>
          </a:p>
          <a:p>
            <a:pPr algn="r">
              <a:buNone/>
            </a:pPr>
            <a:r>
              <a:rPr lang="ru-RU" b="1" dirty="0" smtClean="0"/>
              <a:t>     </a:t>
            </a:r>
          </a:p>
          <a:p>
            <a:pPr algn="r">
              <a:buNone/>
            </a:pPr>
            <a:endParaRPr lang="ru-RU" b="1" i="1" dirty="0" smtClean="0"/>
          </a:p>
          <a:p>
            <a:pPr algn="r">
              <a:buNone/>
            </a:pPr>
            <a:endParaRPr lang="ru-RU" b="1" i="1" dirty="0" smtClean="0"/>
          </a:p>
          <a:p>
            <a:pPr algn="r">
              <a:buNone/>
            </a:pPr>
            <a:endParaRPr lang="ru-RU" b="1" i="1" dirty="0" smtClean="0"/>
          </a:p>
          <a:p>
            <a:pPr algn="r">
              <a:buNone/>
            </a:pPr>
            <a:endParaRPr lang="ru-RU" b="1" i="1" dirty="0" smtClean="0"/>
          </a:p>
          <a:p>
            <a:pPr algn="r">
              <a:buNone/>
            </a:pPr>
            <a:r>
              <a:rPr lang="ru-RU" b="1" i="1" dirty="0" smtClean="0"/>
              <a:t>Ответ: Пядь– единица, которая  не является  мерой денег.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b="1" dirty="0" smtClean="0"/>
              <a:t>Решите анаграмму: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err="1" smtClean="0"/>
              <a:t>Мапряя</a:t>
            </a: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     </a:t>
            </a:r>
            <a:r>
              <a:rPr lang="ru-RU" b="1" dirty="0" err="1" smtClean="0"/>
              <a:t>Чул</a:t>
            </a: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           </a:t>
            </a:r>
            <a:r>
              <a:rPr lang="ru-RU" b="1" dirty="0" err="1" smtClean="0"/>
              <a:t>Резоток</a:t>
            </a: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                       </a:t>
            </a:r>
            <a:r>
              <a:rPr lang="ru-RU" b="1" dirty="0" err="1" smtClean="0"/>
              <a:t>Рипетрем</a:t>
            </a: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  </a:t>
            </a:r>
            <a:r>
              <a:rPr lang="ru-RU" b="1" i="1" dirty="0" smtClean="0"/>
              <a:t>Ответ: </a:t>
            </a:r>
          </a:p>
          <a:p>
            <a:pPr algn="ctr">
              <a:buNone/>
            </a:pPr>
            <a:r>
              <a:rPr lang="ru-RU" b="1" i="1" dirty="0" smtClean="0"/>
              <a:t> Прямая, луч, отрезок, периметр.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b="1" dirty="0" smtClean="0"/>
              <a:t> Покажи лоб, в котором  7 пядей.</a:t>
            </a:r>
            <a:endParaRPr lang="ru-RU" dirty="0" smtClean="0"/>
          </a:p>
          <a:p>
            <a:pPr algn="r">
              <a:buNone/>
            </a:pPr>
            <a:r>
              <a:rPr lang="ru-RU" dirty="0" smtClean="0"/>
              <a:t> </a:t>
            </a:r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</a:t>
            </a:r>
            <a:r>
              <a:rPr lang="ru-RU" b="1" i="1" dirty="0" smtClean="0"/>
              <a:t>Ответ: </a:t>
            </a:r>
          </a:p>
          <a:p>
            <a:pPr algn="ctr">
              <a:buNone/>
            </a:pPr>
            <a:r>
              <a:rPr lang="ru-RU" b="1" i="1" dirty="0" smtClean="0"/>
              <a:t>Такого лба нет.  Пядь – расстояние между концами растянутых большого и указательного пальцев, по крайней мере 16 см. </a:t>
            </a:r>
            <a:endParaRPr lang="ru-RU" dirty="0" smtClean="0"/>
          </a:p>
          <a:p>
            <a:pPr algn="ctr">
              <a:buNone/>
            </a:pPr>
            <a:r>
              <a:rPr lang="ru-RU" b="1" i="1" dirty="0" smtClean="0"/>
              <a:t>    7 пядей – это 16*7 = 112 см. НУ и ЛОБ!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500082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Задание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7553356" cy="56699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sz="1500" b="1" dirty="0" smtClean="0">
                <a:solidFill>
                  <a:schemeClr val="tx2"/>
                </a:solidFill>
              </a:rPr>
              <a:t>МАТЕМАТИКА ПРОЕКТ «ПОЗНАНИЕ И ТВОРЧЕСТВО» РОССИЙСКИЕ ОТКРЫТЫЕ ЗАОЧНЫЕ КОНКУРСЫ-ОЛИМПИАДЫ 2011/2012 УЧЕБНЫЙ ГОД </a:t>
            </a:r>
          </a:p>
          <a:p>
            <a:pPr>
              <a:buNone/>
            </a:pPr>
            <a:r>
              <a:rPr lang="ru-RU" sz="1500" b="1" dirty="0" smtClean="0">
                <a:solidFill>
                  <a:schemeClr val="tx2"/>
                </a:solidFill>
              </a:rPr>
              <a:t> </a:t>
            </a:r>
            <a:r>
              <a:rPr lang="ru-RU" sz="1500" b="1" i="1" dirty="0" smtClean="0">
                <a:solidFill>
                  <a:schemeClr val="tx2"/>
                </a:solidFill>
              </a:rPr>
              <a:t>ЗАДАНИЯ ЗИМНЕГО ТУРА </a:t>
            </a:r>
            <a:endParaRPr lang="ru-RU" sz="15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1500" b="1" dirty="0" smtClean="0">
                <a:solidFill>
                  <a:schemeClr val="tx2"/>
                </a:solidFill>
              </a:rPr>
              <a:t>НОМИНАЦИЯ «Математические игры» ▪ ДЛЯ УЧАЩИХСЯ 5 - 7 КЛАССОВ </a:t>
            </a:r>
            <a:endParaRPr lang="ru-RU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sz="2000" b="1" dirty="0" smtClean="0"/>
              <a:t>РЕБУС «СЛОЖИ И ВЫЧТИ»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Этот ребус отличается от обычного тем, что значение изображений, следующих за знаком минус, не прибавляется к предшествующему тексту, а отнимается от него. </a:t>
            </a:r>
          </a:p>
          <a:p>
            <a:pPr>
              <a:buNone/>
            </a:pPr>
            <a:r>
              <a:rPr lang="ru-RU" sz="2000" dirty="0" smtClean="0"/>
              <a:t>Там же, где стоит знак плюс, значение изображения прибавляется, как в обычном ребусе.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500570"/>
            <a:ext cx="5592443" cy="1923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СВОЕ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500" b="1" dirty="0" smtClean="0">
                <a:solidFill>
                  <a:schemeClr val="tx2"/>
                </a:solidFill>
              </a:rPr>
              <a:t> МАТЕМАТИКА ПРОЕКТ «ПОЗНАНИЕ И ТВОРЧЕСТВО» РОССИЙСКИЕ ОТКРЫТЫЕ ЗАОЧНЫЕ КОНКУРСЫ-ОЛИМПИАДЫ 2011/2012 УЧЕБНЫЙ ГОД </a:t>
            </a:r>
          </a:p>
          <a:p>
            <a:pPr>
              <a:buNone/>
            </a:pPr>
            <a:r>
              <a:rPr lang="ru-RU" sz="1500" b="1" dirty="0" smtClean="0">
                <a:solidFill>
                  <a:schemeClr val="tx2"/>
                </a:solidFill>
              </a:rPr>
              <a:t> </a:t>
            </a:r>
            <a:r>
              <a:rPr lang="ru-RU" sz="1500" b="1" i="1" dirty="0" smtClean="0">
                <a:solidFill>
                  <a:schemeClr val="tx2"/>
                </a:solidFill>
              </a:rPr>
              <a:t>ЗАДАНИЯ ЗИМНЕГО ТУРА </a:t>
            </a:r>
            <a:endParaRPr lang="ru-RU" sz="15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1500" b="1" dirty="0" smtClean="0">
                <a:solidFill>
                  <a:schemeClr val="tx2"/>
                </a:solidFill>
              </a:rPr>
              <a:t>НОМИНАЦИЯ «Математические игры» ▪ ДЛЯ УЧАЩИХСЯ 5 - 7 КЛАССОВ </a:t>
            </a:r>
          </a:p>
          <a:p>
            <a:pPr>
              <a:buNone/>
            </a:pPr>
            <a:r>
              <a:rPr lang="ru-RU" sz="1200" dirty="0" smtClean="0"/>
              <a:t> </a:t>
            </a:r>
          </a:p>
          <a:p>
            <a:pPr>
              <a:buNone/>
            </a:pPr>
            <a:r>
              <a:rPr lang="ru-RU" dirty="0" smtClean="0"/>
              <a:t>     Предложите свое задание для нашего конкурса. Внимание! Оцениваются только оригинальные и самостоятельно придуманные задания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7239000" cy="1143000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   </a:t>
            </a:r>
            <a:r>
              <a:rPr lang="ru-RU" sz="2800" i="1" dirty="0" err="1" smtClean="0"/>
              <a:t>Умаханов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Илдырым</a:t>
            </a:r>
            <a:r>
              <a:rPr lang="ru-RU" sz="2800" i="1" dirty="0" smtClean="0"/>
              <a:t> (6а класс)   составлен ребус </a:t>
            </a:r>
            <a:r>
              <a:rPr lang="ru-RU" sz="2800" dirty="0" smtClean="0"/>
              <a:t>«СЛОЖИ И ВЫЧТИ»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Этот ребус отличается от обычного тем, что значение изображений, следующих за знаком минус, не прибавляется к предшествующему тексту, а отнимается от него. </a:t>
            </a:r>
          </a:p>
          <a:p>
            <a:pPr>
              <a:buNone/>
            </a:pPr>
            <a:r>
              <a:rPr lang="ru-RU" sz="2400" dirty="0" smtClean="0"/>
              <a:t>Там же, где стоит знак плюс, значение изображения прибавляется, как в обычном ребусе. </a:t>
            </a:r>
          </a:p>
          <a:p>
            <a:pPr>
              <a:buNone/>
            </a:pPr>
            <a:endParaRPr lang="ru-RU" sz="2400" dirty="0" smtClean="0"/>
          </a:p>
          <a:p>
            <a:pPr algn="r">
              <a:buNone/>
            </a:pPr>
            <a:endParaRPr lang="ru-RU" sz="2200" dirty="0" smtClean="0"/>
          </a:p>
          <a:p>
            <a:pPr algn="r">
              <a:buNone/>
            </a:pPr>
            <a:r>
              <a:rPr lang="ru-RU" sz="2200" b="1" i="1" dirty="0" smtClean="0"/>
              <a:t>Решение: </a:t>
            </a:r>
            <a:endParaRPr lang="ru-RU" sz="2200" dirty="0" smtClean="0"/>
          </a:p>
          <a:p>
            <a:pPr algn="r">
              <a:buNone/>
            </a:pPr>
            <a:r>
              <a:rPr lang="ru-RU" sz="2200" b="1" dirty="0" smtClean="0"/>
              <a:t>ТРЕ +</a:t>
            </a:r>
            <a:r>
              <a:rPr lang="ru-RU" sz="2200" dirty="0" smtClean="0"/>
              <a:t> </a:t>
            </a:r>
            <a:r>
              <a:rPr lang="ru-RU" sz="2200" b="1" dirty="0" smtClean="0"/>
              <a:t>УГОЛЬ +</a:t>
            </a:r>
            <a:r>
              <a:rPr lang="ru-RU" sz="2200" dirty="0" smtClean="0"/>
              <a:t> </a:t>
            </a:r>
            <a:r>
              <a:rPr lang="ru-RU" sz="2200" b="1" dirty="0" err="1" smtClean="0"/>
              <a:t>НИК</a:t>
            </a:r>
            <a:r>
              <a:rPr lang="ru-RU" sz="2200" dirty="0" err="1" smtClean="0"/>
              <a:t>ита</a:t>
            </a:r>
            <a:r>
              <a:rPr lang="ru-RU" sz="2200" dirty="0" smtClean="0"/>
              <a:t> </a:t>
            </a:r>
            <a:r>
              <a:rPr lang="ru-RU" sz="2200" b="1" dirty="0" smtClean="0"/>
              <a:t>–</a:t>
            </a:r>
            <a:r>
              <a:rPr lang="ru-RU" sz="2200" dirty="0" smtClean="0"/>
              <a:t> А </a:t>
            </a:r>
            <a:r>
              <a:rPr lang="ru-RU" sz="2200" b="1" dirty="0" smtClean="0"/>
              <a:t>–</a:t>
            </a:r>
            <a:r>
              <a:rPr lang="ru-RU" sz="2200" dirty="0" smtClean="0"/>
              <a:t> </a:t>
            </a:r>
            <a:r>
              <a:rPr lang="ru-RU" sz="2200" dirty="0" err="1" smtClean="0"/>
              <a:t>ит</a:t>
            </a:r>
            <a:r>
              <a:rPr lang="ru-RU" sz="2200" dirty="0" smtClean="0"/>
              <a:t> +</a:t>
            </a:r>
            <a:r>
              <a:rPr lang="ru-RU" sz="2200" b="1" dirty="0" err="1" smtClean="0"/>
              <a:t>ПЕТ</a:t>
            </a:r>
            <a:r>
              <a:rPr lang="ru-RU" sz="2200" dirty="0" err="1" smtClean="0"/>
              <a:t>ух</a:t>
            </a:r>
            <a:r>
              <a:rPr lang="ru-RU" sz="2200" dirty="0" smtClean="0"/>
              <a:t> </a:t>
            </a:r>
            <a:r>
              <a:rPr lang="ru-RU" sz="2200" b="1" dirty="0" smtClean="0"/>
              <a:t>–</a:t>
            </a:r>
            <a:r>
              <a:rPr lang="ru-RU" sz="2200" dirty="0" smtClean="0"/>
              <a:t> ух </a:t>
            </a:r>
            <a:r>
              <a:rPr lang="ru-RU" sz="2200" b="1" dirty="0" smtClean="0"/>
              <a:t>+</a:t>
            </a:r>
            <a:r>
              <a:rPr lang="ru-RU" sz="2200" dirty="0" smtClean="0"/>
              <a:t> </a:t>
            </a:r>
            <a:r>
              <a:rPr lang="ru-RU" sz="2200" b="1" dirty="0" smtClean="0"/>
              <a:t>РОВ +</a:t>
            </a:r>
            <a:r>
              <a:rPr lang="ru-RU" sz="2200" dirty="0" smtClean="0"/>
              <a:t> </a:t>
            </a:r>
            <a:r>
              <a:rPr lang="ru-RU" sz="2200" b="1" dirty="0" smtClean="0"/>
              <a:t>А =ТРЕУГОЛЬНИК  ПЕТРОВА</a:t>
            </a:r>
            <a:endParaRPr lang="ru-RU" sz="2200" dirty="0" smtClean="0"/>
          </a:p>
          <a:p>
            <a:pPr algn="r">
              <a:buNone/>
            </a:pPr>
            <a:r>
              <a:rPr lang="ru-RU" sz="2200" b="1" i="1" dirty="0" smtClean="0"/>
              <a:t>Ответ: Треугольник Петрова.</a:t>
            </a:r>
            <a:endParaRPr lang="ru-RU" sz="22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Безымянный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168877"/>
            <a:ext cx="8001056" cy="61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7758138" cy="1143000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  </a:t>
            </a:r>
            <a:r>
              <a:rPr lang="ru-RU" sz="2800" i="1" dirty="0" err="1" smtClean="0"/>
              <a:t>Онофрийчук</a:t>
            </a:r>
            <a:r>
              <a:rPr lang="ru-RU" sz="2800" i="1" dirty="0" smtClean="0"/>
              <a:t> Евгений (5а класс)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 составлен ребус </a:t>
            </a:r>
            <a:r>
              <a:rPr lang="ru-RU" sz="2800" dirty="0" smtClean="0"/>
              <a:t>«СЛОЖИ И ВЫЧТИ»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Этот ребус отличается от обычного тем, что значение изображений, следующих за знаком минус, не прибавляется к предшествующему тексту, а отнимается от него. </a:t>
            </a:r>
          </a:p>
          <a:p>
            <a:pPr>
              <a:buNone/>
            </a:pPr>
            <a:r>
              <a:rPr lang="ru-RU" sz="2400" dirty="0" smtClean="0"/>
              <a:t>Там же, где стоит знак плюс, значение изображения прибавляется, как в обычном ребусе. </a:t>
            </a:r>
          </a:p>
          <a:p>
            <a:pPr>
              <a:buNone/>
            </a:pPr>
            <a:endParaRPr lang="ru-RU" sz="2400" dirty="0" smtClean="0"/>
          </a:p>
          <a:p>
            <a:pPr algn="r">
              <a:buNone/>
            </a:pPr>
            <a:endParaRPr lang="ru-RU" sz="2200" dirty="0" smtClean="0"/>
          </a:p>
          <a:p>
            <a:pPr algn="r">
              <a:buNone/>
            </a:pPr>
            <a:r>
              <a:rPr lang="ru-RU" sz="2200" b="1" i="1" dirty="0" smtClean="0"/>
              <a:t>Решение: </a:t>
            </a:r>
            <a:endParaRPr lang="ru-RU" sz="2200" dirty="0" smtClean="0"/>
          </a:p>
          <a:p>
            <a:pPr algn="r">
              <a:buNone/>
            </a:pPr>
            <a:r>
              <a:rPr lang="ru-RU" sz="2200" b="1" dirty="0" err="1" smtClean="0"/>
              <a:t>МАяК</a:t>
            </a:r>
            <a:r>
              <a:rPr lang="ru-RU" sz="2200" b="1" dirty="0" smtClean="0"/>
              <a:t> – МАК + </a:t>
            </a:r>
            <a:r>
              <a:rPr lang="ru-RU" sz="2200" b="1" dirty="0" err="1" smtClean="0"/>
              <a:t>ЖДУб</a:t>
            </a:r>
            <a:r>
              <a:rPr lang="ru-RU" sz="2200" b="1" dirty="0" smtClean="0"/>
              <a:t> – б + ПОБЕДУ = </a:t>
            </a:r>
          </a:p>
          <a:p>
            <a:pPr algn="r">
              <a:buNone/>
            </a:pPr>
            <a:r>
              <a:rPr lang="ru-RU" sz="2200" b="1" dirty="0" smtClean="0"/>
              <a:t>= Я ЖДУ ПОБЕДУ</a:t>
            </a:r>
            <a:endParaRPr lang="ru-RU" sz="2200" dirty="0" smtClean="0"/>
          </a:p>
          <a:p>
            <a:pPr algn="r">
              <a:buNone/>
            </a:pPr>
            <a:r>
              <a:rPr lang="ru-RU" sz="2200" b="1" i="1" dirty="0" smtClean="0"/>
              <a:t>Ответ: Я жду победу</a:t>
            </a:r>
            <a:endParaRPr lang="ru-RU" sz="22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D:\Documents and Settings\Admin\Рабочий стол\234\Безымянный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9" y="4049516"/>
            <a:ext cx="4286279" cy="90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Упражнение на снятие         напряжения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/>
              <a:t>        Представь, что внутри твоей головы, в верхней ее части, возникает светлый луч, который медленно и последовательно движется сверху вниз и по пути своего движения освещает изнутри все детали лица, шеи, плеч, рук теплым, ровным и расслабляющим светом. По мере движения луча исчезает напряжение, охлаждаются глаза, опускаются плечи, освобождаются шея и грудь. Ты становишься новым человеком. Ты стал спокойным, сильным и стабильным. Ты все будешь делать хорошо.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2390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u="sng" dirty="0" smtClean="0"/>
              <a:t>Тренинг 1  </a:t>
            </a:r>
            <a:br>
              <a:rPr lang="ru-RU" u="sng" dirty="0" smtClean="0"/>
            </a:br>
            <a:r>
              <a:rPr lang="ru-RU" dirty="0" smtClean="0"/>
              <a:t>«Исключение лишнего».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143900" cy="5241314"/>
          </a:xfrm>
        </p:spPr>
        <p:txBody>
          <a:bodyPr/>
          <a:lstStyle/>
          <a:p>
            <a:pPr indent="252000">
              <a:buNone/>
            </a:pPr>
            <a:r>
              <a:rPr lang="ru-RU" sz="2000" u="sng" dirty="0" smtClean="0"/>
              <a:t>Цель </a:t>
            </a:r>
            <a:r>
              <a:rPr lang="ru-RU" sz="2000" dirty="0" smtClean="0"/>
              <a:t>: диагностика способности к обобщению.</a:t>
            </a:r>
          </a:p>
          <a:p>
            <a:pPr indent="252000">
              <a:buNone/>
            </a:pPr>
            <a:r>
              <a:rPr lang="ru-RU" sz="2000" u="sng" dirty="0" smtClean="0"/>
              <a:t>Инструкция </a:t>
            </a:r>
            <a:r>
              <a:rPr lang="ru-RU" sz="2000" dirty="0" smtClean="0"/>
              <a:t>: предлагается ряд математических выражений. В каждом из заданий 5 элементов, 4 из которых обладают общим свойством, а пятый этим свойством не обладает. Ученику необходимо за 30 секунд исключить элемент, не относящийся к группе других элементов.</a:t>
            </a:r>
          </a:p>
          <a:p>
            <a:pPr indent="252000">
              <a:buNone/>
            </a:pPr>
            <a:endParaRPr lang="ru-RU" dirty="0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1571604" y="3071810"/>
          <a:ext cx="5410200" cy="3575304"/>
        </p:xfrm>
        <a:graphic>
          <a:graphicData uri="http://schemas.openxmlformats.org/drawingml/2006/table">
            <a:tbl>
              <a:tblPr/>
              <a:tblGrid>
                <a:gridCol w="339090"/>
                <a:gridCol w="3780155"/>
                <a:gridCol w="1290955"/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Задания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Ответы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8,20,- 4,18,5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, , , , -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8,7, - 3,4, 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Делимое, частное, плюс, деление, делитель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плюс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, , , ,-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4,6,10,3,36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Основание, показатель, степень, произведение 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произведение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11,3,5,18,7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Прямоугольник, треугольник, ромб, квадрат, параллелепипед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треугольник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Точка, отрезок, прямая, уравнение, плоскость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уравнение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Десять, число, дробь, буква, пятнадцать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буква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Координата, ось, абсцисса, фигура, ордината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фигура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145, - 434, 56, - 186,875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56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30,15,91,635,400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91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3х ,- 4х, 3х+8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-7,4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,18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3х+8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-7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61" name="Object 37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p:oleObj spid="_x0000_s1061" name="Формула" r:id="rId3" imgW="139639" imgH="393529" progId="Equation.3">
              <p:embed/>
            </p:oleObj>
          </a:graphicData>
        </a:graphic>
      </p:graphicFrame>
      <p:graphicFrame>
        <p:nvGraphicFramePr>
          <p:cNvPr id="1060" name="Object 36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p:oleObj spid="_x0000_s1060" name="Формула" r:id="rId4" imgW="152334" imgH="393529" progId="Equation.3">
              <p:embed/>
            </p:oleObj>
          </a:graphicData>
        </a:graphic>
      </p:graphicFrame>
      <p:graphicFrame>
        <p:nvGraphicFramePr>
          <p:cNvPr id="1059" name="Object 35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p:oleObj spid="_x0000_s1059" name="Формула" r:id="rId5" imgW="203112" imgH="393529" progId="Equation.3">
              <p:embed/>
            </p:oleObj>
          </a:graphicData>
        </a:graphic>
      </p:graphicFrame>
      <p:graphicFrame>
        <p:nvGraphicFramePr>
          <p:cNvPr id="1058" name="Object 34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p:oleObj spid="_x0000_s1058" name="Формула" r:id="rId6" imgW="152334" imgH="393529" progId="Equation.3">
              <p:embed/>
            </p:oleObj>
          </a:graphicData>
        </a:graphic>
      </p:graphicFrame>
      <p:graphicFrame>
        <p:nvGraphicFramePr>
          <p:cNvPr id="1057" name="Object 33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p:oleObj spid="_x0000_s1057" name="Формула" r:id="rId7" imgW="139639" imgH="393529" progId="Equation.3">
              <p:embed/>
            </p:oleObj>
          </a:graphicData>
        </a:graphic>
      </p:graphicFrame>
      <p:graphicFrame>
        <p:nvGraphicFramePr>
          <p:cNvPr id="1056" name="Object 32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p:oleObj spid="_x0000_s1056" name="Формула" r:id="rId8" imgW="203112" imgH="393529" progId="Equation.3">
              <p:embed/>
            </p:oleObj>
          </a:graphicData>
        </a:graphic>
      </p:graphicFrame>
      <p:graphicFrame>
        <p:nvGraphicFramePr>
          <p:cNvPr id="1055" name="Object 31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p:oleObj spid="_x0000_s1055" name="Формула" r:id="rId9" imgW="152334" imgH="393529" progId="Equation.3">
              <p:embed/>
            </p:oleObj>
          </a:graphicData>
        </a:graphic>
      </p:graphicFrame>
      <p:graphicFrame>
        <p:nvGraphicFramePr>
          <p:cNvPr id="1054" name="Object 30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p:oleObj spid="_x0000_s1054" name="Формула" r:id="rId10" imgW="152334" imgH="393529" progId="Equation.3">
              <p:embed/>
            </p:oleObj>
          </a:graphicData>
        </a:graphic>
      </p:graphicFrame>
      <p:graphicFrame>
        <p:nvGraphicFramePr>
          <p:cNvPr id="1053" name="Object 29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p:oleObj spid="_x0000_s1053" name="Формула" r:id="rId11" imgW="152334" imgH="393529" progId="Equation.3">
              <p:embed/>
            </p:oleObj>
          </a:graphicData>
        </a:graphic>
      </p:graphicFrame>
      <p:graphicFrame>
        <p:nvGraphicFramePr>
          <p:cNvPr id="1052" name="Object 28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p:oleObj spid="_x0000_s1052" name="Формула" r:id="rId12" imgW="152334" imgH="393529" progId="Equation.3">
              <p:embed/>
            </p:oleObj>
          </a:graphicData>
        </a:graphic>
      </p:graphicFrame>
      <p:graphicFrame>
        <p:nvGraphicFramePr>
          <p:cNvPr id="1051" name="Object 27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p:oleObj spid="_x0000_s1051" name="Формула" r:id="rId13" imgW="152334" imgH="393529" progId="Equation.3">
              <p:embed/>
            </p:oleObj>
          </a:graphicData>
        </a:graphic>
      </p:graphicFrame>
      <p:graphicFrame>
        <p:nvGraphicFramePr>
          <p:cNvPr id="1050" name="Object 26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p:oleObj spid="_x0000_s1050" name="Формула" r:id="rId14" imgW="139639" imgH="393529" progId="Equation.3">
              <p:embed/>
            </p:oleObj>
          </a:graphicData>
        </a:graphic>
      </p:graphicFrame>
      <p:graphicFrame>
        <p:nvGraphicFramePr>
          <p:cNvPr id="1049" name="Object 25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p:oleObj spid="_x0000_s1049" name="Формула" r:id="rId15" imgW="203112" imgH="393529" progId="Equation.3">
              <p:embed/>
            </p:oleObj>
          </a:graphicData>
        </a:graphic>
      </p:graphicFrame>
      <p:graphicFrame>
        <p:nvGraphicFramePr>
          <p:cNvPr id="1048" name="Object 24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p:oleObj spid="_x0000_s1048" name="Формула" r:id="rId16" imgW="152334" imgH="393529" progId="Equation.3">
              <p:embed/>
            </p:oleObj>
          </a:graphicData>
        </a:graphic>
      </p:graphicFrame>
      <p:graphicFrame>
        <p:nvGraphicFramePr>
          <p:cNvPr id="1047" name="Object 23"/>
          <p:cNvGraphicFramePr>
            <a:graphicFrameLocks noChangeAspect="1"/>
          </p:cNvGraphicFramePr>
          <p:nvPr/>
        </p:nvGraphicFramePr>
        <p:xfrm>
          <a:off x="0" y="0"/>
          <a:ext cx="104775" cy="190500"/>
        </p:xfrm>
        <a:graphic>
          <a:graphicData uri="http://schemas.openxmlformats.org/presentationml/2006/ole">
            <p:oleObj spid="_x0000_s1047" name="Формула" r:id="rId17" imgW="101556" imgH="190417" progId="Equation.3">
              <p:embed/>
            </p:oleObj>
          </a:graphicData>
        </a:graphic>
      </p:graphicFrame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0" y="0"/>
          <a:ext cx="104775" cy="190500"/>
        </p:xfrm>
        <a:graphic>
          <a:graphicData uri="http://schemas.openxmlformats.org/presentationml/2006/ole">
            <p:oleObj spid="_x0000_s1046" name="Формула" r:id="rId18" imgW="101556" imgH="190417" progId="Equation.3">
              <p:embed/>
            </p:oleObj>
          </a:graphicData>
        </a:graphic>
      </p:graphicFrame>
      <p:graphicFrame>
        <p:nvGraphicFramePr>
          <p:cNvPr id="1045" name="Object 21"/>
          <p:cNvGraphicFramePr>
            <a:graphicFrameLocks noChangeAspect="1"/>
          </p:cNvGraphicFramePr>
          <p:nvPr/>
        </p:nvGraphicFramePr>
        <p:xfrm>
          <a:off x="0" y="0"/>
          <a:ext cx="104775" cy="190500"/>
        </p:xfrm>
        <a:graphic>
          <a:graphicData uri="http://schemas.openxmlformats.org/presentationml/2006/ole">
            <p:oleObj spid="_x0000_s1045" name="Формула" r:id="rId19" imgW="101556" imgH="190417" progId="Equation.3">
              <p:embed/>
            </p:oleObj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0" y="0"/>
          <a:ext cx="104775" cy="190500"/>
        </p:xfrm>
        <a:graphic>
          <a:graphicData uri="http://schemas.openxmlformats.org/presentationml/2006/ole">
            <p:oleObj spid="_x0000_s1044" name="Формула" r:id="rId20" imgW="101556" imgH="19041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Тренинг 1  </a:t>
            </a:r>
            <a:br>
              <a:rPr lang="ru-RU" u="sng" dirty="0" smtClean="0"/>
            </a:br>
            <a:r>
              <a:rPr lang="ru-RU" dirty="0" smtClean="0"/>
              <a:t>«Исключение лишнего».</a:t>
            </a:r>
            <a:endParaRPr lang="ru-RU" dirty="0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42844" y="1928802"/>
            <a:ext cx="836485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Обработка данных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: ученики, которые правильно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справляются с заданием умеют обобщать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классифицировать.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Те, кто допустил ошибки, чаще всего не умеют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отличать существенные и несущественные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признаки, правильно выбрать основание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для классификации.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Удовлетворительный уровень выполнения 9 из 15 (60℅).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857232"/>
            <a:ext cx="7242048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u="sng" cap="none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/>
            </a:r>
            <a:br>
              <a:rPr lang="ru-RU" sz="4000" u="sng" cap="none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</a:br>
            <a:r>
              <a:rPr lang="ru-RU" sz="4000" u="sng" cap="none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/>
            </a:r>
            <a:br>
              <a:rPr lang="ru-RU" sz="4000" u="sng" cap="none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</a:br>
            <a:r>
              <a:rPr lang="ru-RU" sz="4000" u="sng" cap="none" dirty="0" smtClean="0">
                <a:ln>
                  <a:noFill/>
                </a:ln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/>
            </a:r>
            <a:br>
              <a:rPr lang="ru-RU" sz="4000" u="sng" cap="none" dirty="0" smtClean="0">
                <a:ln>
                  <a:noFill/>
                </a:ln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</a:br>
            <a:r>
              <a:rPr lang="ru-RU" sz="4000" u="sng" cap="none" dirty="0" smtClean="0">
                <a:ln>
                  <a:noFill/>
                </a:ln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/>
            </a:r>
            <a:br>
              <a:rPr lang="ru-RU" sz="4000" u="sng" cap="none" dirty="0" smtClean="0">
                <a:ln>
                  <a:noFill/>
                </a:ln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</a:br>
            <a:r>
              <a:rPr lang="ru-RU" sz="4000" u="sng" cap="none" dirty="0" smtClean="0">
                <a:ln>
                  <a:noFill/>
                </a:ln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/>
            </a:r>
            <a:br>
              <a:rPr lang="ru-RU" sz="4000" u="sng" cap="none" dirty="0" smtClean="0">
                <a:ln>
                  <a:noFill/>
                </a:ln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</a:br>
            <a:r>
              <a:rPr lang="ru-RU" sz="3100" u="sng" cap="none" dirty="0" smtClean="0">
                <a:ln>
                  <a:noFill/>
                </a:ln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>Тренинг</a:t>
            </a:r>
            <a:r>
              <a:rPr lang="ru-RU" sz="3100" cap="none" dirty="0" smtClean="0">
                <a:ln>
                  <a:noFill/>
                </a:ln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> 2</a:t>
            </a:r>
            <a:br>
              <a:rPr lang="ru-RU" sz="3100" cap="none" dirty="0" smtClean="0">
                <a:ln>
                  <a:noFill/>
                </a:ln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</a:br>
            <a:r>
              <a:rPr lang="ru-RU" sz="3100" b="0" cap="none" dirty="0" smtClean="0">
                <a:ln>
                  <a:noFill/>
                </a:ln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>«Выделение существенных признаков математических понятий»</a:t>
            </a:r>
            <a:r>
              <a:rPr lang="ru-RU" sz="3100" b="0" cap="none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ru-RU" sz="3100" b="0" cap="none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</a:rPr>
            </a:br>
            <a:endParaRPr lang="ru-RU" sz="3100" dirty="0"/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571472" y="1785926"/>
            <a:ext cx="676409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Цель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определить умение выявлять существенные признаки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математических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понятий.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Инструкция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 предлагается ряд математических терминов.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Необходимо из пяти предложенных терминов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выбрать два, которые наиболее точно определяют математическое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понятие.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 выполнение каждого задания 20 сек.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Задания.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уравнение (корень, равенство, сумма, неизвестное, произведение)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планиметрия (плоскость, квадрат, прямоугольник, фигура, прямая)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треугольник (вершина, катет, сторона, центр, перпендикуляр)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сумма (слагаемое, равенство, плюс, делитель, множитель)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периметр (разность, сторона, сумма, фигура, прямоугольник)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куб (угол, равенство, плоскость, сторона, вектор)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дробь (делимое, делитель, числитель, знаменатель, произведение)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степень (корень, показатель, решение, основание, переменная)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координата (плоскость, абсцисса, ось, ордината, прямая)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геометрия (фигура, точка, свойства, уравнение, теорема)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8" algn="ctr" rtl="0">
              <a:spcBef>
                <a:spcPct val="0"/>
              </a:spcBef>
            </a:pPr>
            <a:r>
              <a:rPr lang="ru-RU" sz="2800" dirty="0" smtClean="0">
                <a:solidFill>
                  <a:schemeClr val="accent1"/>
                </a:solidFill>
              </a:rPr>
              <a:t>Тренинг «Восприятие»</a:t>
            </a:r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</a:rPr>
              <a:t>Диагностика объема восприятия.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</a:rPr>
            </a:b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4096709" y="3440295"/>
            <a:ext cx="255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sym typeface="Symbol" pitchFamily="18" charset="2"/>
            </a:endParaRPr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1142976" y="1616364"/>
            <a:ext cx="5984915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Для тренировки восприятия можно использовать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ме\тодику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поиска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нформации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Подростку предлагается стоклеточная таблица,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заполненная цифрами; буквами и т.д.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А) матрица с набором букв.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Задания для учащихся: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сколько раз встречается буква «А»?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сколько раз встречается буква «Б»?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сколько раз встречается буква «В»?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сколько раз встречается буква «И»?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сколько раз встречается буква «К»?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сколько раз встречается буква «Л»?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сколько раз встречается буква «М»?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сколько раз встречается буква «Н»? И т. 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7242048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/>
                </a:solidFill>
              </a:rPr>
              <a:t>Тренинг «Восприятие»</a:t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800" cap="none" dirty="0" smtClean="0">
                <a:ln>
                  <a:noFill/>
                </a:ln>
                <a:solidFill>
                  <a:schemeClr val="accent1"/>
                </a:solidFill>
                <a:latin typeface="Arial" pitchFamily="34" charset="0"/>
                <a:ea typeface="Times New Roman" pitchFamily="18" charset="0"/>
              </a:rPr>
              <a:t>Диагностика объема восприятия</a:t>
            </a:r>
            <a:r>
              <a:rPr lang="ru-RU" sz="2800" cap="none" dirty="0" smtClean="0">
                <a:ln>
                  <a:noFill/>
                </a:ln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ru-RU" sz="2800" cap="none" dirty="0" smtClean="0">
                <a:ln>
                  <a:noFill/>
                </a:ln>
                <a:solidFill>
                  <a:schemeClr val="accent1"/>
                </a:solidFill>
                <a:latin typeface="Arial" pitchFamily="34" charset="0"/>
              </a:rPr>
            </a:b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1538" y="2500306"/>
          <a:ext cx="6096000" cy="21031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Ч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Ш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Ц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Я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Э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Я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У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Ж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Ш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У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У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Ш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Ю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Я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Ж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Ж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Ж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Ж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Ч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Р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Ц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Щ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Р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Ч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Ч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Р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Р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Тренинг «Внимание»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17936" y="1037380"/>
            <a:ext cx="751846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Внимание у учащихся 5-6 классов можно оценить с помощью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методики «Счет»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направленной на исследование внимания и работоспособности учащихся.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Инструкция: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учащимся предлагается быстро и правильно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складывать два однозначных числа, написанных одно под другим.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Эта работа продолжается 10 минут. За это время каждый ученик должен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произвести сложение заданных чисел двумя различными способами.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Первый способ: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сумму чисел ставят в верхнюю строку,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а под ней в нижнюю строку ставят предыдущее верхнее число.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Если сумм больше 10, то десяток отбрасывают, пишут только число единиц.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Пример: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5  4  9  3  2  5  7  2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9  5  4  9  3  2  5  7 и т. д.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Второй способ: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сумму ставят в нижнюю строчку, в вверх переносят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предыдущее нижнее слагаемое.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Пример: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5  9  4  3  7  0  7  7  4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9  4  3  7  0  7  7  4  1 и т. д.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1000100" y="1357298"/>
            <a:ext cx="695536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Надо объяснить и показать сначала эти способы.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Затем сказать, что в течении минуты должны действовать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 первому способу, а потом, по сигналу, - по второму способу,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поставив вертикальную черту,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 затем, через минуту, опять перейти к первому способу и т. 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Оценка: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найти среднее число сложений за 1 минуту.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Если результат близок к 20,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то это свидетельствует о достаточной работоспособности 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хорошем уровне внимания.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Если число менее 8, то работоспособность очень мала,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уровень внимания очень низкий.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Успешное выполнение этого задания требует от учащихся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определенного развития памяти,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так как им нужно не только понять инструкцию,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но и удержать её в уме в течение некоторого времени.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35743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Подведение </a:t>
            </a:r>
            <a:br>
              <a:rPr lang="ru-RU" u="sng" dirty="0" smtClean="0"/>
            </a:br>
            <a:r>
              <a:rPr lang="ru-RU" u="sng" dirty="0" smtClean="0"/>
              <a:t>итогов занятия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7786742" cy="3250369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          Пойа сказал:</a:t>
            </a:r>
            <a:br>
              <a:rPr lang="ru-RU" sz="3600" dirty="0" smtClean="0"/>
            </a:br>
            <a:r>
              <a:rPr lang="ru-RU" sz="3600" dirty="0" smtClean="0"/>
              <a:t>«Что значит владение математикой? Это есть умение решать задачи, причем не только стандартные, но и требующие известной независимости мышления, здравого смысла, оригинальности, изобретательности».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50"/>
            <a:ext cx="7239000" cy="1143000"/>
          </a:xfrm>
        </p:spPr>
        <p:txBody>
          <a:bodyPr>
            <a:noAutofit/>
          </a:bodyPr>
          <a:lstStyle/>
          <a:p>
            <a:r>
              <a:rPr lang="ru-RU" sz="4000" dirty="0" smtClean="0"/>
              <a:t>Литература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143900" cy="5000660"/>
          </a:xfr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ru-RU" sz="1800" dirty="0" smtClean="0"/>
              <a:t>Ануфриев А. Ф., Костромина С. Н. Как преодолеть трудности в обучении детей: Психодиагностические таблицы. Психодиагностические методики. Коррекционные упражнения. – М.: Ось – 89, 2001. – 272 с.</a:t>
            </a:r>
          </a:p>
          <a:p>
            <a:pPr>
              <a:buFont typeface="+mj-lt"/>
              <a:buAutoNum type="arabicParenR"/>
            </a:pPr>
            <a:r>
              <a:rPr lang="ru-RU" sz="1800" dirty="0" smtClean="0"/>
              <a:t>Демидова, Т.Е. А.П. Тонких. Теория и практика решения текстовых задач. // М.: Издательский центр «Академия», 2002.</a:t>
            </a:r>
          </a:p>
          <a:p>
            <a:pPr>
              <a:buFont typeface="+mj-lt"/>
              <a:buAutoNum type="arabicParenR"/>
            </a:pPr>
            <a:r>
              <a:rPr lang="ru-RU" sz="1800" dirty="0" smtClean="0"/>
              <a:t>Мельник Н.В. Развитие логического мышления при изучении математики.// М.: «Просвещение», 1997 г. – с. 21.</a:t>
            </a:r>
          </a:p>
          <a:p>
            <a:pPr>
              <a:buFont typeface="+mj-lt"/>
              <a:buAutoNum type="arabicParenR"/>
            </a:pPr>
            <a:r>
              <a:rPr lang="ru-RU" sz="1800" dirty="0" smtClean="0"/>
              <a:t>Рубинштейн С. Л. О мышлении и путях его исследования. – М., 1958.</a:t>
            </a:r>
          </a:p>
          <a:p>
            <a:pPr>
              <a:buFont typeface="+mj-lt"/>
              <a:buAutoNum type="arabicParenR"/>
            </a:pPr>
            <a:r>
              <a:rPr lang="ru-RU" sz="1800" dirty="0" smtClean="0"/>
              <a:t>Семенов Е.М., Горбунова Е.Д. Развитие мышления на уроках математики. Свердловск: Средне–уральское книжное издательство,1996г. – с.11-16.</a:t>
            </a:r>
          </a:p>
          <a:p>
            <a:pPr>
              <a:buFont typeface="+mj-lt"/>
              <a:buAutoNum type="arabicParenR"/>
            </a:pPr>
            <a:r>
              <a:rPr lang="ru-RU" sz="1800" dirty="0" smtClean="0"/>
              <a:t>Фридман Л.М. Наглядность и моделирование в обучении. М.: «Знание», 1984 г. – с.102-103.</a:t>
            </a:r>
          </a:p>
          <a:p>
            <a:pPr>
              <a:buFont typeface="+mj-lt"/>
              <a:buAutoNum type="arabicParenR"/>
            </a:pPr>
            <a:r>
              <a:rPr lang="ru-RU" sz="1800" dirty="0" smtClean="0"/>
              <a:t>Фридман Л. М., Турецкий Е. Н. Как научиться решать задачи. М., 1989.</a:t>
            </a:r>
          </a:p>
          <a:p>
            <a:pPr>
              <a:buFont typeface="+mj-lt"/>
              <a:buAutoNum type="arabicParenR"/>
            </a:pPr>
            <a:r>
              <a:rPr lang="ru-RU" sz="1800" dirty="0" smtClean="0"/>
              <a:t>Шульга Р.П. Решение текстовых задач разными способами – средство повышения интереса к математике. // М.: «Просвещение», 1990 г. – с. 26-28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Память-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это мыслительный процесс, включающий в себя запись, сохранение и извлечение информации. Чтобы процесс воспроизведения информации был наиболее успешным, необходимо знать и применять на практике законы запоминания: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1785926"/>
            <a:ext cx="613341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внимание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-214313"/>
            <a:ext cx="8686800" cy="838201"/>
          </a:xfrm>
        </p:spPr>
        <p:txBody>
          <a:bodyPr/>
          <a:lstStyle/>
          <a:p>
            <a:r>
              <a:rPr lang="ru-RU" dirty="0" smtClean="0"/>
              <a:t>Законы запоминания</a:t>
            </a:r>
            <a:endParaRPr lang="ru-RU" dirty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214282" y="571480"/>
          <a:ext cx="8715436" cy="6096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Упражнения, приемы, способствующие развитию памяти: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100" dirty="0" smtClean="0"/>
              <a:t>1)  Разминка: запомнить за 30 секунд </a:t>
            </a:r>
          </a:p>
          <a:p>
            <a:pPr>
              <a:buNone/>
            </a:pPr>
            <a:r>
              <a:rPr lang="ru-RU" sz="1100" dirty="0" smtClean="0"/>
              <a:t>     а) 10 произвольных слов (устно);</a:t>
            </a:r>
          </a:p>
          <a:p>
            <a:pPr>
              <a:buNone/>
            </a:pPr>
            <a:r>
              <a:rPr lang="ru-RU" sz="1100" dirty="0" smtClean="0"/>
              <a:t>     б) числа в определенном порядке (от 7 до 12);</a:t>
            </a:r>
          </a:p>
          <a:p>
            <a:pPr>
              <a:buNone/>
            </a:pPr>
            <a:r>
              <a:rPr lang="ru-RU" sz="1100" dirty="0" smtClean="0"/>
              <a:t>     в) набор знаков на доске;</a:t>
            </a:r>
          </a:p>
          <a:p>
            <a:pPr>
              <a:buNone/>
            </a:pPr>
            <a:r>
              <a:rPr lang="ru-RU" sz="1100" dirty="0" smtClean="0"/>
              <a:t>     г) примерно 10 слов с трудным написанием (показать на 25-30 с, затем под диктовку написать). </a:t>
            </a:r>
          </a:p>
          <a:p>
            <a:pPr>
              <a:buNone/>
            </a:pPr>
            <a:r>
              <a:rPr lang="ru-RU" sz="1100" dirty="0" smtClean="0"/>
              <a:t>2) Использование воспроизведения рассказов, условия заданий, задач, предложений из заданий.</a:t>
            </a:r>
          </a:p>
          <a:p>
            <a:pPr>
              <a:buNone/>
            </a:pPr>
            <a:r>
              <a:rPr lang="ru-RU" sz="1100" dirty="0" smtClean="0"/>
              <a:t>3) Сложный предмет запоминания, например, правило можно связать с каким-либо действием.</a:t>
            </a:r>
          </a:p>
          <a:p>
            <a:pPr>
              <a:buNone/>
            </a:pPr>
            <a:r>
              <a:rPr lang="ru-RU" sz="1100" dirty="0" smtClean="0"/>
              <a:t> 4)  Предложить запомнить пары слов, связанных по смыслу, например: планиметрия и плоскость….</a:t>
            </a:r>
          </a:p>
          <a:p>
            <a:pPr>
              <a:buNone/>
            </a:pPr>
            <a:r>
              <a:rPr lang="ru-RU" sz="1100" dirty="0" smtClean="0"/>
              <a:t>5)      Как разминку, на любом уроке можно проводить следующее упражнение: водящему</a:t>
            </a:r>
          </a:p>
          <a:p>
            <a:pPr>
              <a:buNone/>
            </a:pPr>
            <a:r>
              <a:rPr lang="ru-RU" sz="1100" dirty="0" smtClean="0"/>
              <a:t>необходимо рассказать, во что одет кто-то из класса, или какого цвета волосы, глаза у кого-то и т.д. Это будет приучать детей быть наблюдательными.</a:t>
            </a:r>
          </a:p>
          <a:p>
            <a:pPr>
              <a:buNone/>
            </a:pPr>
            <a:r>
              <a:rPr lang="ru-RU" sz="1100" dirty="0" smtClean="0"/>
              <a:t>6)      Конкурс лучшего «</a:t>
            </a:r>
            <a:r>
              <a:rPr lang="ru-RU" sz="1100" dirty="0" err="1" smtClean="0"/>
              <a:t>разветчика</a:t>
            </a:r>
            <a:r>
              <a:rPr lang="ru-RU" sz="1100" dirty="0" smtClean="0"/>
              <a:t>»</a:t>
            </a:r>
          </a:p>
          <a:p>
            <a:pPr>
              <a:buNone/>
            </a:pPr>
            <a:r>
              <a:rPr lang="ru-RU" sz="1100" dirty="0" smtClean="0"/>
              <a:t>7)      Игры</a:t>
            </a:r>
          </a:p>
          <a:p>
            <a:pPr>
              <a:buNone/>
            </a:pPr>
            <a:r>
              <a:rPr lang="ru-RU" sz="1100" dirty="0" smtClean="0"/>
              <a:t>8)      Описать весь ход урока</a:t>
            </a:r>
          </a:p>
          <a:p>
            <a:pPr>
              <a:buNone/>
            </a:pPr>
            <a:r>
              <a:rPr lang="ru-RU" sz="1100" dirty="0" smtClean="0"/>
              <a:t>9)      Физкультминутка: повторить по памяти последовательно упражнения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Практическая работа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Даны числа 43  0  55  148  1812.</a:t>
            </a:r>
          </a:p>
          <a:p>
            <a:pPr>
              <a:buNone/>
            </a:pPr>
            <a:r>
              <a:rPr lang="ru-RU" dirty="0" smtClean="0"/>
              <a:t>Ваша задача запомнить данные числа  в том же порядке и ответить на вопросы учителя (хором)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к заданию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ru-RU" sz="3400" dirty="0" smtClean="0"/>
              <a:t>Сколько всего чисел?</a:t>
            </a:r>
          </a:p>
          <a:p>
            <a:pPr marL="514350" indent="-514350" algn="r">
              <a:buNone/>
            </a:pPr>
            <a:r>
              <a:rPr lang="ru-RU" sz="3400" b="1" i="1" dirty="0" smtClean="0"/>
              <a:t>Ответ:  5</a:t>
            </a:r>
            <a:r>
              <a:rPr lang="ru-RU" sz="3400" dirty="0" smtClean="0"/>
              <a:t>                                               </a:t>
            </a:r>
          </a:p>
          <a:p>
            <a:pPr marL="514350" lvl="0" indent="-514350">
              <a:buFont typeface="+mj-lt"/>
              <a:buAutoNum type="arabicParenR" startAt="2"/>
            </a:pPr>
            <a:r>
              <a:rPr lang="ru-RU" sz="3400" dirty="0" smtClean="0"/>
              <a:t>На каком месте стоит число, которое не является натуральным? </a:t>
            </a:r>
          </a:p>
          <a:p>
            <a:pPr marL="514350" lvl="0" indent="-514350" algn="r">
              <a:buNone/>
            </a:pPr>
            <a:r>
              <a:rPr lang="ru-RU" sz="3400" b="1" i="1" dirty="0" smtClean="0"/>
              <a:t>Ответ:  на 2-ом месте.</a:t>
            </a:r>
            <a:endParaRPr lang="ru-RU" sz="3400" dirty="0" smtClean="0"/>
          </a:p>
          <a:p>
            <a:pPr marL="514350" lvl="0" indent="-514350">
              <a:buFont typeface="+mj-lt"/>
              <a:buAutoNum type="arabicParenR" startAt="3"/>
            </a:pPr>
            <a:r>
              <a:rPr lang="ru-RU" sz="3400" dirty="0" smtClean="0"/>
              <a:t>Сложите 3-е и 5-е число с конца.  </a:t>
            </a:r>
          </a:p>
          <a:p>
            <a:pPr marL="514350" lvl="0" indent="-514350" algn="r">
              <a:buNone/>
            </a:pPr>
            <a:r>
              <a:rPr lang="ru-RU" sz="3400" b="1" i="1" dirty="0" smtClean="0"/>
              <a:t>Ответ: 55+43=98</a:t>
            </a:r>
            <a:r>
              <a:rPr lang="ru-RU" sz="3400" dirty="0" smtClean="0"/>
              <a:t>                              </a:t>
            </a:r>
            <a:r>
              <a:rPr lang="ru-RU" sz="3400" b="1" i="1" dirty="0" smtClean="0"/>
              <a:t> </a:t>
            </a:r>
            <a:endParaRPr lang="ru-RU" sz="3400" dirty="0" smtClean="0"/>
          </a:p>
          <a:p>
            <a:pPr marL="514350" lvl="0" indent="-514350">
              <a:buFont typeface="+mj-lt"/>
              <a:buAutoNum type="arabicParenR" startAt="4"/>
            </a:pPr>
            <a:r>
              <a:rPr lang="ru-RU" sz="3400" dirty="0" smtClean="0"/>
              <a:t>Какое число стоит после 0 ?  </a:t>
            </a:r>
          </a:p>
          <a:p>
            <a:pPr marL="514350" indent="-514350" algn="r">
              <a:buNone/>
            </a:pPr>
            <a:r>
              <a:rPr lang="ru-RU" sz="3400" b="1" i="1" dirty="0" smtClean="0"/>
              <a:t>Ответ:  55</a:t>
            </a:r>
            <a:r>
              <a:rPr lang="ru-RU" sz="3400" dirty="0" smtClean="0"/>
              <a:t>                                      </a:t>
            </a:r>
            <a:r>
              <a:rPr lang="ru-RU" sz="3400" b="1" i="1" dirty="0" smtClean="0"/>
              <a:t> </a:t>
            </a:r>
            <a:endParaRPr lang="ru-RU" sz="3400" dirty="0" smtClean="0"/>
          </a:p>
          <a:p>
            <a:pPr marL="514350" lvl="0" indent="-514350">
              <a:buFont typeface="+mj-lt"/>
              <a:buAutoNum type="arabicParenR" startAt="5"/>
            </a:pPr>
            <a:r>
              <a:rPr lang="ru-RU" sz="3400" dirty="0" smtClean="0"/>
              <a:t>На каком месте стоит трехзначное число?</a:t>
            </a:r>
            <a:r>
              <a:rPr lang="ru-RU" sz="3400" b="1" i="1" dirty="0" smtClean="0"/>
              <a:t> </a:t>
            </a:r>
          </a:p>
          <a:p>
            <a:pPr marL="514350" indent="-514350" algn="r">
              <a:buNone/>
            </a:pPr>
            <a:r>
              <a:rPr lang="ru-RU" sz="3400" b="1" i="1" dirty="0" smtClean="0"/>
              <a:t>Ответ:  4                </a:t>
            </a:r>
            <a:endParaRPr lang="ru-RU" sz="3400" dirty="0" smtClean="0"/>
          </a:p>
          <a:p>
            <a:pPr marL="514350" lvl="0" indent="-514350">
              <a:buFont typeface="+mj-lt"/>
              <a:buAutoNum type="arabicParenR" startAt="6"/>
            </a:pPr>
            <a:r>
              <a:rPr lang="ru-RU" sz="3400" dirty="0" smtClean="0"/>
              <a:t>Какие цифры отсутствуют в ряду?          </a:t>
            </a:r>
          </a:p>
          <a:p>
            <a:pPr marL="514350" lvl="0" indent="-514350" algn="r">
              <a:buNone/>
            </a:pPr>
            <a:r>
              <a:rPr lang="ru-RU" sz="3400" b="1" i="1" dirty="0" smtClean="0"/>
              <a:t>Ответ:  6, 7, 9</a:t>
            </a:r>
            <a:r>
              <a:rPr lang="ru-RU" sz="3400" dirty="0" smtClean="0"/>
              <a:t>      </a:t>
            </a:r>
            <a:r>
              <a:rPr lang="ru-RU" sz="3400" b="1" i="1" dirty="0" smtClean="0"/>
              <a:t>              </a:t>
            </a:r>
            <a:endParaRPr lang="ru-RU" sz="3400" dirty="0" smtClean="0"/>
          </a:p>
          <a:p>
            <a:pPr marL="514350" lvl="0" indent="-514350">
              <a:buFont typeface="+mj-lt"/>
              <a:buAutoNum type="arabicParenR" startAt="7"/>
            </a:pPr>
            <a:r>
              <a:rPr lang="ru-RU" sz="3400" dirty="0" smtClean="0"/>
              <a:t>Назовите первое число.</a:t>
            </a:r>
            <a:r>
              <a:rPr lang="ru-RU" sz="3400" b="1" i="1" dirty="0" smtClean="0"/>
              <a:t>           </a:t>
            </a:r>
          </a:p>
          <a:p>
            <a:pPr marL="514350" indent="-514350" algn="r">
              <a:buNone/>
            </a:pPr>
            <a:r>
              <a:rPr lang="ru-RU" sz="3400" b="1" i="1" dirty="0" smtClean="0"/>
              <a:t>Ответ:  43                                     </a:t>
            </a:r>
            <a:endParaRPr lang="ru-RU" sz="3400" dirty="0" smtClean="0"/>
          </a:p>
          <a:p>
            <a:pPr marL="514350" indent="-514350">
              <a:buNone/>
            </a:pPr>
            <a:r>
              <a:rPr lang="ru-RU" sz="3400" b="1" i="1" smtClean="0"/>
              <a:t>Итак</a:t>
            </a:r>
            <a:r>
              <a:rPr lang="ru-RU" sz="3400" b="1" i="1" dirty="0" smtClean="0"/>
              <a:t>, были даны числа </a:t>
            </a:r>
            <a:r>
              <a:rPr lang="ru-RU" sz="3400" b="1" dirty="0" smtClean="0"/>
              <a:t>43  0  55  </a:t>
            </a:r>
            <a:r>
              <a:rPr lang="ru-RU" sz="3400" b="1" smtClean="0"/>
              <a:t>148 </a:t>
            </a:r>
            <a:endParaRPr lang="ru-RU" sz="3400" b="1" dirty="0" smtClean="0"/>
          </a:p>
          <a:p>
            <a:pPr marL="514350" indent="-514350">
              <a:buFont typeface="+mj-lt"/>
              <a:buAutoNum type="arabi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 tmFilter="0,0; .5, 1; 1, 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 tmFilter="0,0; .5, 1; 1, 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 tmFilter="0,0; .5, 1; 1, 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E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280</TotalTime>
  <Words>2570</Words>
  <Application>Microsoft Office PowerPoint</Application>
  <PresentationFormat>Экран (4:3)</PresentationFormat>
  <Paragraphs>416</Paragraphs>
  <Slides>40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2" baseType="lpstr">
      <vt:lpstr>Изящная</vt:lpstr>
      <vt:lpstr>Формула</vt:lpstr>
      <vt:lpstr>Мастер – класс  по теме «Развитие памяти, внимания и мышления на занятиях по математике», 2011-2012 учебный год  Учитель математики МАОУ СОШ «Земля родная» Столбова Ф.В. г. Новый Уренгой</vt:lpstr>
      <vt:lpstr> Цель проведения:  </vt:lpstr>
      <vt:lpstr>Упражнение на снятие         напряжения</vt:lpstr>
      <vt:lpstr>Память-</vt:lpstr>
      <vt:lpstr>Законы запоминания</vt:lpstr>
      <vt:lpstr>Упражнения, приемы, способствующие развитию памяти:</vt:lpstr>
      <vt:lpstr>Практическая работа</vt:lpstr>
      <vt:lpstr>Задание 1</vt:lpstr>
      <vt:lpstr>Вопросы к заданию 1</vt:lpstr>
      <vt:lpstr>Задание 2</vt:lpstr>
      <vt:lpstr>Задание 3</vt:lpstr>
      <vt:lpstr>Внимание</vt:lpstr>
      <vt:lpstr>Упражнения и приёмы, способствующие развитию внимания:</vt:lpstr>
      <vt:lpstr>Практическая работа</vt:lpstr>
      <vt:lpstr>Задание 1</vt:lpstr>
      <vt:lpstr>Задание 2</vt:lpstr>
      <vt:lpstr>Задание 3</vt:lpstr>
      <vt:lpstr>Мышление</vt:lpstr>
      <vt:lpstr>Упражнения, приемы, способствующие развитию мышления:</vt:lpstr>
      <vt:lpstr>Практическая работа</vt:lpstr>
      <vt:lpstr>Работа с залом:  Интегрированное упражнение математики и медицины</vt:lpstr>
      <vt:lpstr>Задание 1</vt:lpstr>
      <vt:lpstr>Задание 2</vt:lpstr>
      <vt:lpstr>Задание 3</vt:lpstr>
      <vt:lpstr>Задание 4</vt:lpstr>
      <vt:lpstr>Задание 5</vt:lpstr>
      <vt:lpstr>СВОЕ ЗАДАНИЕ</vt:lpstr>
      <vt:lpstr>   Умаханов Илдырым (6а класс)   составлен ребус «СЛОЖИ И ВЫЧТИ» </vt:lpstr>
      <vt:lpstr>  Онофрийчук Евгений (5а класс)  составлен ребус «СЛОЖИ И ВЫЧТИ» </vt:lpstr>
      <vt:lpstr>Тренинг 1   «Исключение лишнего». </vt:lpstr>
      <vt:lpstr>Тренинг 1   «Исключение лишнего».</vt:lpstr>
      <vt:lpstr>     Тренинг 2 «Выделение существенных признаков математических понятий» </vt:lpstr>
      <vt:lpstr>Тренинг «Восприятие» Диагностика объема восприятия. </vt:lpstr>
      <vt:lpstr>Тренинг «Восприятие» Диагностика объема восприятия </vt:lpstr>
      <vt:lpstr>Тренинг «Внимание» </vt:lpstr>
      <vt:lpstr>Слайд 36</vt:lpstr>
      <vt:lpstr>Подведение  итогов занятия</vt:lpstr>
      <vt:lpstr>          Пойа сказал: «Что значит владение математикой? Это есть умение решать задачи, причем не только стандартные, но и требующие известной независимости мышления, здравого смысла, оригинальности, изобретательности». </vt:lpstr>
      <vt:lpstr>Литература 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  по теме «Развитие памяти, внимания и мышления на занятиях по математике», 2011-2012 учебный год</dc:title>
  <cp:lastModifiedBy>Admin</cp:lastModifiedBy>
  <cp:revision>31</cp:revision>
  <dcterms:modified xsi:type="dcterms:W3CDTF">2012-05-06T08:54:57Z</dcterms:modified>
</cp:coreProperties>
</file>