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317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2B9712-C242-4A5F-9117-72249028666A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5462FE-9A75-49C3-AA18-5E00E0C2199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2288-1ABA-4DEB-BF18-8FF631329705}" type="datetime1">
              <a:rPr lang="ru-RU" smtClean="0"/>
              <a:pPr/>
              <a:t>12.02.2012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Разработка учителя математики Пазычевой В. А.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2245E-1D0B-4D70-88A3-44BDB67FF7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2D2DA-DCD3-4824-9391-2B8722F2C398}" type="datetime1">
              <a:rPr lang="ru-RU" smtClean="0"/>
              <a:pPr/>
              <a:t>12.02.2012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Разработка учителя математики Пазычевой В. А.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2245E-1D0B-4D70-88A3-44BDB67FF7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164C3-8388-4B92-A388-189F23C43682}" type="datetime1">
              <a:rPr lang="ru-RU" smtClean="0"/>
              <a:pPr/>
              <a:t>12.02.2012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Разработка учителя математики Пазычевой В. А.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2245E-1D0B-4D70-88A3-44BDB67FF7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39962-71DD-4404-801E-4BE2A5A5D4AC}" type="datetime1">
              <a:rPr lang="ru-RU" smtClean="0"/>
              <a:pPr/>
              <a:t>12.02.2012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Разработка учителя математики Пазычевой В. А.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2245E-1D0B-4D70-88A3-44BDB67FF7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EB602-2325-4C71-B070-6EEEC3601E2B}" type="datetime1">
              <a:rPr lang="ru-RU" smtClean="0"/>
              <a:pPr/>
              <a:t>12.02.2012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Разработка учителя математики Пазычевой В. А.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2245E-1D0B-4D70-88A3-44BDB67FF7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CBAA4-788B-431E-A8F2-D3D1CBCD166A}" type="datetime1">
              <a:rPr lang="ru-RU" smtClean="0"/>
              <a:pPr/>
              <a:t>12.02.2012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Разработка учителя математики Пазычевой В. А.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2245E-1D0B-4D70-88A3-44BDB67FF7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A9A3C-1845-46DC-BBFF-D190FA58BB8F}" type="datetime1">
              <a:rPr lang="ru-RU" smtClean="0"/>
              <a:pPr/>
              <a:t>12.02.2012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Разработка учителя математики Пазычевой В. А.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2245E-1D0B-4D70-88A3-44BDB67FF7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17C8F-AF48-4C50-B13A-BDD9273300FC}" type="datetime1">
              <a:rPr lang="ru-RU" smtClean="0"/>
              <a:pPr/>
              <a:t>12.02.2012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Разработка учителя математики Пазычевой В. А.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2245E-1D0B-4D70-88A3-44BDB67FF7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0BDAB-6F77-4D44-AF5A-BFDDE749E461}" type="datetime1">
              <a:rPr lang="ru-RU" smtClean="0"/>
              <a:pPr/>
              <a:t>12.02.2012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Разработка учителя математики Пазычевой В. А.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2245E-1D0B-4D70-88A3-44BDB67FF7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07D73-A004-401F-BA69-04B23C640A12}" type="datetime1">
              <a:rPr lang="ru-RU" smtClean="0"/>
              <a:pPr/>
              <a:t>12.02.2012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Разработка учителя математики Пазычевой В. А.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2245E-1D0B-4D70-88A3-44BDB67FF7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A6016-183E-4E79-8ADE-740CC61B9AA8}" type="datetime1">
              <a:rPr lang="ru-RU" smtClean="0"/>
              <a:pPr/>
              <a:t>12.02.2012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Разработка учителя математики Пазычевой В. А.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2245E-1D0B-4D70-88A3-44BDB67FF7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2784D9-B97B-4301-A983-82EB4C21114E}" type="datetime1">
              <a:rPr lang="ru-RU" smtClean="0"/>
              <a:pPr/>
              <a:t>12.02.2012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Разработка учителя математики Пазычевой В. А.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2245E-1D0B-4D70-88A3-44BDB67FF71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97055" y="1196752"/>
            <a:ext cx="7179146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Разложение</a:t>
            </a:r>
          </a:p>
          <a:p>
            <a:pPr algn="ctr"/>
            <a:r>
              <a:rPr lang="ru-RU" sz="6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разности квадратов </a:t>
            </a:r>
          </a:p>
          <a:p>
            <a:pPr algn="ctr"/>
            <a:r>
              <a:rPr lang="ru-RU" sz="6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 множители</a:t>
            </a:r>
            <a:endParaRPr lang="ru-RU" sz="60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67944" y="5373216"/>
            <a:ext cx="415466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Алгебра, 7 класс</a:t>
            </a:r>
            <a:endParaRPr lang="ru-RU" sz="3600" b="1" dirty="0">
              <a:ln w="11430">
                <a:solidFill>
                  <a:schemeClr val="accent1">
                    <a:lumMod val="7500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203848" y="6237312"/>
            <a:ext cx="4400128" cy="365125"/>
          </a:xfrm>
        </p:spPr>
        <p:txBody>
          <a:bodyPr/>
          <a:lstStyle/>
          <a:p>
            <a:r>
              <a:rPr lang="ru-RU" dirty="0" smtClean="0"/>
              <a:t>Разработка учителя математики </a:t>
            </a:r>
            <a:r>
              <a:rPr lang="ru-RU" dirty="0" err="1" smtClean="0"/>
              <a:t>Пазычевой</a:t>
            </a:r>
            <a:r>
              <a:rPr lang="ru-RU" dirty="0" smtClean="0"/>
              <a:t> В. 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31840" y="6237312"/>
            <a:ext cx="3960440" cy="365125"/>
          </a:xfrm>
        </p:spPr>
        <p:txBody>
          <a:bodyPr/>
          <a:lstStyle/>
          <a:p>
            <a:r>
              <a:rPr lang="ru-RU" dirty="0" smtClean="0"/>
              <a:t>Разработка учителя математики </a:t>
            </a:r>
            <a:r>
              <a:rPr lang="ru-RU" dirty="0" err="1" smtClean="0"/>
              <a:t>Пазычевой</a:t>
            </a:r>
            <a:r>
              <a:rPr lang="ru-RU" dirty="0" smtClean="0"/>
              <a:t> В. А.</a:t>
            </a:r>
            <a:endParaRPr lang="ru-RU" dirty="0"/>
          </a:p>
        </p:txBody>
      </p:sp>
      <p:pic>
        <p:nvPicPr>
          <p:cNvPr id="2050" name="Picture 2" descr="C:\Users\Валентина\Pictures\Pictures\смайлы\1\AllSmail (1)\AllSmail (6)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1988840"/>
            <a:ext cx="2304256" cy="2304256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2699792" y="5373216"/>
            <a:ext cx="54044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3" action="ppaction://hlinksldjump"/>
              </a:rPr>
              <a:t>Вернуться к тесту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31840" y="6237312"/>
            <a:ext cx="4112096" cy="365125"/>
          </a:xfrm>
        </p:spPr>
        <p:txBody>
          <a:bodyPr/>
          <a:lstStyle/>
          <a:p>
            <a:r>
              <a:rPr lang="ru-RU" dirty="0" smtClean="0"/>
              <a:t>Разработка учителя математики </a:t>
            </a:r>
            <a:r>
              <a:rPr lang="ru-RU" dirty="0" err="1" smtClean="0"/>
              <a:t>Пазычевой</a:t>
            </a:r>
            <a:r>
              <a:rPr lang="ru-RU" dirty="0" smtClean="0"/>
              <a:t> В. А.</a:t>
            </a:r>
            <a:endParaRPr lang="ru-RU" dirty="0"/>
          </a:p>
        </p:txBody>
      </p:sp>
      <p:pic>
        <p:nvPicPr>
          <p:cNvPr id="6" name="Picture 3" descr="C:\Users\Валентина\Pictures\Pictures\смайлы\1\AllSmail (1)\AllSmail (100)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2564904"/>
            <a:ext cx="1725910" cy="138072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699792" y="5373216"/>
            <a:ext cx="54044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3" action="ppaction://hlinksldjump"/>
              </a:rPr>
              <a:t>Вернуться к тесту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3131840" y="6165304"/>
            <a:ext cx="3672408" cy="365125"/>
          </a:xfrm>
        </p:spPr>
        <p:txBody>
          <a:bodyPr/>
          <a:lstStyle/>
          <a:p>
            <a:r>
              <a:rPr lang="ru-RU" dirty="0" smtClean="0"/>
              <a:t>Разработка учителя математики </a:t>
            </a:r>
            <a:r>
              <a:rPr lang="ru-RU" dirty="0" err="1" smtClean="0"/>
              <a:t>Пазычевой</a:t>
            </a:r>
            <a:r>
              <a:rPr lang="ru-RU" dirty="0" smtClean="0"/>
              <a:t> В. А.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19672" y="620688"/>
            <a:ext cx="64655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Творческие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5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задания:</a:t>
            </a:r>
            <a:endParaRPr lang="ru-RU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19672" y="1700808"/>
            <a:ext cx="648072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Разложить на множители:</a:t>
            </a:r>
          </a:p>
          <a:p>
            <a:pPr marL="742950" indent="-742950">
              <a:buAutoNum type="arabicPeriod"/>
            </a:pPr>
            <a:r>
              <a:rPr lang="en-US" sz="4000" b="1" dirty="0" smtClean="0"/>
              <a:t>x</a:t>
            </a:r>
            <a:r>
              <a:rPr lang="en-US" sz="4000" b="1" baseline="30000" dirty="0" smtClean="0"/>
              <a:t>2</a:t>
            </a:r>
            <a:r>
              <a:rPr lang="en-US" sz="4000" b="1" dirty="0" smtClean="0"/>
              <a:t> +6x+8</a:t>
            </a:r>
          </a:p>
          <a:p>
            <a:pPr marL="742950" indent="-742950">
              <a:buAutoNum type="arabicPeriod"/>
            </a:pPr>
            <a:r>
              <a:rPr lang="en-US" sz="4000" b="1" dirty="0" smtClean="0"/>
              <a:t>8-2x-x</a:t>
            </a:r>
            <a:r>
              <a:rPr lang="en-US" sz="4000" b="1" baseline="30000" dirty="0" smtClean="0"/>
              <a:t>2</a:t>
            </a:r>
          </a:p>
          <a:p>
            <a:pPr marL="742950" indent="-742950">
              <a:buFontTx/>
              <a:buAutoNum type="arabicPeriod"/>
            </a:pPr>
            <a:r>
              <a:rPr lang="en-US" sz="4000" b="1" dirty="0" smtClean="0"/>
              <a:t>x</a:t>
            </a:r>
            <a:r>
              <a:rPr lang="en-US" sz="4000" b="1" baseline="30000" dirty="0" smtClean="0"/>
              <a:t>2</a:t>
            </a:r>
            <a:r>
              <a:rPr lang="en-US" sz="4000" b="1" dirty="0" smtClean="0"/>
              <a:t> +14x+48</a:t>
            </a:r>
          </a:p>
          <a:p>
            <a:pPr marL="742950" indent="-742950">
              <a:buFontTx/>
              <a:buAutoNum type="arabicPeriod"/>
            </a:pPr>
            <a:r>
              <a:rPr lang="en-US" sz="4000" b="1" dirty="0"/>
              <a:t>-</a:t>
            </a:r>
            <a:r>
              <a:rPr lang="en-US" sz="4000" b="1" dirty="0" smtClean="0"/>
              <a:t>x</a:t>
            </a:r>
            <a:r>
              <a:rPr lang="en-US" sz="4000" b="1" baseline="30000" dirty="0" smtClean="0"/>
              <a:t>2</a:t>
            </a:r>
            <a:r>
              <a:rPr lang="en-US" sz="4000" b="1" dirty="0" smtClean="0"/>
              <a:t> +10x-24</a:t>
            </a:r>
          </a:p>
          <a:p>
            <a:pPr marL="742950" indent="-742950">
              <a:buFontTx/>
              <a:buAutoNum type="arabicPeriod"/>
            </a:pPr>
            <a:r>
              <a:rPr lang="en-US" sz="4000" b="1" dirty="0" smtClean="0"/>
              <a:t>4x</a:t>
            </a:r>
            <a:r>
              <a:rPr lang="en-US" sz="4000" b="1" baseline="30000" dirty="0" smtClean="0"/>
              <a:t>2</a:t>
            </a:r>
            <a:r>
              <a:rPr lang="en-US" sz="4000" b="1" dirty="0" smtClean="0"/>
              <a:t> +1</a:t>
            </a:r>
          </a:p>
          <a:p>
            <a:pPr marL="742950" indent="-742950">
              <a:buFontTx/>
              <a:buAutoNum type="arabicPeriod"/>
            </a:pPr>
            <a:r>
              <a:rPr lang="en-US" sz="4000" b="1" dirty="0" smtClean="0"/>
              <a:t>x</a:t>
            </a:r>
            <a:r>
              <a:rPr lang="en-US" sz="4000" b="1" baseline="30000" dirty="0" smtClean="0"/>
              <a:t>4</a:t>
            </a:r>
            <a:r>
              <a:rPr lang="en-US" sz="4000" b="1" dirty="0" smtClean="0"/>
              <a:t> +x</a:t>
            </a:r>
            <a:r>
              <a:rPr lang="en-US" sz="4000" b="1" baseline="30000" dirty="0" smtClean="0"/>
              <a:t>2</a:t>
            </a:r>
            <a:r>
              <a:rPr lang="en-US" sz="4000" b="1" dirty="0" smtClean="0"/>
              <a:t>+1</a:t>
            </a:r>
            <a:endParaRPr lang="ru-RU" sz="40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4038600" cy="4929411"/>
          </a:xfrm>
        </p:spPr>
        <p:txBody>
          <a:bodyPr>
            <a:noAutofit/>
          </a:bodyPr>
          <a:lstStyle/>
          <a:p>
            <a:pPr marL="457200" indent="-457200">
              <a:buAutoNum type="arabicPeriod"/>
            </a:pPr>
            <a:r>
              <a:rPr lang="ru-RU" sz="2400" b="1" dirty="0" smtClean="0">
                <a:solidFill>
                  <a:srgbClr val="C00000"/>
                </a:solidFill>
              </a:rPr>
              <a:t>Вычислите произведение чисел: </a:t>
            </a:r>
            <a:endParaRPr lang="en-US" sz="2400" b="1" dirty="0" smtClean="0">
              <a:solidFill>
                <a:srgbClr val="C00000"/>
              </a:solidFill>
            </a:endParaRPr>
          </a:p>
          <a:p>
            <a:pPr marL="457200" indent="-457200">
              <a:buNone/>
            </a:pPr>
            <a:r>
              <a:rPr lang="en-US" sz="2400" b="1" dirty="0" smtClean="0"/>
              <a:t>      </a:t>
            </a:r>
            <a:r>
              <a:rPr lang="ru-RU" sz="2400" b="1" dirty="0" smtClean="0"/>
              <a:t>а) 97·103    </a:t>
            </a:r>
            <a:endParaRPr lang="en-US" sz="2400" b="1" dirty="0" smtClean="0"/>
          </a:p>
          <a:p>
            <a:pPr marL="457200" indent="-457200">
              <a:buNone/>
            </a:pPr>
            <a:r>
              <a:rPr lang="en-US" sz="2400" b="1" dirty="0" smtClean="0"/>
              <a:t>     </a:t>
            </a:r>
            <a:r>
              <a:rPr lang="ru-RU" sz="2400" b="1" dirty="0" smtClean="0"/>
              <a:t> б) 17,7·18,3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2. Выполните умножение: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а) (3а-4</a:t>
            </a:r>
            <a:r>
              <a:rPr lang="en-US" sz="2400" b="1" dirty="0" smtClean="0"/>
              <a:t>b)(3a+4b) </a:t>
            </a:r>
            <a:br>
              <a:rPr lang="en-US" sz="2400" b="1" dirty="0" smtClean="0"/>
            </a:br>
            <a:r>
              <a:rPr lang="en-US" sz="2400" b="1" dirty="0" smtClean="0"/>
              <a:t>b) (-6a-5b)(6a-5b)</a:t>
            </a:r>
          </a:p>
          <a:p>
            <a:pPr>
              <a:buNone/>
            </a:pPr>
            <a:r>
              <a:rPr lang="en-US" sz="2400" b="1" dirty="0" smtClean="0">
                <a:solidFill>
                  <a:srgbClr val="C00000"/>
                </a:solidFill>
              </a:rPr>
              <a:t>3</a:t>
            </a:r>
            <a:r>
              <a:rPr lang="ru-RU" sz="2400" b="1" dirty="0" smtClean="0">
                <a:solidFill>
                  <a:srgbClr val="C00000"/>
                </a:solidFill>
              </a:rPr>
              <a:t>. Упростите выражение:</a:t>
            </a:r>
          </a:p>
          <a:p>
            <a:pPr>
              <a:buNone/>
            </a:pPr>
            <a:r>
              <a:rPr lang="en-US" sz="2400" b="1" dirty="0" smtClean="0"/>
              <a:t>     </a:t>
            </a:r>
            <a:r>
              <a:rPr lang="ru-RU" sz="2400" b="1" dirty="0" smtClean="0"/>
              <a:t>(</a:t>
            </a:r>
            <a:r>
              <a:rPr lang="en-US" sz="2400" b="1" dirty="0" smtClean="0"/>
              <a:t>2a-3b)(2a+3b)+9b(b+1)</a:t>
            </a:r>
            <a:endParaRPr lang="ru-RU" sz="2400" b="1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3131840" y="6093296"/>
            <a:ext cx="3672408" cy="365125"/>
          </a:xfrm>
        </p:spPr>
        <p:txBody>
          <a:bodyPr/>
          <a:lstStyle/>
          <a:p>
            <a:r>
              <a:rPr lang="ru-RU" dirty="0" smtClean="0"/>
              <a:t>Разработка учителя математики </a:t>
            </a:r>
            <a:r>
              <a:rPr lang="ru-RU" dirty="0" err="1" smtClean="0"/>
              <a:t>Пазычевой</a:t>
            </a:r>
            <a:r>
              <a:rPr lang="ru-RU" dirty="0" smtClean="0"/>
              <a:t> В. А.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547664" y="404664"/>
            <a:ext cx="691276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Самостоятельная работа</a:t>
            </a:r>
            <a:endParaRPr lang="ru-RU" sz="4000" b="1" dirty="0">
              <a:ln w="11430">
                <a:solidFill>
                  <a:schemeClr val="accent1">
                    <a:lumMod val="75000"/>
                  </a:schemeClr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Содержимое 4"/>
          <p:cNvSpPr>
            <a:spLocks noGrp="1"/>
          </p:cNvSpPr>
          <p:nvPr>
            <p:ph sz="half" idx="1"/>
          </p:nvPr>
        </p:nvSpPr>
        <p:spPr>
          <a:xfrm>
            <a:off x="4572000" y="1196752"/>
            <a:ext cx="4038600" cy="4929411"/>
          </a:xfrm>
        </p:spPr>
        <p:txBody>
          <a:bodyPr>
            <a:noAutofit/>
          </a:bodyPr>
          <a:lstStyle/>
          <a:p>
            <a:pPr marL="457200" indent="-457200">
              <a:buAutoNum type="arabicPeriod"/>
            </a:pPr>
            <a:r>
              <a:rPr lang="ru-RU" sz="2400" b="1" dirty="0" smtClean="0">
                <a:solidFill>
                  <a:srgbClr val="C00000"/>
                </a:solidFill>
              </a:rPr>
              <a:t>Вычислите произведение чисел: </a:t>
            </a:r>
            <a:endParaRPr lang="en-US" sz="2400" b="1" dirty="0" smtClean="0">
              <a:solidFill>
                <a:srgbClr val="C00000"/>
              </a:solidFill>
            </a:endParaRPr>
          </a:p>
          <a:p>
            <a:pPr marL="457200" indent="-457200">
              <a:buNone/>
            </a:pPr>
            <a:r>
              <a:rPr lang="en-US" sz="2400" b="1" dirty="0" smtClean="0"/>
              <a:t>      </a:t>
            </a:r>
            <a:r>
              <a:rPr lang="ru-RU" sz="2400" b="1" dirty="0" smtClean="0"/>
              <a:t>а) </a:t>
            </a:r>
            <a:r>
              <a:rPr lang="en-US" sz="2400" b="1" dirty="0" smtClean="0"/>
              <a:t>104</a:t>
            </a:r>
            <a:r>
              <a:rPr lang="ru-RU" sz="2400" b="1" dirty="0" smtClean="0"/>
              <a:t>·</a:t>
            </a:r>
            <a:r>
              <a:rPr lang="en-US" sz="2400" b="1" dirty="0" smtClean="0"/>
              <a:t>96</a:t>
            </a:r>
            <a:r>
              <a:rPr lang="ru-RU" sz="2400" b="1" dirty="0" smtClean="0"/>
              <a:t>    </a:t>
            </a:r>
            <a:endParaRPr lang="en-US" sz="2400" b="1" dirty="0" smtClean="0"/>
          </a:p>
          <a:p>
            <a:pPr marL="457200" indent="-457200">
              <a:buNone/>
            </a:pPr>
            <a:r>
              <a:rPr lang="en-US" sz="2400" b="1" dirty="0" smtClean="0"/>
              <a:t>     </a:t>
            </a:r>
            <a:r>
              <a:rPr lang="ru-RU" sz="2400" b="1" dirty="0" smtClean="0"/>
              <a:t> б) 1</a:t>
            </a:r>
            <a:r>
              <a:rPr lang="en-US" sz="2400" b="1" dirty="0" smtClean="0"/>
              <a:t>5</a:t>
            </a:r>
            <a:r>
              <a:rPr lang="ru-RU" sz="2400" b="1" dirty="0" smtClean="0"/>
              <a:t>,7·1</a:t>
            </a:r>
            <a:r>
              <a:rPr lang="en-US" sz="2400" b="1" dirty="0" smtClean="0"/>
              <a:t>6</a:t>
            </a:r>
            <a:r>
              <a:rPr lang="ru-RU" sz="2400" b="1" dirty="0" smtClean="0"/>
              <a:t>,3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2. Выполните умножение: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а) (</a:t>
            </a:r>
            <a:r>
              <a:rPr lang="en-US" sz="2400" b="1" dirty="0" smtClean="0"/>
              <a:t>2b-3a)(2b+3a) </a:t>
            </a:r>
            <a:br>
              <a:rPr lang="en-US" sz="2400" b="1" dirty="0" smtClean="0"/>
            </a:br>
            <a:r>
              <a:rPr lang="en-US" sz="2400" b="1" dirty="0" smtClean="0"/>
              <a:t>b) (-4a-5b)(4a-5b)</a:t>
            </a:r>
          </a:p>
          <a:p>
            <a:pPr>
              <a:buNone/>
            </a:pPr>
            <a:r>
              <a:rPr lang="en-US" sz="2400" b="1" dirty="0" smtClean="0">
                <a:solidFill>
                  <a:srgbClr val="C00000"/>
                </a:solidFill>
              </a:rPr>
              <a:t>3</a:t>
            </a:r>
            <a:r>
              <a:rPr lang="ru-RU" sz="2400" b="1" dirty="0" smtClean="0">
                <a:solidFill>
                  <a:srgbClr val="C00000"/>
                </a:solidFill>
              </a:rPr>
              <a:t>. Упростите выражение:</a:t>
            </a:r>
          </a:p>
          <a:p>
            <a:pPr>
              <a:buNone/>
            </a:pPr>
            <a:r>
              <a:rPr lang="en-US" sz="2400" b="1" dirty="0" smtClean="0"/>
              <a:t>     </a:t>
            </a:r>
            <a:r>
              <a:rPr lang="ru-RU" sz="2400" b="1" dirty="0" smtClean="0"/>
              <a:t>(</a:t>
            </a:r>
            <a:r>
              <a:rPr lang="en-US" sz="2400" b="1" dirty="0" smtClean="0"/>
              <a:t>3a-4b)(3a+4b)-9a(a-1)</a:t>
            </a:r>
            <a:endParaRPr lang="ru-RU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572000" y="1268760"/>
            <a:ext cx="4248472" cy="390876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Ответы: 1 вариант</a:t>
            </a:r>
            <a:endParaRPr lang="en-US" sz="2400" b="1" dirty="0" smtClean="0"/>
          </a:p>
          <a:p>
            <a:endParaRPr lang="ru-RU" sz="2400" b="1" dirty="0" smtClean="0"/>
          </a:p>
          <a:p>
            <a:pPr marL="514350" indent="-514350"/>
            <a:r>
              <a:rPr lang="en-US" sz="2400" b="1" dirty="0" smtClean="0"/>
              <a:t>1.   </a:t>
            </a:r>
            <a:r>
              <a:rPr lang="ru-RU" sz="2400" b="1" dirty="0" smtClean="0"/>
              <a:t>а) 9991</a:t>
            </a:r>
          </a:p>
          <a:p>
            <a:pPr marL="514350" indent="-514350"/>
            <a:r>
              <a:rPr lang="ru-RU" sz="2400" b="1" dirty="0"/>
              <a:t> </a:t>
            </a:r>
            <a:r>
              <a:rPr lang="ru-RU" sz="2400" b="1" dirty="0" smtClean="0"/>
              <a:t>      </a:t>
            </a:r>
            <a:r>
              <a:rPr lang="en-US" sz="2400" b="1" dirty="0" smtClean="0"/>
              <a:t>b) 323,91</a:t>
            </a:r>
          </a:p>
          <a:p>
            <a:pPr marL="514350" indent="-514350"/>
            <a:endParaRPr lang="en-US" sz="2400" b="1" dirty="0" smtClean="0"/>
          </a:p>
          <a:p>
            <a:pPr marL="514350" indent="-514350">
              <a:buAutoNum type="arabicPeriod" startAt="2"/>
            </a:pPr>
            <a:r>
              <a:rPr lang="en-US" sz="2400" b="1" dirty="0" smtClean="0"/>
              <a:t>a) 9a</a:t>
            </a:r>
            <a:r>
              <a:rPr lang="en-US" sz="2400" b="1" baseline="30000" dirty="0" smtClean="0"/>
              <a:t>2</a:t>
            </a:r>
            <a:r>
              <a:rPr lang="en-US" sz="2400" b="1" dirty="0" smtClean="0"/>
              <a:t>-16b</a:t>
            </a:r>
            <a:r>
              <a:rPr lang="en-US" sz="2400" b="1" baseline="30000" dirty="0" smtClean="0"/>
              <a:t>2</a:t>
            </a:r>
            <a:endParaRPr lang="en-US" sz="2400" b="1" dirty="0" smtClean="0"/>
          </a:p>
          <a:p>
            <a:pPr marL="514350" indent="-514350"/>
            <a:r>
              <a:rPr lang="en-US" sz="2400" b="1" dirty="0"/>
              <a:t> </a:t>
            </a:r>
            <a:r>
              <a:rPr lang="en-US" sz="2400" b="1" dirty="0" smtClean="0"/>
              <a:t>       b) 25b</a:t>
            </a:r>
            <a:r>
              <a:rPr lang="en-US" sz="2400" b="1" baseline="30000" dirty="0" smtClean="0"/>
              <a:t>2</a:t>
            </a:r>
            <a:r>
              <a:rPr lang="en-US" sz="2400" b="1" dirty="0" smtClean="0"/>
              <a:t> - 36a</a:t>
            </a:r>
            <a:r>
              <a:rPr lang="en-US" sz="2400" b="1" baseline="30000" dirty="0" smtClean="0"/>
              <a:t>2</a:t>
            </a:r>
          </a:p>
          <a:p>
            <a:pPr marL="514350" indent="-514350"/>
            <a:endParaRPr lang="en-US" sz="2400" b="1" baseline="30000" dirty="0" smtClean="0"/>
          </a:p>
          <a:p>
            <a:pPr marL="514350" indent="-514350"/>
            <a:endParaRPr lang="en-US" sz="2400" b="1" baseline="30000" dirty="0" smtClean="0"/>
          </a:p>
          <a:p>
            <a:pPr marL="514350" indent="-514350">
              <a:buAutoNum type="arabicPeriod" startAt="3"/>
            </a:pPr>
            <a:r>
              <a:rPr lang="en-US" sz="2400" b="1" dirty="0" smtClean="0"/>
              <a:t>4a</a:t>
            </a:r>
            <a:r>
              <a:rPr lang="en-US" sz="2400" b="1" baseline="30000" dirty="0" smtClean="0"/>
              <a:t>2 </a:t>
            </a:r>
            <a:r>
              <a:rPr lang="en-US" sz="2400" b="1" dirty="0" smtClean="0"/>
              <a:t>+9b</a:t>
            </a:r>
          </a:p>
          <a:p>
            <a:pPr marL="514350" indent="-514350"/>
            <a:endParaRPr lang="ru-RU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79512" y="1268760"/>
            <a:ext cx="4248472" cy="390876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Ответы: </a:t>
            </a:r>
            <a:r>
              <a:rPr lang="en-US" sz="2400" b="1" dirty="0" smtClean="0"/>
              <a:t>2</a:t>
            </a:r>
            <a:r>
              <a:rPr lang="ru-RU" sz="2400" b="1" dirty="0" smtClean="0"/>
              <a:t> вариант</a:t>
            </a:r>
            <a:endParaRPr lang="en-US" sz="2400" b="1" dirty="0" smtClean="0"/>
          </a:p>
          <a:p>
            <a:endParaRPr lang="ru-RU" sz="2400" b="1" dirty="0" smtClean="0"/>
          </a:p>
          <a:p>
            <a:pPr marL="514350" indent="-514350"/>
            <a:r>
              <a:rPr lang="en-US" sz="2400" b="1" dirty="0" smtClean="0"/>
              <a:t>1.   </a:t>
            </a:r>
            <a:r>
              <a:rPr lang="ru-RU" sz="2400" b="1" dirty="0" smtClean="0"/>
              <a:t>а) 99</a:t>
            </a:r>
            <a:r>
              <a:rPr lang="en-US" sz="2400" b="1" dirty="0" smtClean="0"/>
              <a:t>84</a:t>
            </a:r>
            <a:endParaRPr lang="ru-RU" sz="2400" b="1" dirty="0" smtClean="0"/>
          </a:p>
          <a:p>
            <a:pPr marL="514350" indent="-514350"/>
            <a:r>
              <a:rPr lang="ru-RU" sz="2400" b="1" dirty="0"/>
              <a:t> </a:t>
            </a:r>
            <a:r>
              <a:rPr lang="ru-RU" sz="2400" b="1" dirty="0" smtClean="0"/>
              <a:t>      </a:t>
            </a:r>
            <a:r>
              <a:rPr lang="en-US" sz="2400" b="1" dirty="0" smtClean="0"/>
              <a:t>b) 255,91</a:t>
            </a:r>
          </a:p>
          <a:p>
            <a:pPr marL="514350" indent="-514350"/>
            <a:endParaRPr lang="en-US" sz="2400" b="1" dirty="0" smtClean="0"/>
          </a:p>
          <a:p>
            <a:pPr marL="514350" indent="-514350">
              <a:buAutoNum type="arabicPeriod" startAt="2"/>
            </a:pPr>
            <a:r>
              <a:rPr lang="en-US" sz="2400" b="1" dirty="0" smtClean="0"/>
              <a:t>a) 4b</a:t>
            </a:r>
            <a:r>
              <a:rPr lang="en-US" sz="2400" b="1" baseline="30000" dirty="0" smtClean="0"/>
              <a:t>2</a:t>
            </a:r>
            <a:r>
              <a:rPr lang="en-US" sz="2400" b="1" dirty="0" smtClean="0"/>
              <a:t>-9a</a:t>
            </a:r>
            <a:r>
              <a:rPr lang="en-US" sz="2400" b="1" baseline="30000" dirty="0" smtClean="0"/>
              <a:t>2</a:t>
            </a:r>
            <a:endParaRPr lang="en-US" sz="2400" b="1" dirty="0" smtClean="0"/>
          </a:p>
          <a:p>
            <a:pPr marL="514350" indent="-514350"/>
            <a:r>
              <a:rPr lang="en-US" sz="2400" b="1" dirty="0"/>
              <a:t> </a:t>
            </a:r>
            <a:r>
              <a:rPr lang="en-US" sz="2400" b="1" dirty="0" smtClean="0"/>
              <a:t>       b) 25b</a:t>
            </a:r>
            <a:r>
              <a:rPr lang="en-US" sz="2400" b="1" baseline="30000" dirty="0" smtClean="0"/>
              <a:t>2</a:t>
            </a:r>
            <a:r>
              <a:rPr lang="en-US" sz="2400" b="1" dirty="0" smtClean="0"/>
              <a:t> - 16a</a:t>
            </a:r>
            <a:r>
              <a:rPr lang="en-US" sz="2400" b="1" baseline="30000" dirty="0" smtClean="0"/>
              <a:t>2</a:t>
            </a:r>
          </a:p>
          <a:p>
            <a:pPr marL="514350" indent="-514350"/>
            <a:endParaRPr lang="en-US" sz="2400" b="1" baseline="30000" dirty="0" smtClean="0"/>
          </a:p>
          <a:p>
            <a:pPr marL="514350" indent="-514350"/>
            <a:endParaRPr lang="en-US" sz="2400" b="1" baseline="30000" dirty="0" smtClean="0"/>
          </a:p>
          <a:p>
            <a:pPr marL="514350" indent="-514350">
              <a:buAutoNum type="arabicPeriod" startAt="3"/>
            </a:pPr>
            <a:r>
              <a:rPr lang="en-US" sz="2400" b="1" dirty="0" smtClean="0"/>
              <a:t>-16b</a:t>
            </a:r>
            <a:r>
              <a:rPr lang="en-US" sz="2400" b="1" baseline="30000" dirty="0" smtClean="0"/>
              <a:t>2 </a:t>
            </a:r>
            <a:r>
              <a:rPr lang="en-US" sz="2400" b="1" dirty="0" smtClean="0"/>
              <a:t>+9a</a:t>
            </a:r>
          </a:p>
          <a:p>
            <a:pPr marL="514350" indent="-514350"/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203848" y="6093296"/>
            <a:ext cx="3960440" cy="365125"/>
          </a:xfrm>
        </p:spPr>
        <p:txBody>
          <a:bodyPr/>
          <a:lstStyle/>
          <a:p>
            <a:r>
              <a:rPr lang="ru-RU" dirty="0" smtClean="0"/>
              <a:t>Разработка учителя математики </a:t>
            </a:r>
            <a:r>
              <a:rPr lang="ru-RU" dirty="0" err="1" smtClean="0"/>
              <a:t>Пазычевой</a:t>
            </a:r>
            <a:r>
              <a:rPr lang="ru-RU" dirty="0" smtClean="0"/>
              <a:t> В. А.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403648" y="404664"/>
            <a:ext cx="705678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Разложение</a:t>
            </a:r>
            <a:r>
              <a:rPr lang="en-US" sz="4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разности квадратов</a:t>
            </a:r>
            <a:r>
              <a:rPr lang="en-US" sz="4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 множители.</a:t>
            </a:r>
            <a:endParaRPr lang="ru-RU" sz="40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1772816"/>
            <a:ext cx="8317085" cy="452431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 тождестве 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a-b)(</a:t>
            </a:r>
            <a:r>
              <a:rPr lang="en-US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a+b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)=a</a:t>
            </a:r>
            <a:r>
              <a:rPr lang="en-US" sz="5400" b="1" baseline="30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–b</a:t>
            </a:r>
            <a:r>
              <a:rPr lang="en-US" sz="5400" b="1" baseline="30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 </a:t>
            </a:r>
          </a:p>
          <a:p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пом</a:t>
            </a:r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еняем местами правую и левую части. </a:t>
            </a:r>
          </a:p>
          <a:p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Получим        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</a:t>
            </a:r>
            <a:r>
              <a:rPr lang="en-US" sz="5400" b="1" baseline="30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–b</a:t>
            </a:r>
            <a:r>
              <a:rPr lang="en-US" sz="5400" b="1" baseline="30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 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=(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a-b)(</a:t>
            </a:r>
            <a:r>
              <a:rPr lang="en-US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a+b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)</a:t>
            </a:r>
            <a:endParaRPr lang="ru-RU" sz="5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Это тождество называется </a:t>
            </a:r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разностью квадратов </a:t>
            </a:r>
          </a:p>
          <a:p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двух выражений.</a:t>
            </a:r>
          </a:p>
          <a:p>
            <a:r>
              <a:rPr lang="ru-RU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Разность квадратов двух выражений равна</a:t>
            </a:r>
          </a:p>
          <a:p>
            <a:r>
              <a:rPr lang="ru-RU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 произведению разности этих выражений </a:t>
            </a:r>
          </a:p>
          <a:p>
            <a:r>
              <a:rPr lang="ru-RU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и их суммы.</a:t>
            </a:r>
            <a:endParaRPr lang="ru-RU" sz="3200" b="1" i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  <a:effectLst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2800" b="1" dirty="0" smtClean="0">
                <a:solidFill>
                  <a:srgbClr val="C00000"/>
                </a:solidFill>
              </a:rPr>
              <a:t>Примеры использования разложения на </a:t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>множители разности квадратов двух выражений.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1520" y="1600200"/>
            <a:ext cx="4392488" cy="4781128"/>
          </a:xfrm>
        </p:spPr>
        <p:txBody>
          <a:bodyPr>
            <a:normAutofit fontScale="85000" lnSpcReduction="20000"/>
          </a:bodyPr>
          <a:lstStyle/>
          <a:p>
            <a:pPr marL="92075" indent="0"/>
            <a:r>
              <a:rPr lang="ru-RU" b="1" dirty="0" smtClean="0">
                <a:solidFill>
                  <a:srgbClr val="C00000"/>
                </a:solidFill>
              </a:rPr>
              <a:t>Пример 1.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Докажем, что число 47</a:t>
            </a:r>
            <a:r>
              <a:rPr lang="ru-RU" b="1" baseline="30000" dirty="0" smtClean="0"/>
              <a:t>4</a:t>
            </a:r>
            <a:r>
              <a:rPr lang="ru-RU" b="1" dirty="0" smtClean="0"/>
              <a:t>-32</a:t>
            </a:r>
            <a:r>
              <a:rPr lang="ru-RU" b="1" baseline="30000" dirty="0" smtClean="0"/>
              <a:t>2</a:t>
            </a:r>
            <a:r>
              <a:rPr lang="ru-RU" b="1" dirty="0" smtClean="0"/>
              <a:t> составное.</a:t>
            </a:r>
            <a:br>
              <a:rPr lang="ru-RU" b="1" dirty="0" smtClean="0"/>
            </a:br>
            <a:r>
              <a:rPr lang="ru-RU" b="1" dirty="0" smtClean="0"/>
              <a:t>47</a:t>
            </a:r>
            <a:r>
              <a:rPr lang="ru-RU" b="1" baseline="30000" dirty="0" smtClean="0"/>
              <a:t>4</a:t>
            </a:r>
            <a:r>
              <a:rPr lang="ru-RU" b="1" dirty="0" smtClean="0"/>
              <a:t>-32</a:t>
            </a:r>
            <a:r>
              <a:rPr lang="ru-RU" b="1" baseline="30000" dirty="0" smtClean="0"/>
              <a:t>2</a:t>
            </a:r>
            <a:r>
              <a:rPr lang="ru-RU" b="1" dirty="0" smtClean="0"/>
              <a:t>=(47</a:t>
            </a:r>
            <a:r>
              <a:rPr lang="ru-RU" b="1" baseline="30000" dirty="0" smtClean="0"/>
              <a:t>2</a:t>
            </a:r>
            <a:r>
              <a:rPr lang="ru-RU" b="1" dirty="0" smtClean="0"/>
              <a:t>-32)(47</a:t>
            </a:r>
            <a:r>
              <a:rPr lang="ru-RU" b="1" baseline="30000" dirty="0" smtClean="0"/>
              <a:t>2</a:t>
            </a:r>
            <a:r>
              <a:rPr lang="ru-RU" b="1" dirty="0" smtClean="0"/>
              <a:t>+32)</a:t>
            </a:r>
            <a:br>
              <a:rPr lang="ru-RU" b="1" dirty="0" smtClean="0"/>
            </a:br>
            <a:r>
              <a:rPr lang="ru-RU" b="1" dirty="0" smtClean="0"/>
              <a:t>У данного числа есть множители, а значит число составное.</a:t>
            </a:r>
          </a:p>
          <a:p>
            <a:pPr marL="92075" indent="0"/>
            <a:r>
              <a:rPr lang="ru-RU" b="1" dirty="0" smtClean="0">
                <a:solidFill>
                  <a:srgbClr val="C00000"/>
                </a:solidFill>
              </a:rPr>
              <a:t>Пример 2.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/>
              <a:t>Докажем, что число 16</a:t>
            </a:r>
            <a:r>
              <a:rPr lang="ru-RU" b="1" baseline="30000" dirty="0" smtClean="0"/>
              <a:t>4</a:t>
            </a:r>
            <a:r>
              <a:rPr lang="ru-RU" b="1" dirty="0" smtClean="0"/>
              <a:t>-231</a:t>
            </a:r>
            <a:r>
              <a:rPr lang="ru-RU" b="1" baseline="30000" dirty="0" smtClean="0"/>
              <a:t>2</a:t>
            </a:r>
            <a:r>
              <a:rPr lang="ru-RU" b="1" dirty="0" smtClean="0"/>
              <a:t> кратно 25.</a:t>
            </a:r>
            <a:br>
              <a:rPr lang="ru-RU" b="1" dirty="0" smtClean="0"/>
            </a:br>
            <a:r>
              <a:rPr lang="ru-RU" b="1" dirty="0" smtClean="0"/>
              <a:t>16</a:t>
            </a:r>
            <a:r>
              <a:rPr lang="ru-RU" b="1" baseline="30000" dirty="0" smtClean="0"/>
              <a:t>4</a:t>
            </a:r>
            <a:r>
              <a:rPr lang="ru-RU" b="1" dirty="0" smtClean="0"/>
              <a:t>-231</a:t>
            </a:r>
            <a:r>
              <a:rPr lang="ru-RU" b="1" baseline="30000" dirty="0" smtClean="0"/>
              <a:t>2</a:t>
            </a:r>
            <a:r>
              <a:rPr lang="ru-RU" b="1" dirty="0" smtClean="0"/>
              <a:t>=(16</a:t>
            </a:r>
            <a:r>
              <a:rPr lang="ru-RU" b="1" baseline="30000" dirty="0" smtClean="0"/>
              <a:t>2</a:t>
            </a:r>
            <a:r>
              <a:rPr lang="ru-RU" b="1" dirty="0" smtClean="0"/>
              <a:t>-231)(16</a:t>
            </a:r>
            <a:r>
              <a:rPr lang="ru-RU" b="1" baseline="30000" dirty="0" smtClean="0"/>
              <a:t>2</a:t>
            </a:r>
            <a:r>
              <a:rPr lang="ru-RU" b="1" dirty="0" smtClean="0"/>
              <a:t>+231)=</a:t>
            </a:r>
            <a:br>
              <a:rPr lang="ru-RU" b="1" dirty="0" smtClean="0"/>
            </a:br>
            <a:r>
              <a:rPr lang="ru-RU" b="1" dirty="0" smtClean="0"/>
              <a:t>(256-231)(256+231)=25·487</a:t>
            </a:r>
            <a:br>
              <a:rPr lang="ru-RU" b="1" dirty="0" smtClean="0"/>
            </a:br>
            <a:r>
              <a:rPr lang="ru-RU" b="1" dirty="0" smtClean="0"/>
              <a:t>Так как данное число имеет делитель 25, то данное число кратно 25.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pPr marL="95250" indent="17463"/>
            <a:r>
              <a:rPr lang="ru-RU" b="1" dirty="0" smtClean="0">
                <a:solidFill>
                  <a:srgbClr val="C00000"/>
                </a:solidFill>
              </a:rPr>
              <a:t>Пример 3.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/>
              <a:t>Сократить дробь:</a:t>
            </a:r>
          </a:p>
          <a:p>
            <a:pPr marL="95250" indent="17463"/>
            <a:endParaRPr lang="ru-RU" b="1" dirty="0"/>
          </a:p>
          <a:p>
            <a:pPr marL="95250" indent="17463"/>
            <a:endParaRPr lang="ru-RU" b="1" dirty="0" smtClean="0"/>
          </a:p>
          <a:p>
            <a:pPr marL="95250" indent="17463"/>
            <a:endParaRPr lang="ru-RU" b="1" dirty="0"/>
          </a:p>
          <a:p>
            <a:pPr marL="95250" indent="17463"/>
            <a:endParaRPr lang="ru-RU" b="1" dirty="0" smtClean="0"/>
          </a:p>
          <a:p>
            <a:pPr marL="95250" indent="17463"/>
            <a:endParaRPr lang="ru-RU" b="1" dirty="0"/>
          </a:p>
          <a:p>
            <a:pPr marL="95250" indent="17463"/>
            <a:endParaRPr lang="ru-RU" b="1" dirty="0" smtClean="0"/>
          </a:p>
          <a:p>
            <a:pPr marL="95250" indent="17463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Пример 4.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/>
              <a:t>Разложить на множители:</a:t>
            </a:r>
            <a:br>
              <a:rPr lang="ru-RU" b="1" dirty="0" smtClean="0"/>
            </a:br>
            <a:r>
              <a:rPr lang="ru-RU" b="1" dirty="0" smtClean="0"/>
              <a:t>25</a:t>
            </a:r>
            <a:r>
              <a:rPr lang="en-US" b="1" dirty="0" smtClean="0"/>
              <a:t>x</a:t>
            </a:r>
            <a:r>
              <a:rPr lang="en-US" b="1" baseline="30000" dirty="0" smtClean="0"/>
              <a:t>4</a:t>
            </a:r>
            <a:r>
              <a:rPr lang="en-US" b="1" dirty="0" smtClean="0"/>
              <a:t>-16y</a:t>
            </a:r>
            <a:r>
              <a:rPr lang="en-US" b="1" baseline="30000" dirty="0" smtClean="0"/>
              <a:t>2</a:t>
            </a:r>
            <a:r>
              <a:rPr lang="en-US" b="1" dirty="0" smtClean="0"/>
              <a:t>=(5x-4y)(5x+4y)</a:t>
            </a:r>
            <a:endParaRPr lang="ru-RU" b="1" dirty="0" smtClean="0"/>
          </a:p>
          <a:p>
            <a:pPr marL="95250" indent="17463">
              <a:buNone/>
            </a:pPr>
            <a:r>
              <a:rPr lang="ru-RU" b="1" dirty="0">
                <a:solidFill>
                  <a:srgbClr val="C00000"/>
                </a:solidFill>
              </a:rPr>
              <a:t/>
            </a:r>
            <a:br>
              <a:rPr lang="ru-RU" b="1" dirty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195736" y="6165304"/>
            <a:ext cx="3888432" cy="365125"/>
          </a:xfrm>
        </p:spPr>
        <p:txBody>
          <a:bodyPr/>
          <a:lstStyle/>
          <a:p>
            <a:r>
              <a:rPr lang="ru-RU" dirty="0" smtClean="0"/>
              <a:t>Разработка учителя математики </a:t>
            </a:r>
            <a:r>
              <a:rPr lang="ru-RU" dirty="0" err="1" smtClean="0"/>
              <a:t>Пазычевой</a:t>
            </a:r>
            <a:r>
              <a:rPr lang="ru-RU" dirty="0" smtClean="0"/>
              <a:t> В. А.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7236296" y="1700808"/>
          <a:ext cx="1368152" cy="792088"/>
        </p:xfrm>
        <a:graphic>
          <a:graphicData uri="http://schemas.openxmlformats.org/presentationml/2006/ole">
            <p:oleObj spid="_x0000_s1026" name="Формула" r:id="rId3" imgW="634680" imgH="419040" progId="Equation.3">
              <p:embed/>
            </p:oleObj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4572000" y="2564904"/>
          <a:ext cx="4076700" cy="1631950"/>
        </p:xfrm>
        <a:graphic>
          <a:graphicData uri="http://schemas.openxmlformats.org/presentationml/2006/ole">
            <p:oleObj spid="_x0000_s1027" name="Формула" r:id="rId4" imgW="1892160" imgH="863280" progId="Equation.3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3680048" cy="365125"/>
          </a:xfrm>
        </p:spPr>
        <p:txBody>
          <a:bodyPr/>
          <a:lstStyle/>
          <a:p>
            <a:r>
              <a:rPr lang="ru-RU" dirty="0" smtClean="0"/>
              <a:t>Разработка учителя математики </a:t>
            </a:r>
            <a:r>
              <a:rPr lang="ru-RU" dirty="0" err="1" smtClean="0"/>
              <a:t>Пазычевой</a:t>
            </a:r>
            <a:r>
              <a:rPr lang="ru-RU" dirty="0" smtClean="0"/>
              <a:t> В. А.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ru-RU" sz="2800" b="1" dirty="0" smtClean="0">
                <a:solidFill>
                  <a:srgbClr val="C00000"/>
                </a:solidFill>
              </a:rPr>
              <a:t>Примеры использования разложения на </a:t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>множители разности квадратов двух выражений.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7" name="Содержимое 2"/>
          <p:cNvSpPr>
            <a:spLocks noGrp="1"/>
          </p:cNvSpPr>
          <p:nvPr>
            <p:ph sz="half" idx="1"/>
          </p:nvPr>
        </p:nvSpPr>
        <p:spPr>
          <a:xfrm>
            <a:off x="251520" y="1600200"/>
            <a:ext cx="8424936" cy="4781128"/>
          </a:xfrm>
        </p:spPr>
        <p:txBody>
          <a:bodyPr>
            <a:normAutofit/>
          </a:bodyPr>
          <a:lstStyle/>
          <a:p>
            <a:pPr marL="92075" indent="0"/>
            <a:r>
              <a:rPr lang="ru-RU" b="1" dirty="0" smtClean="0">
                <a:solidFill>
                  <a:srgbClr val="C00000"/>
                </a:solidFill>
              </a:rPr>
              <a:t>Пример </a:t>
            </a:r>
            <a:r>
              <a:rPr lang="en-US" b="1" dirty="0" smtClean="0">
                <a:solidFill>
                  <a:srgbClr val="C00000"/>
                </a:solidFill>
              </a:rPr>
              <a:t>5</a:t>
            </a:r>
            <a:r>
              <a:rPr lang="ru-RU" b="1" dirty="0" smtClean="0">
                <a:solidFill>
                  <a:srgbClr val="C00000"/>
                </a:solidFill>
              </a:rPr>
              <a:t>.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Разложить на множители: </a:t>
            </a:r>
            <a:r>
              <a:rPr lang="en-US" b="1" dirty="0" smtClean="0"/>
              <a:t>x</a:t>
            </a:r>
            <a:r>
              <a:rPr lang="en-US" b="1" baseline="30000" dirty="0" smtClean="0"/>
              <a:t>2</a:t>
            </a:r>
            <a:r>
              <a:rPr lang="en-US" b="1" dirty="0" smtClean="0"/>
              <a:t>+4x+3.</a:t>
            </a:r>
            <a:br>
              <a:rPr lang="en-US" b="1" dirty="0" smtClean="0"/>
            </a:br>
            <a:r>
              <a:rPr lang="en-US" b="1" dirty="0" smtClean="0"/>
              <a:t>x</a:t>
            </a:r>
            <a:r>
              <a:rPr lang="en-US" b="1" baseline="30000" dirty="0" smtClean="0"/>
              <a:t>2</a:t>
            </a:r>
            <a:r>
              <a:rPr lang="en-US" b="1" dirty="0" smtClean="0"/>
              <a:t>+4x+3=x</a:t>
            </a:r>
            <a:r>
              <a:rPr lang="en-US" b="1" baseline="30000" dirty="0" smtClean="0"/>
              <a:t>2</a:t>
            </a:r>
            <a:r>
              <a:rPr lang="en-US" b="1" dirty="0" smtClean="0"/>
              <a:t>+4x+4-1=(x+2)</a:t>
            </a:r>
            <a:r>
              <a:rPr lang="en-US" b="1" baseline="30000" dirty="0" smtClean="0"/>
              <a:t>2</a:t>
            </a:r>
            <a:r>
              <a:rPr lang="en-US" b="1" dirty="0" smtClean="0"/>
              <a:t>-1=(x+2-1)(x+2+1)=(x+1)(x+3)</a:t>
            </a:r>
          </a:p>
          <a:p>
            <a:pPr marL="92075" indent="0"/>
            <a:r>
              <a:rPr lang="ru-RU" b="1" dirty="0" smtClean="0">
                <a:solidFill>
                  <a:srgbClr val="C00000"/>
                </a:solidFill>
              </a:rPr>
              <a:t>Пример </a:t>
            </a:r>
            <a:r>
              <a:rPr lang="en-US" b="1" dirty="0" smtClean="0">
                <a:solidFill>
                  <a:srgbClr val="C00000"/>
                </a:solidFill>
              </a:rPr>
              <a:t>6</a:t>
            </a:r>
            <a:r>
              <a:rPr lang="ru-RU" b="1" dirty="0" smtClean="0">
                <a:solidFill>
                  <a:srgbClr val="C00000"/>
                </a:solidFill>
              </a:rPr>
              <a:t>.</a:t>
            </a:r>
            <a:endParaRPr lang="en-US" b="1" dirty="0">
              <a:solidFill>
                <a:srgbClr val="C00000"/>
              </a:solidFill>
            </a:endParaRPr>
          </a:p>
          <a:p>
            <a:pPr marL="92075" indent="0">
              <a:buNone/>
            </a:pPr>
            <a:r>
              <a:rPr lang="ru-RU" b="1" dirty="0" smtClean="0"/>
              <a:t> Разложить на множители: </a:t>
            </a:r>
            <a:r>
              <a:rPr lang="en-US" b="1" dirty="0" smtClean="0"/>
              <a:t>n</a:t>
            </a:r>
            <a:r>
              <a:rPr lang="en-US" b="1" baseline="30000" dirty="0" smtClean="0"/>
              <a:t>4</a:t>
            </a:r>
            <a:r>
              <a:rPr lang="en-US" b="1" dirty="0" smtClean="0"/>
              <a:t>+4</a:t>
            </a: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en-US" b="1" dirty="0" smtClean="0"/>
              <a:t>n</a:t>
            </a:r>
            <a:r>
              <a:rPr lang="en-US" b="1" baseline="30000" dirty="0" smtClean="0"/>
              <a:t>4</a:t>
            </a:r>
            <a:r>
              <a:rPr lang="en-US" b="1" dirty="0" smtClean="0"/>
              <a:t>+4=n</a:t>
            </a:r>
            <a:r>
              <a:rPr lang="en-US" b="1" baseline="30000" dirty="0" smtClean="0"/>
              <a:t>4</a:t>
            </a:r>
            <a:r>
              <a:rPr lang="en-US" b="1" dirty="0" smtClean="0"/>
              <a:t>+4n</a:t>
            </a:r>
            <a:r>
              <a:rPr lang="en-US" b="1" baseline="30000" dirty="0" smtClean="0"/>
              <a:t>2</a:t>
            </a:r>
            <a:r>
              <a:rPr lang="en-US" b="1" dirty="0" smtClean="0"/>
              <a:t> +4 - 4n</a:t>
            </a:r>
            <a:r>
              <a:rPr lang="en-US" b="1" baseline="30000" dirty="0" smtClean="0"/>
              <a:t>2</a:t>
            </a:r>
            <a:r>
              <a:rPr lang="en-US" b="1" dirty="0" smtClean="0"/>
              <a:t>=(n</a:t>
            </a:r>
            <a:r>
              <a:rPr lang="en-US" b="1" baseline="30000" dirty="0" smtClean="0"/>
              <a:t>2</a:t>
            </a:r>
            <a:r>
              <a:rPr lang="en-US" b="1" dirty="0" smtClean="0"/>
              <a:t>+2)</a:t>
            </a:r>
            <a:r>
              <a:rPr lang="en-US" b="1" baseline="30000" dirty="0" smtClean="0"/>
              <a:t>2</a:t>
            </a:r>
            <a:r>
              <a:rPr lang="en-US" b="1" dirty="0" smtClean="0"/>
              <a:t>-4n</a:t>
            </a:r>
            <a:r>
              <a:rPr lang="en-US" b="1" baseline="30000" dirty="0" smtClean="0"/>
              <a:t>2</a:t>
            </a:r>
            <a:r>
              <a:rPr lang="en-US" b="1" dirty="0" smtClean="0"/>
              <a:t>=(n</a:t>
            </a:r>
            <a:r>
              <a:rPr lang="en-US" b="1" baseline="30000" dirty="0" smtClean="0"/>
              <a:t>2</a:t>
            </a:r>
            <a:r>
              <a:rPr lang="en-US" b="1" dirty="0" smtClean="0"/>
              <a:t>+2-2n)·(n</a:t>
            </a:r>
            <a:r>
              <a:rPr lang="en-US" b="1" baseline="30000" dirty="0" smtClean="0"/>
              <a:t>2</a:t>
            </a:r>
            <a:r>
              <a:rPr lang="en-US" b="1" dirty="0" smtClean="0"/>
              <a:t>+2+2n)=</a:t>
            </a:r>
          </a:p>
          <a:p>
            <a:pPr marL="92075" indent="0">
              <a:buNone/>
            </a:pPr>
            <a:r>
              <a:rPr lang="en-US" b="1" dirty="0" smtClean="0"/>
              <a:t>=(n</a:t>
            </a:r>
            <a:r>
              <a:rPr lang="en-US" b="1" baseline="30000" dirty="0" smtClean="0"/>
              <a:t>2</a:t>
            </a:r>
            <a:r>
              <a:rPr lang="en-US" b="1" dirty="0" smtClean="0"/>
              <a:t>-2n+2) ·(n</a:t>
            </a:r>
            <a:r>
              <a:rPr lang="en-US" b="1" baseline="30000" dirty="0" smtClean="0"/>
              <a:t>2</a:t>
            </a:r>
            <a:r>
              <a:rPr lang="en-US" b="1" dirty="0" smtClean="0"/>
              <a:t>+2n+2)</a:t>
            </a:r>
            <a:endParaRPr lang="ru-RU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3824064" cy="365125"/>
          </a:xfrm>
        </p:spPr>
        <p:txBody>
          <a:bodyPr/>
          <a:lstStyle/>
          <a:p>
            <a:r>
              <a:rPr lang="ru-RU" dirty="0" smtClean="0"/>
              <a:t>Разработка учителя математики </a:t>
            </a:r>
            <a:r>
              <a:rPr lang="ru-RU" dirty="0" err="1" smtClean="0"/>
              <a:t>Пазычевой</a:t>
            </a:r>
            <a:r>
              <a:rPr lang="ru-RU" dirty="0" smtClean="0"/>
              <a:t> В. А.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691680" y="332656"/>
            <a:ext cx="13789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Тест</a:t>
            </a:r>
            <a:endParaRPr lang="ru-RU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27584" y="1340768"/>
            <a:ext cx="7488831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514350" indent="-514350" algn="ctr">
              <a:buAutoNum type="arabicPeriod"/>
            </a:pPr>
            <a:r>
              <a:rPr lang="ru-RU" sz="4400" b="1" cap="none" spc="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Выполните умножение:</a:t>
            </a:r>
            <a:endParaRPr lang="en-US" sz="4400" b="1" cap="none" spc="0" dirty="0" smtClean="0">
              <a:ln w="11430"/>
              <a:solidFill>
                <a:schemeClr val="accent1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514350" indent="-514350" algn="ctr"/>
            <a:r>
              <a:rPr lang="ru-RU" sz="4400" b="1" cap="none" spc="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(</a:t>
            </a:r>
            <a:r>
              <a:rPr lang="en-US" sz="4400" b="1" cap="none" spc="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x-3y)(x+3y)</a:t>
            </a:r>
            <a:r>
              <a:rPr lang="ru-RU" sz="4400" b="1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4400" b="1" cap="none" spc="0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55576" y="2996952"/>
            <a:ext cx="23423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2" action="ppaction://hlinksldjump"/>
              </a:rPr>
              <a:t>a) x</a:t>
            </a:r>
            <a:r>
              <a:rPr lang="en-US" sz="5400" b="1" cap="none" spc="0" baseline="30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2" action="ppaction://hlinksldjump"/>
              </a:rPr>
              <a:t>2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2" action="ppaction://hlinksldjump"/>
              </a:rPr>
              <a:t>-3y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83568" y="4509120"/>
            <a:ext cx="36311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2" action="ppaction://hlinksldjump"/>
              </a:rPr>
              <a:t>b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2" action="ppaction://hlinksldjump"/>
              </a:rPr>
              <a:t>) x</a:t>
            </a:r>
            <a:r>
              <a:rPr lang="en-US" sz="5400" b="1" cap="none" spc="0" baseline="30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2" action="ppaction://hlinksldjump"/>
              </a:rPr>
              <a:t>2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2" action="ppaction://hlinksldjump"/>
              </a:rPr>
              <a:t>-6y+9y</a:t>
            </a:r>
            <a:r>
              <a:rPr lang="en-US" sz="5400" b="1" cap="none" spc="0" baseline="30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2" action="ppaction://hlinksldjump"/>
              </a:rPr>
              <a:t>2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76056" y="2996952"/>
            <a:ext cx="22910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3" action="ppaction://hlinksldjump"/>
              </a:rPr>
              <a:t>c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3" action="ppaction://hlinksldjump"/>
              </a:rPr>
              <a:t>) x</a:t>
            </a:r>
            <a:r>
              <a:rPr lang="en-US" sz="5400" b="1" cap="none" spc="0" baseline="30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3" action="ppaction://hlinksldjump"/>
              </a:rPr>
              <a:t>2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3" action="ppaction://hlinksldjump"/>
              </a:rPr>
              <a:t>-9y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04048" y="4509120"/>
            <a:ext cx="26068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2" action="ppaction://hlinksldjump"/>
              </a:rPr>
              <a:t>d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2" action="ppaction://hlinksldjump"/>
              </a:rPr>
              <a:t>) 3y</a:t>
            </a:r>
            <a:r>
              <a:rPr lang="en-US" sz="5400" b="1" cap="none" spc="0" baseline="30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2" action="ppaction://hlinksldjump"/>
              </a:rPr>
              <a:t>2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2" action="ppaction://hlinksldjump"/>
              </a:rPr>
              <a:t>-x</a:t>
            </a:r>
            <a:r>
              <a:rPr lang="en-US" sz="5400" b="1" cap="none" spc="0" baseline="30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2" action="ppaction://hlinksldjump"/>
              </a:rPr>
              <a:t>2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3680048" cy="365125"/>
          </a:xfrm>
        </p:spPr>
        <p:txBody>
          <a:bodyPr/>
          <a:lstStyle/>
          <a:p>
            <a:r>
              <a:rPr lang="ru-RU" dirty="0" smtClean="0"/>
              <a:t>Разработка учителя математики </a:t>
            </a:r>
            <a:r>
              <a:rPr lang="ru-RU" dirty="0" err="1" smtClean="0"/>
              <a:t>Пазычевой</a:t>
            </a:r>
            <a:r>
              <a:rPr lang="ru-RU" dirty="0" smtClean="0"/>
              <a:t> В. А.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691680" y="332656"/>
            <a:ext cx="13789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Тест</a:t>
            </a:r>
            <a:endParaRPr lang="ru-RU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27584" y="1340768"/>
            <a:ext cx="7488831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514350" indent="-514350" algn="ctr"/>
            <a:r>
              <a:rPr lang="en-US" sz="4400" b="1" cap="none" spc="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2. </a:t>
            </a:r>
            <a:r>
              <a:rPr lang="ru-RU" sz="4400" b="1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Упростите выражение</a:t>
            </a:r>
            <a:r>
              <a:rPr lang="ru-RU" sz="4400" b="1" cap="none" spc="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</a:t>
            </a:r>
            <a:endParaRPr lang="en-US" sz="4400" b="1" cap="none" spc="0" dirty="0" smtClean="0">
              <a:ln w="11430"/>
              <a:solidFill>
                <a:schemeClr val="accent1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514350" indent="-514350" algn="ctr"/>
            <a:r>
              <a:rPr lang="ru-RU" sz="4400" b="1" cap="none" spc="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(</a:t>
            </a:r>
            <a:r>
              <a:rPr lang="en-US" sz="4400" b="1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</a:t>
            </a:r>
            <a:r>
              <a:rPr lang="en-US" sz="4400" b="1" cap="none" spc="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-2)(a+2)+4</a:t>
            </a:r>
            <a:r>
              <a:rPr lang="ru-RU" sz="4400" b="1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4400" b="1" cap="none" spc="0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07861" y="2996952"/>
            <a:ext cx="20377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2" action="ppaction://hlinksldjump"/>
              </a:rPr>
              <a:t>a) a</a:t>
            </a:r>
            <a:r>
              <a:rPr lang="en-US" sz="5400" b="1" cap="none" spc="0" baseline="30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2" action="ppaction://hlinksldjump"/>
              </a:rPr>
              <a:t>2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2" action="ppaction://hlinksldjump"/>
              </a:rPr>
              <a:t>-4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71600" y="4365104"/>
            <a:ext cx="170423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3" action="ppaction://hlinksldjump"/>
              </a:rPr>
              <a:t>b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3" action="ppaction://hlinksldjump"/>
              </a:rPr>
              <a:t>) a</a:t>
            </a:r>
            <a:r>
              <a:rPr lang="en-US" sz="5400" b="1" cap="none" spc="0" baseline="30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3" action="ppaction://hlinksldjump"/>
              </a:rPr>
              <a:t>2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292080" y="3068960"/>
            <a:ext cx="11993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2" action="ppaction://hlinksldjump"/>
              </a:rPr>
              <a:t>c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2" action="ppaction://hlinksldjump"/>
              </a:rPr>
              <a:t>) 4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206828" y="4509120"/>
            <a:ext cx="22012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3" action="ppaction://hlinksldjump"/>
              </a:rPr>
              <a:t>d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3" action="ppaction://hlinksldjump"/>
              </a:rPr>
              <a:t>) a</a:t>
            </a:r>
            <a:r>
              <a:rPr lang="en-US" sz="5400" b="1" cap="none" spc="0" baseline="30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3" action="ppaction://hlinksldjump"/>
              </a:rPr>
              <a:t>2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3" action="ppaction://hlinksldjump"/>
              </a:rPr>
              <a:t>+8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4040088" cy="365125"/>
          </a:xfrm>
        </p:spPr>
        <p:txBody>
          <a:bodyPr/>
          <a:lstStyle/>
          <a:p>
            <a:r>
              <a:rPr lang="ru-RU" dirty="0" smtClean="0"/>
              <a:t>Разработка учителя математики </a:t>
            </a:r>
            <a:r>
              <a:rPr lang="ru-RU" dirty="0" err="1" smtClean="0"/>
              <a:t>Пазычевой</a:t>
            </a:r>
            <a:r>
              <a:rPr lang="ru-RU" dirty="0" smtClean="0"/>
              <a:t> В. А.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691680" y="332656"/>
            <a:ext cx="13789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Тест</a:t>
            </a:r>
            <a:endParaRPr lang="ru-RU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1340768"/>
            <a:ext cx="792088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514350" indent="-514350"/>
            <a:r>
              <a:rPr lang="en-US" sz="4400" b="1" cap="none" spc="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3.</a:t>
            </a:r>
            <a:r>
              <a:rPr lang="ru-RU" sz="4400" b="1" cap="none" spc="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Разложите на множители:</a:t>
            </a:r>
            <a:endParaRPr lang="en-US" sz="4400" b="1" cap="none" spc="0" dirty="0" smtClean="0">
              <a:ln w="11430"/>
              <a:solidFill>
                <a:schemeClr val="accent1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514350" indent="-514350" algn="r"/>
            <a:r>
              <a:rPr lang="ru-RU" sz="4400" b="1" cap="none" spc="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49-</a:t>
            </a:r>
            <a:r>
              <a:rPr lang="en-US" sz="4400" b="1" cap="none" spc="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9x</a:t>
            </a:r>
            <a:r>
              <a:rPr lang="en-US" sz="4400" b="1" cap="none" spc="0" baseline="3000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ru-RU" sz="4400" b="1" cap="none" spc="0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9552" y="2204864"/>
            <a:ext cx="43604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2" action="ppaction://hlinksldjump"/>
              </a:rPr>
              <a:t>a) (7-3x)(7+3x)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3284984"/>
            <a:ext cx="43909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3" action="ppaction://hlinksldjump"/>
              </a:rPr>
              <a:t>b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3" action="ppaction://hlinksldjump"/>
              </a:rPr>
              <a:t>) (3x-7)(3x+7)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39552" y="4293096"/>
            <a:ext cx="41761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3" action="ppaction://hlinksldjump"/>
              </a:rPr>
              <a:t>c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3" action="ppaction://hlinksldjump"/>
              </a:rPr>
              <a:t>) (7-3x)(7-3x)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11560" y="5301208"/>
            <a:ext cx="29523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3" action="ppaction://hlinksldjump"/>
              </a:rPr>
              <a:t>d) (7-3x)</a:t>
            </a:r>
            <a:r>
              <a:rPr lang="en-US" sz="5400" b="1" baseline="30000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3" action="ppaction://hlinksldjump"/>
              </a:rPr>
              <a:t>2</a:t>
            </a:r>
            <a:endParaRPr lang="ru-RU" baseline="30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4112096" cy="365125"/>
          </a:xfrm>
        </p:spPr>
        <p:txBody>
          <a:bodyPr/>
          <a:lstStyle/>
          <a:p>
            <a:r>
              <a:rPr lang="ru-RU" dirty="0" smtClean="0"/>
              <a:t>Разработка учителя математики </a:t>
            </a:r>
            <a:r>
              <a:rPr lang="ru-RU" dirty="0" err="1" smtClean="0"/>
              <a:t>Пазычевой</a:t>
            </a:r>
            <a:r>
              <a:rPr lang="ru-RU" dirty="0" smtClean="0"/>
              <a:t> В. А.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691680" y="332656"/>
            <a:ext cx="13789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Тест</a:t>
            </a:r>
            <a:endParaRPr lang="ru-RU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1340768"/>
            <a:ext cx="8496944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514350" indent="-514350"/>
            <a:r>
              <a:rPr lang="en-US" sz="4000" b="1" cap="none" spc="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4. </a:t>
            </a:r>
            <a:r>
              <a:rPr lang="ru-RU" sz="4000" b="1" cap="none" spc="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Представьте в виде произведения:</a:t>
            </a:r>
            <a:endParaRPr lang="en-US" sz="4000" b="1" cap="none" spc="0" dirty="0" smtClean="0">
              <a:ln w="11430"/>
              <a:solidFill>
                <a:schemeClr val="accent1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514350" indent="-514350" algn="ctr"/>
            <a:r>
              <a:rPr lang="ru-RU" sz="4400" b="1" cap="none" spc="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-64+25</a:t>
            </a:r>
            <a:r>
              <a:rPr lang="en-US" sz="4400" b="1" cap="none" spc="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</a:t>
            </a:r>
            <a:r>
              <a:rPr lang="en-US" sz="4400" b="1" cap="none" spc="0" baseline="3000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ru-RU" sz="4400" b="1" cap="none" spc="0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2708920"/>
            <a:ext cx="45945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2" action="ppaction://hlinksldjump"/>
              </a:rPr>
              <a:t>a) (-8+5y)(8-5y)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83568" y="3717032"/>
            <a:ext cx="44133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3" action="ppaction://hlinksldjump"/>
              </a:rPr>
              <a:t>b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3" action="ppaction://hlinksldjump"/>
              </a:rPr>
              <a:t>) (5y-8)(5y+8)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55576" y="4653136"/>
            <a:ext cx="43316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2" action="ppaction://hlinksldjump"/>
              </a:rPr>
              <a:t>c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2" action="ppaction://hlinksldjump"/>
              </a:rPr>
              <a:t>) (8-5y)(8+5y)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55576" y="5517232"/>
            <a:ext cx="46249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2" action="ppaction://hlinksldjump"/>
              </a:rPr>
              <a:t>d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2" action="ppaction://hlinksldjump"/>
              </a:rPr>
              <a:t>) (-8-5y)(8+5y)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Управляющая кнопка: далее 12">
            <a:hlinkClick r:id="rId4" action="ppaction://hlinksldjump" highlightClick="1"/>
          </p:cNvPr>
          <p:cNvSpPr/>
          <p:nvPr/>
        </p:nvSpPr>
        <p:spPr>
          <a:xfrm>
            <a:off x="7236296" y="5949280"/>
            <a:ext cx="1008112" cy="64807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708</TotalTime>
  <Words>421</Words>
  <Application>Microsoft Office PowerPoint</Application>
  <PresentationFormat>Экран (4:3)</PresentationFormat>
  <Paragraphs>113</Paragraphs>
  <Slides>12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Тема Office</vt:lpstr>
      <vt:lpstr>Формула</vt:lpstr>
      <vt:lpstr>Слайд 1</vt:lpstr>
      <vt:lpstr>Слайд 2</vt:lpstr>
      <vt:lpstr>Слайд 3</vt:lpstr>
      <vt:lpstr>Примеры использования разложения на  множители разности квадратов двух выражений.</vt:lpstr>
      <vt:lpstr>Примеры использования разложения на  множители разности квадратов двух выражений.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Валентина</dc:creator>
  <cp:lastModifiedBy>Валентина</cp:lastModifiedBy>
  <cp:revision>49</cp:revision>
  <dcterms:created xsi:type="dcterms:W3CDTF">2012-02-11T08:38:58Z</dcterms:created>
  <dcterms:modified xsi:type="dcterms:W3CDTF">2012-02-12T06:12:54Z</dcterms:modified>
</cp:coreProperties>
</file>