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7"/>
  </p:notesMasterIdLst>
  <p:sldIdLst>
    <p:sldId id="256" r:id="rId2"/>
    <p:sldId id="257" r:id="rId3"/>
    <p:sldId id="258" r:id="rId4"/>
    <p:sldId id="287" r:id="rId5"/>
    <p:sldId id="313" r:id="rId6"/>
    <p:sldId id="317" r:id="rId7"/>
    <p:sldId id="290" r:id="rId8"/>
    <p:sldId id="291" r:id="rId9"/>
    <p:sldId id="261" r:id="rId10"/>
    <p:sldId id="293" r:id="rId11"/>
    <p:sldId id="294" r:id="rId12"/>
    <p:sldId id="297" r:id="rId13"/>
    <p:sldId id="298" r:id="rId14"/>
    <p:sldId id="301" r:id="rId15"/>
    <p:sldId id="320" r:id="rId16"/>
    <p:sldId id="321" r:id="rId17"/>
    <p:sldId id="326" r:id="rId18"/>
    <p:sldId id="322" r:id="rId19"/>
    <p:sldId id="327" r:id="rId20"/>
    <p:sldId id="323" r:id="rId21"/>
    <p:sldId id="324" r:id="rId22"/>
    <p:sldId id="328" r:id="rId23"/>
    <p:sldId id="307" r:id="rId24"/>
    <p:sldId id="325" r:id="rId25"/>
    <p:sldId id="28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  <a:srgbClr val="99FF99"/>
    <a:srgbClr val="99FF33"/>
    <a:srgbClr val="CCFF99"/>
    <a:srgbClr val="66FF99"/>
    <a:srgbClr val="FFCC00"/>
    <a:srgbClr val="990000"/>
    <a:srgbClr val="00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93651" autoAdjust="0"/>
  </p:normalViewPr>
  <p:slideViewPr>
    <p:cSldViewPr>
      <p:cViewPr>
        <p:scale>
          <a:sx n="75" d="100"/>
          <a:sy n="75" d="100"/>
        </p:scale>
        <p:origin x="-902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3A4F-A79E-485D-839C-6450D75E12C4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D003-F73B-4CC8-8227-2144DD067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4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D003-F73B-4CC8-8227-2144DD067C4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65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666888-F5A9-4B19-9C38-8FDAD37CF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7943-9BA0-4DDF-9338-97A662697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8DE8F-6342-4031-89ED-29AB996CD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57AD-CD29-4BC8-967A-497D01CA1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EAED-47CB-489B-A6C9-B7176DB1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4642-8F35-4CCF-B41A-7BC463E6D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98B9-E989-4531-9478-5EC42CD8F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0B3D-6822-49D2-A403-98229C5E5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F292-F4FA-41ED-BB3B-B4956AE88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AA03-0161-492E-B742-E487EE50D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39DF8-88CC-43EF-B728-E822B87D1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56FD-08C7-44A8-8122-EA61F58E7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F4E6C-ABE9-4353-9E6B-F2FF55D39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E9884-0AEF-465F-8AE7-456B3A297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6DF0-6264-409E-A137-69250FA76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7595-D7E1-4F5A-9A66-4984901BC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BDC4-A77E-4CC3-A411-71884B009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54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54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0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55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552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2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3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3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3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3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55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5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5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53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55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5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5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5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B2459FD-51C5-4314-B6C7-17F05671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0.gif"/><Relationship Id="rId7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1.xml"/><Relationship Id="rId11" Type="http://schemas.openxmlformats.org/officeDocument/2006/relationships/slide" Target="slide15.xml"/><Relationship Id="rId5" Type="http://schemas.openxmlformats.org/officeDocument/2006/relationships/slide" Target="slide10.xml"/><Relationship Id="rId10" Type="http://schemas.openxmlformats.org/officeDocument/2006/relationships/image" Target="../media/image11.png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08275"/>
            <a:ext cx="8064896" cy="15113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  <a:t>ИНТЕЛЛЕКТУАЛЬНЫЙ МАРАФОН</a:t>
            </a:r>
            <a:endParaRPr lang="ru-RU" sz="4800" b="1" i="1" dirty="0" smtClean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3075" name="Picture 5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60350"/>
            <a:ext cx="1782762" cy="2555875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5156994"/>
            <a:ext cx="5976938" cy="100806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bg2"/>
                </a:solidFill>
              </a:rPr>
              <a:t>Математическая игра </a:t>
            </a:r>
          </a:p>
        </p:txBody>
      </p:sp>
      <p:pic>
        <p:nvPicPr>
          <p:cNvPr id="3078" name="Picture 11" descr="(447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43706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0" descr="image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1125538"/>
            <a:ext cx="1428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ru-RU" sz="4000" dirty="0" smtClean="0">
                <a:solidFill>
                  <a:srgbClr val="00B050"/>
                </a:solidFill>
              </a:rPr>
              <a:t>. ЗАДАЧА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5072066" y="5357826"/>
            <a:ext cx="2092222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15 км/ч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1" y="1288192"/>
            <a:ext cx="7777361" cy="1818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600" b="1" dirty="0">
                <a:solidFill>
                  <a:srgbClr val="663300"/>
                </a:solidFill>
              </a:rPr>
              <a:t>Экипаж, запряженный тройкой лошадей, проехал за 1 час 15 км. С какой скоростью ехала каждая лошадь?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3. ЗАДАЧА.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6715140" y="5429264"/>
            <a:ext cx="1385252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19 штук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3" y="1052736"/>
            <a:ext cx="7705229" cy="3019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>
                <a:solidFill>
                  <a:srgbClr val="663300"/>
                </a:solidFill>
              </a:rPr>
              <a:t>Сидят рыбаки, стерегут поплавки. Рыбак Корней поймал тринадцать окуней, рыбак </a:t>
            </a:r>
            <a:r>
              <a:rPr lang="ru-RU" sz="2600" b="1" dirty="0" err="1">
                <a:solidFill>
                  <a:srgbClr val="663300"/>
                </a:solidFill>
              </a:rPr>
              <a:t>Евсей</a:t>
            </a:r>
            <a:r>
              <a:rPr lang="ru-RU" sz="2600" b="1" dirty="0">
                <a:solidFill>
                  <a:srgbClr val="663300"/>
                </a:solidFill>
              </a:rPr>
              <a:t> – четырех карасей, а  рыбак Михаил двух сомов изловил. Сколько рыб рыбаки натаскали из реки</a:t>
            </a:r>
            <a:r>
              <a:rPr lang="ru-RU" b="1" dirty="0">
                <a:solidFill>
                  <a:srgbClr val="6633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4. ЗАДАЧА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7000892" y="4857760"/>
            <a:ext cx="1071570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точка</a:t>
            </a:r>
          </a:p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68760"/>
            <a:ext cx="7633345" cy="2368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600" b="1" dirty="0">
                <a:solidFill>
                  <a:srgbClr val="663300"/>
                </a:solidFill>
              </a:rPr>
              <a:t>Я – невидимка! В этом суть моя. Хотя меня нельзя измерить, </a:t>
            </a:r>
            <a:r>
              <a:rPr lang="ru-RU" sz="2600" b="1" dirty="0" smtClean="0">
                <a:solidFill>
                  <a:srgbClr val="663300"/>
                </a:solidFill>
              </a:rPr>
              <a:t>настолько </a:t>
            </a:r>
            <a:r>
              <a:rPr lang="ru-RU" sz="2600" b="1" dirty="0">
                <a:solidFill>
                  <a:srgbClr val="663300"/>
                </a:solidFill>
              </a:rPr>
              <a:t>я ничтожна и мала.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5. ЗАДАЧА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6000760" y="5429264"/>
            <a:ext cx="1714512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1000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340768"/>
            <a:ext cx="799326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663300"/>
                </a:solidFill>
              </a:rPr>
              <a:t>Я задумал 4-значное число, отнял от него единицу и получил  трехзначное число.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663300"/>
                </a:solidFill>
              </a:rPr>
              <a:t>Какое число задумал я?</a:t>
            </a:r>
            <a:endParaRPr lang="ru-RU" sz="26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6. ЗАДАЧА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6000760" y="5500702"/>
            <a:ext cx="1857388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6 игроков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59" y="1268760"/>
            <a:ext cx="7921253" cy="2418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>
                <a:solidFill>
                  <a:srgbClr val="663300"/>
                </a:solidFill>
              </a:rPr>
              <a:t>Я, Сережа, Коля, Ванда – волейбольная команда. Женя с Игорем пока запасных два игра. А когда подучатся, сколько нас получится?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8443614" cy="4597971"/>
          </a:xfrm>
        </p:spPr>
        <p:txBody>
          <a:bodyPr/>
          <a:lstStyle/>
          <a:p>
            <a:r>
              <a:rPr lang="ru-RU" dirty="0">
                <a:solidFill>
                  <a:srgbClr val="663300"/>
                </a:solidFill>
                <a:effectLst/>
              </a:rPr>
              <a:t> 1)Каждой руке –своё дело.</a:t>
            </a:r>
            <a:br>
              <a:rPr lang="ru-RU" dirty="0">
                <a:solidFill>
                  <a:srgbClr val="663300"/>
                </a:solidFill>
                <a:effectLst/>
              </a:rPr>
            </a:br>
            <a:r>
              <a:rPr lang="ru-RU" dirty="0">
                <a:solidFill>
                  <a:srgbClr val="663300"/>
                </a:solidFill>
                <a:effectLst/>
              </a:rPr>
              <a:t>Правая рука чертит окружность ,левая –треугольник</a:t>
            </a:r>
            <a:br>
              <a:rPr lang="ru-RU" dirty="0">
                <a:solidFill>
                  <a:srgbClr val="663300"/>
                </a:solidFill>
                <a:effectLst/>
              </a:rPr>
            </a:br>
            <a:r>
              <a:rPr lang="ru-RU" dirty="0">
                <a:solidFill>
                  <a:srgbClr val="663300"/>
                </a:solidFill>
                <a:effectLst/>
              </a:rPr>
              <a:t>2)Нарисуйте из цифр человека</a:t>
            </a:r>
            <a:br>
              <a:rPr lang="ru-RU" dirty="0">
                <a:solidFill>
                  <a:srgbClr val="663300"/>
                </a:solidFill>
                <a:effectLst/>
              </a:rPr>
            </a:br>
            <a:r>
              <a:rPr lang="ru-RU" dirty="0">
                <a:solidFill>
                  <a:srgbClr val="663300"/>
                </a:solidFill>
                <a:effectLst/>
              </a:rPr>
              <a:t>3)Конкурс на внимание</a:t>
            </a:r>
            <a:br>
              <a:rPr lang="ru-RU" dirty="0">
                <a:solidFill>
                  <a:srgbClr val="663300"/>
                </a:solidFill>
                <a:effectLst/>
              </a:rPr>
            </a:br>
            <a:r>
              <a:rPr lang="ru-RU" dirty="0">
                <a:solidFill>
                  <a:srgbClr val="663300"/>
                </a:solidFill>
                <a:effectLst/>
              </a:rPr>
              <a:t>(Считаем до 30 вместе чисел, </a:t>
            </a:r>
            <a:r>
              <a:rPr lang="ru-RU" dirty="0" smtClean="0">
                <a:solidFill>
                  <a:srgbClr val="663300"/>
                </a:solidFill>
                <a:effectLst/>
              </a:rPr>
              <a:t>кратных </a:t>
            </a:r>
            <a:r>
              <a:rPr lang="ru-RU" dirty="0">
                <a:solidFill>
                  <a:srgbClr val="663300"/>
                </a:solidFill>
                <a:effectLst/>
              </a:rPr>
              <a:t>трём, произносим </a:t>
            </a:r>
            <a:r>
              <a:rPr lang="ru-RU" dirty="0">
                <a:solidFill>
                  <a:srgbClr val="663300"/>
                </a:solidFill>
                <a:effectLst/>
                <a:sym typeface="Wingdings 3"/>
              </a:rPr>
              <a:t></a:t>
            </a:r>
            <a:r>
              <a:rPr lang="ru-RU" dirty="0">
                <a:solidFill>
                  <a:srgbClr val="663300"/>
                </a:solidFill>
                <a:effectLst/>
              </a:rPr>
              <a:t>Ай, да я!</a:t>
            </a:r>
            <a:br>
              <a:rPr lang="ru-RU" dirty="0">
                <a:solidFill>
                  <a:srgbClr val="663300"/>
                </a:solidFill>
                <a:effectLst/>
              </a:rPr>
            </a:br>
            <a:r>
              <a:rPr lang="ru-RU" dirty="0">
                <a:solidFill>
                  <a:srgbClr val="663300"/>
                </a:solidFill>
                <a:effectLst/>
              </a:rPr>
              <a:t>1,2 ай да я, </a:t>
            </a:r>
            <a:r>
              <a:rPr lang="ru-RU" dirty="0" smtClean="0">
                <a:solidFill>
                  <a:srgbClr val="663300"/>
                </a:solidFill>
                <a:effectLst/>
              </a:rPr>
              <a:t>4,5…)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277813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ru-RU" b="1" dirty="0">
                <a:solidFill>
                  <a:srgbClr val="00B050"/>
                </a:solidFill>
              </a:rPr>
              <a:t>3</a:t>
            </a:r>
            <a:r>
              <a:rPr lang="ru-RU" b="1" dirty="0" smtClean="0">
                <a:solidFill>
                  <a:srgbClr val="00B050"/>
                </a:solidFill>
              </a:rPr>
              <a:t> раунд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«Игра»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3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 smtClean="0">
                <a:solidFill>
                  <a:srgbClr val="66330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663300"/>
                </a:solidFill>
                <a:effectLst/>
              </a:rPr>
            </a:br>
            <a:r>
              <a:rPr lang="ru-RU" sz="2000" dirty="0" smtClean="0">
                <a:solidFill>
                  <a:srgbClr val="663300"/>
                </a:solidFill>
                <a:effectLst/>
              </a:rPr>
              <a:t>                                        </a:t>
            </a:r>
            <a:r>
              <a:rPr lang="ru-RU" sz="2000" b="1" u="sng" dirty="0" smtClean="0">
                <a:solidFill>
                  <a:srgbClr val="663300"/>
                </a:solidFill>
                <a:effectLst/>
              </a:rPr>
              <a:t>1 команда</a:t>
            </a:r>
            <a:r>
              <a:rPr lang="ru-RU" sz="2000" dirty="0" smtClean="0">
                <a:solidFill>
                  <a:srgbClr val="66330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663300"/>
                </a:solidFill>
                <a:effectLst/>
              </a:rPr>
            </a:br>
            <a:r>
              <a:rPr lang="ru-RU" sz="2400" b="1" dirty="0" smtClean="0">
                <a:solidFill>
                  <a:srgbClr val="663300"/>
                </a:solidFill>
                <a:effectLst/>
              </a:rPr>
              <a:t>4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) Найдите </a:t>
            </a:r>
            <a:r>
              <a:rPr lang="ru-RU" sz="2400" b="1" dirty="0" smtClean="0">
                <a:solidFill>
                  <a:srgbClr val="663300"/>
                </a:solidFill>
                <a:effectLst/>
              </a:rPr>
              <a:t>правило 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нахождения числа, помещенного </a:t>
            </a:r>
            <a:r>
              <a:rPr lang="ru-RU" sz="2400" b="1" dirty="0" smtClean="0">
                <a:solidFill>
                  <a:srgbClr val="663300"/>
                </a:solidFill>
                <a:effectLst/>
              </a:rPr>
              <a:t>в треугольник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.</a:t>
            </a:r>
            <a:br>
              <a:rPr lang="ru-RU" sz="2400" b="1" dirty="0">
                <a:solidFill>
                  <a:srgbClr val="663300"/>
                </a:solidFill>
                <a:effectLst/>
              </a:rPr>
            </a:b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55576" y="3356992"/>
            <a:ext cx="1626636" cy="14784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5</a:t>
            </a:r>
          </a:p>
        </p:txBody>
      </p:sp>
      <p:sp>
        <p:nvSpPr>
          <p:cNvPr id="14" name="Oval 1"/>
          <p:cNvSpPr>
            <a:spLocks noChangeArrowheads="1"/>
          </p:cNvSpPr>
          <p:nvPr/>
        </p:nvSpPr>
        <p:spPr bwMode="auto">
          <a:xfrm>
            <a:off x="2512147" y="1969857"/>
            <a:ext cx="1800200" cy="16898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2332127" y="4822691"/>
            <a:ext cx="2160240" cy="165618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353195" y="3482979"/>
            <a:ext cx="1698644" cy="12961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51839" y="5445224"/>
            <a:ext cx="288032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tx2">
                    <a:lumMod val="10000"/>
                  </a:schemeClr>
                </a:solidFill>
              </a:rPr>
              <a:t>5*8-13=27</a:t>
            </a:r>
          </a:p>
        </p:txBody>
      </p:sp>
    </p:spTree>
    <p:extLst>
      <p:ext uri="{BB962C8B-B14F-4D97-AF65-F5344CB8AC3E}">
        <p14:creationId xmlns:p14="http://schemas.microsoft.com/office/powerpoint/2010/main" val="26580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b="1" dirty="0" smtClean="0">
                <a:solidFill>
                  <a:srgbClr val="663300"/>
                </a:solidFill>
                <a:effectLst/>
              </a:rPr>
              <a:t>                                           </a:t>
            </a:r>
            <a:r>
              <a:rPr lang="ru-RU" sz="2000" b="1" u="sng" dirty="0" smtClean="0">
                <a:solidFill>
                  <a:srgbClr val="663300"/>
                </a:solidFill>
                <a:effectLst/>
              </a:rPr>
              <a:t>2 </a:t>
            </a:r>
            <a:r>
              <a:rPr lang="ru-RU" sz="2000" b="1" u="sng" dirty="0">
                <a:solidFill>
                  <a:srgbClr val="663300"/>
                </a:solidFill>
                <a:effectLst/>
              </a:rPr>
              <a:t>команда</a:t>
            </a:r>
            <a:r>
              <a:rPr lang="ru-RU" sz="2000" dirty="0" smtClean="0">
                <a:solidFill>
                  <a:srgbClr val="66330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663300"/>
                </a:solidFill>
                <a:effectLst/>
              </a:rPr>
            </a:br>
            <a:r>
              <a:rPr lang="ru-RU" sz="2400" b="1" dirty="0" smtClean="0">
                <a:solidFill>
                  <a:srgbClr val="663300"/>
                </a:solidFill>
                <a:effectLst/>
              </a:rPr>
              <a:t>4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) Найдите </a:t>
            </a:r>
            <a:r>
              <a:rPr lang="ru-RU" sz="2400" b="1" dirty="0" smtClean="0">
                <a:solidFill>
                  <a:srgbClr val="663300"/>
                </a:solidFill>
                <a:effectLst/>
              </a:rPr>
              <a:t>правило 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нахождения числа, помещенного </a:t>
            </a:r>
            <a:r>
              <a:rPr lang="ru-RU" sz="2400" b="1" dirty="0" smtClean="0">
                <a:solidFill>
                  <a:srgbClr val="663300"/>
                </a:solidFill>
                <a:effectLst/>
              </a:rPr>
              <a:t>в треугольник</a:t>
            </a:r>
            <a:r>
              <a:rPr lang="ru-RU" sz="2400" b="1" dirty="0">
                <a:solidFill>
                  <a:srgbClr val="663300"/>
                </a:solidFill>
                <a:effectLst/>
              </a:rPr>
              <a:t>.</a:t>
            </a:r>
            <a:br>
              <a:rPr lang="ru-RU" sz="2400" b="1" dirty="0">
                <a:solidFill>
                  <a:srgbClr val="663300"/>
                </a:solidFill>
                <a:effectLst/>
              </a:rPr>
            </a:b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403648" y="3553848"/>
            <a:ext cx="1626636" cy="14784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10</a:t>
            </a:r>
          </a:p>
        </p:txBody>
      </p:sp>
      <p:sp>
        <p:nvSpPr>
          <p:cNvPr id="14" name="Oval 1"/>
          <p:cNvSpPr>
            <a:spLocks noChangeArrowheads="1"/>
          </p:cNvSpPr>
          <p:nvPr/>
        </p:nvSpPr>
        <p:spPr bwMode="auto">
          <a:xfrm>
            <a:off x="3563888" y="1863992"/>
            <a:ext cx="1800200" cy="16898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203848" y="4581128"/>
            <a:ext cx="2160240" cy="165618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580112" y="3645024"/>
            <a:ext cx="1698644" cy="12961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51839" y="5420742"/>
            <a:ext cx="288032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2">
                    <a:lumMod val="10000"/>
                  </a:schemeClr>
                </a:solidFill>
              </a:rPr>
              <a:t>(10-7)*8=24</a:t>
            </a:r>
            <a:endParaRPr lang="ru-RU" sz="3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4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 bwMode="auto">
          <a:xfrm>
            <a:off x="539552" y="13806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00B050"/>
                </a:solidFill>
              </a:rPr>
              <a:t>4 раунд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«Черный ящик»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05342"/>
            <a:ext cx="828092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b="1" dirty="0" smtClean="0">
              <a:solidFill>
                <a:srgbClr val="663300"/>
              </a:solidFill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b="1" dirty="0" smtClean="0">
                <a:solidFill>
                  <a:srgbClr val="663300"/>
                </a:solidFill>
              </a:rPr>
              <a:t>В </a:t>
            </a:r>
            <a:r>
              <a:rPr lang="ru-RU" sz="2600" b="1" dirty="0">
                <a:solidFill>
                  <a:srgbClr val="663300"/>
                </a:solidFill>
              </a:rPr>
              <a:t>чёрном ящики лежит предмет название которого произошло от греческого слова означающей в переводе  «игральная кость» Термин ввели пифагорейцы   а используется этот предмет в играх </a:t>
            </a:r>
            <a:r>
              <a:rPr lang="ru-RU" sz="2600" b="1" dirty="0" smtClean="0">
                <a:solidFill>
                  <a:srgbClr val="663300"/>
                </a:solidFill>
              </a:rPr>
              <a:t>маленькие дети?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663300"/>
                </a:solidFill>
              </a:rPr>
              <a:t> </a:t>
            </a:r>
            <a:r>
              <a:rPr lang="ru-RU" sz="2600" b="1" dirty="0">
                <a:solidFill>
                  <a:srgbClr val="663300"/>
                </a:solidFill>
              </a:rPr>
              <a:t>Что лежит в чёрном ящике? </a:t>
            </a:r>
            <a:r>
              <a:rPr lang="ru-RU" sz="2600" dirty="0">
                <a:solidFill>
                  <a:srgbClr val="663300"/>
                </a:solidFill>
              </a:rPr>
              <a:t/>
            </a:r>
            <a:br>
              <a:rPr lang="ru-RU" sz="2600" dirty="0">
                <a:solidFill>
                  <a:srgbClr val="663300"/>
                </a:solidFill>
              </a:rPr>
            </a:br>
            <a:endParaRPr lang="ru-RU" sz="26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 bwMode="auto">
          <a:xfrm>
            <a:off x="539552" y="13806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ru-RU" b="1" dirty="0" smtClean="0">
                <a:solidFill>
                  <a:srgbClr val="00B050"/>
                </a:solidFill>
              </a:rPr>
              <a:t>4 раунд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«Черный ящик»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05342"/>
            <a:ext cx="8280920" cy="481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>
                <a:solidFill>
                  <a:srgbClr val="663300"/>
                </a:solidFill>
              </a:rPr>
              <a:t/>
            </a:r>
            <a:br>
              <a:rPr lang="ru-RU" sz="2600" b="1" dirty="0">
                <a:solidFill>
                  <a:srgbClr val="663300"/>
                </a:solidFill>
              </a:rPr>
            </a:br>
            <a:r>
              <a:rPr lang="ru-RU" sz="2600" b="1" dirty="0">
                <a:solidFill>
                  <a:srgbClr val="663300"/>
                </a:solidFill>
              </a:rPr>
              <a:t>2</a:t>
            </a:r>
            <a:r>
              <a:rPr lang="ru-RU" sz="2600" b="1" dirty="0" smtClean="0">
                <a:solidFill>
                  <a:srgbClr val="663300"/>
                </a:solidFill>
              </a:rPr>
              <a:t>) Вопрос</a:t>
            </a:r>
            <a:r>
              <a:rPr lang="ru-RU" sz="2600" b="1" dirty="0">
                <a:solidFill>
                  <a:srgbClr val="663300"/>
                </a:solidFill>
              </a:rPr>
              <a:t>: Они вошли в зал и сразу увидели этот предмет.</a:t>
            </a:r>
            <a:br>
              <a:rPr lang="ru-RU" sz="2600" b="1" dirty="0">
                <a:solidFill>
                  <a:srgbClr val="663300"/>
                </a:solidFill>
              </a:rPr>
            </a:br>
            <a:r>
              <a:rPr lang="ru-RU" sz="2600" b="1" dirty="0">
                <a:solidFill>
                  <a:srgbClr val="663300"/>
                </a:solidFill>
              </a:rPr>
              <a:t>Принцесса посмотрела и сказала: какая прелесть </a:t>
            </a:r>
            <a:r>
              <a:rPr lang="ru-RU" sz="2600" b="1" dirty="0" smtClean="0">
                <a:solidFill>
                  <a:srgbClr val="663300"/>
                </a:solidFill>
              </a:rPr>
              <a:t>! (</a:t>
            </a:r>
            <a:r>
              <a:rPr lang="ru-RU" sz="2600" b="1" dirty="0">
                <a:solidFill>
                  <a:srgbClr val="663300"/>
                </a:solidFill>
              </a:rPr>
              <a:t>баба-яга посмотрела и сказала: какое страшилище !! Колобок посмотрел и </a:t>
            </a:r>
            <a:r>
              <a:rPr lang="ru-RU" sz="2600" b="1" dirty="0" err="1">
                <a:solidFill>
                  <a:srgbClr val="663300"/>
                </a:solidFill>
              </a:rPr>
              <a:t>сказал..Я</a:t>
            </a:r>
            <a:r>
              <a:rPr lang="ru-RU" sz="2600" b="1" dirty="0">
                <a:solidFill>
                  <a:srgbClr val="663300"/>
                </a:solidFill>
              </a:rPr>
              <a:t> СЕБЕ ТАКОЕ ЖЕ КУПЛЮ…Этот предмет находится в этом ящике? ЧТО ЭТО </a:t>
            </a:r>
            <a:r>
              <a:rPr lang="ru-RU" sz="2600" b="1" dirty="0" smtClean="0">
                <a:solidFill>
                  <a:srgbClr val="663300"/>
                </a:solidFill>
              </a:rPr>
              <a:t>??)</a:t>
            </a:r>
            <a:endParaRPr lang="ru-RU" sz="26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309878" y="1247754"/>
            <a:ext cx="5654610" cy="51243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Давайте, ребята, давайте считать: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Делить, прибавлять , умножать, вычитать.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Смекалку свою проявите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Считайте, рисуйте, чертите.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Вы все молодцы! Вы все удальцы!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И пусть на года любимой всегда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Для вас математика будет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Она и серьезна, она и трудна,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Но если чуть –чуть постараться,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То можно с ней играть и шутить,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663300"/>
                </a:solidFill>
              </a:rPr>
              <a:t>смеяться и улыбаться!</a:t>
            </a:r>
          </a:p>
        </p:txBody>
      </p:sp>
      <p:pic>
        <p:nvPicPr>
          <p:cNvPr id="4101" name="Picture 14" descr="EN0024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28604"/>
            <a:ext cx="327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3309878" cy="337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 bwMode="auto">
          <a:xfrm>
            <a:off x="539552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ru-RU" b="1" dirty="0">
                <a:solidFill>
                  <a:srgbClr val="00B050"/>
                </a:solidFill>
              </a:rPr>
              <a:t>5</a:t>
            </a:r>
            <a:r>
              <a:rPr lang="ru-RU" b="1" dirty="0" smtClean="0">
                <a:solidFill>
                  <a:srgbClr val="00B050"/>
                </a:solidFill>
              </a:rPr>
              <a:t> раунд    «Ты мне, я тебе»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764704"/>
            <a:ext cx="828092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1.) Какой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знак надо поставить между написанными рядом числами 2 и 3, чтобы получилось число, больше двух и меньше 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  <a:p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2.) Встретились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волк с ослом.</a:t>
            </a:r>
            <a:br>
              <a:rPr lang="ru-RU" sz="2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Волк: Осёл, сколько тебе лет?</a:t>
            </a:r>
            <a:br>
              <a:rPr lang="ru-RU" sz="2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Осёл: А тебе сколько?</a:t>
            </a:r>
            <a:br>
              <a:rPr lang="ru-RU" sz="2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Волк: Мне 15.</a:t>
            </a:r>
            <a:br>
              <a:rPr lang="ru-RU" sz="2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Осёл: Ну тогда я в три раза старше, да ещё на столько же.</a:t>
            </a:r>
            <a:br>
              <a:rPr lang="ru-RU" sz="2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Определите возраст осла   </a:t>
            </a:r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) Выглянув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на повороте в окно, Ира заметила, что перед нею 9 вагонов, а за ней ещё 7. Сколько вагонов в поезде, в котором она ехала. </a:t>
            </a:r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) У Марины было целое яблоко, две половины, и четыре четвертинки. Сколько у неё яблок?  </a:t>
            </a:r>
            <a:endParaRPr lang="ru-RU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1785926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запятую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857628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60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143512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17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6143644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2">
                    <a:lumMod val="1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694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512" y="-49356"/>
            <a:ext cx="8499974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ru-RU" b="1" dirty="0">
                <a:solidFill>
                  <a:srgbClr val="00B050"/>
                </a:solidFill>
              </a:rPr>
              <a:t>6</a:t>
            </a:r>
            <a:r>
              <a:rPr lang="ru-RU" b="1" dirty="0" smtClean="0">
                <a:solidFill>
                  <a:srgbClr val="00B050"/>
                </a:solidFill>
              </a:rPr>
              <a:t> раунд  «Гонка за лидером»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6297" y="764704"/>
            <a:ext cx="8436779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1) Угол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меньше прямого </a:t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2) Аппарат для подводного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плавания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3) Чему равен периметр квадрата со стороной 5 см </a:t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4) Сколько бойцов у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Али-бабы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5) Равенство содержащие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неизвестное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6) Как называется ансамбль из четырёх исполнителей </a:t>
            </a:r>
            <a:endParaRPr lang="ru-RU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) Часть прямой, ограниченная двумя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точками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8) Восьмой месяц года </a:t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9)Сколько углов в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треугольнике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10) Школьная принадлежность для письма на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доске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0" y="-214338"/>
            <a:ext cx="851532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ru-RU" b="1" dirty="0">
                <a:solidFill>
                  <a:srgbClr val="00B050"/>
                </a:solidFill>
              </a:rPr>
              <a:t>6</a:t>
            </a:r>
            <a:r>
              <a:rPr lang="ru-RU" b="1" dirty="0" smtClean="0">
                <a:solidFill>
                  <a:srgbClr val="00B050"/>
                </a:solidFill>
              </a:rPr>
              <a:t> раунд   «Гонка за лидером»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00042"/>
            <a:ext cx="8436779" cy="612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1) Как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называется дробь меньшая единицы </a:t>
            </a:r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2) Численность игроков в баскетбольной команде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3)Чему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равен периметр квадрата со стороной 6 см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4) Как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называется ансамбль из 3-х 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исполнителей</a:t>
            </a:r>
            <a:endParaRPr lang="ru-RU" sz="2200" b="1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5) Одна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24-ая часть суток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6) Что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получится, если расстояние, пройденное машиной, разделить на время которое она провела в пути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7) Четвертый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месяц года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8) Сколько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углов в квадрате </a:t>
            </a: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9)  Сумма трех чисел равна их произведению. Эти числа различные и однозначные. Найти эти числа.</a:t>
            </a:r>
            <a:endParaRPr lang="ru-RU" sz="2200" b="1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10) Одежда </a:t>
            </a: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для книжки </a:t>
            </a:r>
          </a:p>
        </p:txBody>
      </p:sp>
    </p:spTree>
    <p:extLst>
      <p:ext uri="{BB962C8B-B14F-4D97-AF65-F5344CB8AC3E}">
        <p14:creationId xmlns:p14="http://schemas.microsoft.com/office/powerpoint/2010/main" val="32464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r>
              <a:rPr lang="ru-RU" sz="4000" b="1" dirty="0">
                <a:solidFill>
                  <a:srgbClr val="00B050"/>
                </a:solidFill>
              </a:rPr>
              <a:t>7</a:t>
            </a:r>
            <a:r>
              <a:rPr lang="ru-RU" sz="4000" b="1" dirty="0" smtClean="0">
                <a:solidFill>
                  <a:srgbClr val="00B050"/>
                </a:solidFill>
              </a:rPr>
              <a:t> раунд  «КОНКУРС КАПИТАНОВ»</a:t>
            </a:r>
            <a:endParaRPr lang="ru-RU" sz="4000" dirty="0"/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571473" y="1785926"/>
            <a:ext cx="6215106" cy="3979874"/>
          </a:xfrm>
          <a:prstGeom prst="rect">
            <a:avLst/>
          </a:prstGeom>
        </p:spPr>
        <p:txBody>
          <a:bodyPr/>
          <a:lstStyle/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764704"/>
            <a:ext cx="892971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1.) Кому из великих математиков принадлежат слова: «Математика- царица всех наук, а арифметика- царица математики». ( Декарт. Паскаль.  Гаусс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ru-RU" sz="2200" dirty="0" err="1" smtClean="0">
                <a:solidFill>
                  <a:schemeClr val="bg1">
                    <a:lumMod val="50000"/>
                  </a:schemeClr>
                </a:solidFill>
              </a:rPr>
              <a:t>Виетт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</a:p>
          <a:p>
            <a:endParaRPr lang="ru-RU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2.) Кто из великих математиков является «создателем» координатной плоскости? (Декарт. Паскаль. Гаусс. </a:t>
            </a:r>
            <a:r>
              <a:rPr lang="ru-RU" sz="2200" dirty="0" err="1" smtClean="0">
                <a:solidFill>
                  <a:schemeClr val="bg1">
                    <a:lumMod val="50000"/>
                  </a:schemeClr>
                </a:solidFill>
              </a:rPr>
              <a:t>Виетт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</a:p>
          <a:p>
            <a:endParaRPr lang="ru-RU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3.) Геометрия, которая изучается в школе, называется по имени древнегреческого учёного, создавшего руководство по математике под названием «Начала». Как звали этого великого древнегреческого учёного, жившего в 3 веке до нашей эры? (Евклид. Архимед. Пифагор.)</a:t>
            </a:r>
          </a:p>
          <a:p>
            <a:endParaRPr lang="ru-RU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4.) 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Кому из великих математиков принадлежат слова: </a:t>
            </a:r>
            <a:endParaRPr lang="ru-RU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«Математика –гимнастика ума»</a:t>
            </a:r>
          </a:p>
          <a:p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(М.И. Калинин. </a:t>
            </a:r>
            <a:r>
              <a:rPr lang="ru-RU" sz="2200" dirty="0" err="1" smtClean="0">
                <a:solidFill>
                  <a:schemeClr val="bg1">
                    <a:lumMod val="50000"/>
                  </a:schemeClr>
                </a:solidFill>
              </a:rPr>
              <a:t>Л.Н.Толстой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bg1">
                    <a:lumMod val="50000"/>
                  </a:schemeClr>
                </a:solidFill>
              </a:rPr>
              <a:t>С.В.Ковалевская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 )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1528830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Гаусс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2492896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Декарт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9" y="6237312"/>
            <a:ext cx="2321821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err="1" smtClean="0">
                <a:solidFill>
                  <a:schemeClr val="tx2">
                    <a:lumMod val="10000"/>
                  </a:schemeClr>
                </a:solidFill>
              </a:rPr>
              <a:t>М.И.Калинин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29576" y="4509120"/>
            <a:ext cx="1656184" cy="514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2">
                    <a:lumMod val="10000"/>
                  </a:schemeClr>
                </a:solidFill>
              </a:rPr>
              <a:t>Евклид</a:t>
            </a:r>
            <a:endParaRPr lang="ru-RU" sz="26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20688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i="1" dirty="0">
                <a:solidFill>
                  <a:srgbClr val="000000"/>
                </a:solidFill>
              </a:rPr>
              <a:t>Пускай кому-то мил английский, кому история важна</a:t>
            </a:r>
            <a:r>
              <a:rPr lang="ru-RU" sz="2600" b="1" i="1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600" b="1" i="1" dirty="0" smtClean="0">
                <a:solidFill>
                  <a:srgbClr val="000000"/>
                </a:solidFill>
              </a:rPr>
              <a:t>Без </a:t>
            </a:r>
            <a:r>
              <a:rPr lang="ru-RU" sz="2600" b="1" i="1" dirty="0">
                <a:solidFill>
                  <a:srgbClr val="000000"/>
                </a:solidFill>
              </a:rPr>
              <a:t>математики же  всем нам и ни туда и не сюда.</a:t>
            </a:r>
            <a:br>
              <a:rPr lang="ru-RU" sz="2600" b="1" i="1" dirty="0">
                <a:solidFill>
                  <a:srgbClr val="000000"/>
                </a:solidFill>
              </a:rPr>
            </a:br>
            <a:r>
              <a:rPr lang="ru-RU" sz="2600" b="1" i="1" dirty="0">
                <a:solidFill>
                  <a:srgbClr val="000000"/>
                </a:solidFill>
              </a:rPr>
              <a:t>Ты математика даёшь нам для победы трудностей закалку.</a:t>
            </a:r>
            <a:endParaRPr lang="ru-RU" sz="26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b="1" i="1" dirty="0">
                <a:solidFill>
                  <a:srgbClr val="000000"/>
                </a:solidFill>
              </a:rPr>
              <a:t>Учиться с тобою молодежь развивать и волю и смекалку.</a:t>
            </a:r>
            <a:endParaRPr lang="ru-RU" sz="2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2571736" y="1714488"/>
            <a:ext cx="5832475" cy="3816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kern="10" dirty="0">
                <a:ln w="24500" cmpd="dbl">
                  <a:solidFill>
                    <a:srgbClr val="FFCC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Спасибо за игру.</a:t>
            </a:r>
          </a:p>
          <a:p>
            <a:pPr algn="ctr"/>
            <a:r>
              <a:rPr lang="ru-RU" sz="3600" b="1" kern="10" dirty="0">
                <a:ln w="24500" cmpd="dbl">
                  <a:solidFill>
                    <a:srgbClr val="FFCC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МОЛОДЦЫ!!!</a:t>
            </a:r>
          </a:p>
        </p:txBody>
      </p:sp>
      <p:pic>
        <p:nvPicPr>
          <p:cNvPr id="51206" name="Picture 30" descr="image020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 rot="20142399">
            <a:off x="539750" y="765175"/>
            <a:ext cx="2735263" cy="2406650"/>
          </a:xfrm>
          <a:noFill/>
          <a:ln/>
        </p:spPr>
      </p:pic>
      <p:pic>
        <p:nvPicPr>
          <p:cNvPr id="51207" name="Picture 7" descr="12m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2" y="4071942"/>
            <a:ext cx="2358143" cy="1997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2708920"/>
            <a:ext cx="8065145" cy="3849687"/>
          </a:xfrm>
        </p:spPr>
        <p:txBody>
          <a:bodyPr/>
          <a:lstStyle/>
          <a:p>
            <a:pPr marL="1798638" indent="-1798638"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663300"/>
                </a:solidFill>
              </a:rPr>
              <a:t>«Предмет математики настолько серьезен, что </a:t>
            </a:r>
            <a:r>
              <a:rPr lang="ru-RU" sz="4000" dirty="0" err="1" smtClean="0">
                <a:solidFill>
                  <a:srgbClr val="663300"/>
                </a:solidFill>
              </a:rPr>
              <a:t>полезено</a:t>
            </a:r>
            <a:r>
              <a:rPr lang="ru-RU" sz="4000" dirty="0" smtClean="0">
                <a:solidFill>
                  <a:srgbClr val="663300"/>
                </a:solidFill>
              </a:rPr>
              <a:t> не упускать случая делать его немного занимательным»</a:t>
            </a:r>
          </a:p>
          <a:p>
            <a:pPr marL="1798638" indent="-1798638" algn="r"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663300"/>
                </a:solidFill>
              </a:rPr>
              <a:t>О. Паскаль</a:t>
            </a:r>
          </a:p>
        </p:txBody>
      </p:sp>
      <p:pic>
        <p:nvPicPr>
          <p:cNvPr id="5124" name="Picture 10" descr="SO00444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52" y="35238"/>
            <a:ext cx="2428875" cy="3001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-108520" y="1484784"/>
            <a:ext cx="9144000" cy="1222361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ru-RU" sz="4600" b="1" dirty="0" smtClean="0">
                <a:solidFill>
                  <a:srgbClr val="00B050"/>
                </a:solidFill>
              </a:rPr>
              <a:t>1 РАУНД «Дальше,…,</a:t>
            </a:r>
            <a:br>
              <a:rPr lang="ru-RU" sz="4600" b="1" dirty="0" smtClean="0">
                <a:solidFill>
                  <a:srgbClr val="00B050"/>
                </a:solidFill>
              </a:rPr>
            </a:br>
            <a:r>
              <a:rPr lang="ru-RU" sz="4600" b="1" dirty="0" smtClean="0">
                <a:solidFill>
                  <a:srgbClr val="00B050"/>
                </a:solidFill>
              </a:rPr>
              <a:t>дальше,…, дальше…»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861048"/>
            <a:ext cx="2891333" cy="22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1340768"/>
            <a:ext cx="8784976" cy="38496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b="1" dirty="0">
                <a:solidFill>
                  <a:srgbClr val="663300"/>
                </a:solidFill>
                <a:effectLst/>
              </a:rPr>
              <a:t>1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. Сколько хвостов </a:t>
            </a:r>
            <a:r>
              <a:rPr lang="ru-RU" b="1" dirty="0">
                <a:solidFill>
                  <a:srgbClr val="663300"/>
                </a:solidFill>
                <a:effectLst/>
              </a:rPr>
              <a:t>у семи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котов?</a:t>
            </a:r>
          </a:p>
          <a:p>
            <a:pPr marL="0" indent="0" eaLnBrk="1" hangingPunct="1">
              <a:buNone/>
              <a:defRPr/>
            </a:pPr>
            <a:r>
              <a:rPr lang="ru-RU" b="1" dirty="0">
                <a:solidFill>
                  <a:srgbClr val="663300"/>
                </a:solidFill>
                <a:effectLst/>
              </a:rPr>
              <a:t>2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.  </a:t>
            </a:r>
            <a:r>
              <a:rPr lang="ru-RU" b="1" dirty="0">
                <a:solidFill>
                  <a:srgbClr val="663300"/>
                </a:solidFill>
                <a:effectLst/>
              </a:rPr>
              <a:t>Сколько пальчиков на руках у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4 мальчиков</a:t>
            </a:r>
            <a:r>
              <a:rPr lang="ru-RU" b="1" dirty="0">
                <a:solidFill>
                  <a:srgbClr val="663300"/>
                </a:solidFill>
                <a:effectLst/>
              </a:rPr>
              <a:t>? 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>
                <a:solidFill>
                  <a:srgbClr val="663300"/>
                </a:solidFill>
                <a:effectLst/>
              </a:rPr>
              <a:t>3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. На </a:t>
            </a:r>
            <a:r>
              <a:rPr lang="ru-RU" b="1" dirty="0">
                <a:solidFill>
                  <a:srgbClr val="663300"/>
                </a:solidFill>
                <a:effectLst/>
              </a:rPr>
              <a:t>одной ноге страус весит 60 кг. Сколько он весит на двух ногах? 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4. В </a:t>
            </a:r>
            <a:r>
              <a:rPr lang="ru-RU" b="1" dirty="0">
                <a:solidFill>
                  <a:srgbClr val="663300"/>
                </a:solidFill>
                <a:effectLst/>
              </a:rPr>
              <a:t>12 часов ночи идёт дождь. Можно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ли </a:t>
            </a:r>
            <a:r>
              <a:rPr lang="ru-RU" b="1" dirty="0">
                <a:solidFill>
                  <a:srgbClr val="663300"/>
                </a:solidFill>
                <a:effectLst/>
              </a:rPr>
              <a:t>Утверждать, что через 48 ч будет светить Солнце? 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5. Когда </a:t>
            </a:r>
            <a:r>
              <a:rPr lang="ru-RU" b="1" dirty="0">
                <a:solidFill>
                  <a:srgbClr val="663300"/>
                </a:solidFill>
                <a:effectLst/>
              </a:rPr>
              <a:t>делимое и частное равны между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 </a:t>
            </a:r>
            <a:r>
              <a:rPr lang="ru-RU" b="1" dirty="0">
                <a:solidFill>
                  <a:srgbClr val="663300"/>
                </a:solidFill>
                <a:effectLst/>
              </a:rPr>
              <a:t>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собой</a:t>
            </a:r>
            <a:r>
              <a:rPr lang="ru-RU" b="1" dirty="0">
                <a:solidFill>
                  <a:srgbClr val="663300"/>
                </a:solidFill>
                <a:effectLst/>
              </a:rPr>
              <a:t>? </a:t>
            </a:r>
            <a:endParaRPr lang="ru-RU" b="1" dirty="0" smtClean="0">
              <a:solidFill>
                <a:srgbClr val="6633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-108520" y="188640"/>
            <a:ext cx="9144000" cy="1222361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Вопросы 1 команде</a:t>
            </a:r>
            <a:r>
              <a:rPr lang="ru-RU" sz="3000" b="1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1340768"/>
            <a:ext cx="8784976" cy="38496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1. Сколько </a:t>
            </a:r>
            <a:r>
              <a:rPr lang="ru-RU" b="1" dirty="0">
                <a:solidFill>
                  <a:srgbClr val="663300"/>
                </a:solidFill>
                <a:effectLst/>
              </a:rPr>
              <a:t>носов у двух псов? 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2. </a:t>
            </a:r>
            <a:r>
              <a:rPr lang="ru-RU" b="1" dirty="0">
                <a:solidFill>
                  <a:srgbClr val="663300"/>
                </a:solidFill>
                <a:effectLst/>
              </a:rPr>
              <a:t>Сколько ушей у пяти малышей? 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3. </a:t>
            </a:r>
            <a:r>
              <a:rPr lang="ru-RU" b="1" dirty="0">
                <a:solidFill>
                  <a:srgbClr val="663300"/>
                </a:solidFill>
                <a:effectLst/>
              </a:rPr>
              <a:t>Тройка лошадей пробежала 30км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Сколько </a:t>
            </a:r>
            <a:r>
              <a:rPr lang="ru-RU" b="1" dirty="0">
                <a:solidFill>
                  <a:srgbClr val="663300"/>
                </a:solidFill>
                <a:effectLst/>
              </a:rPr>
              <a:t>пробежала каждая лошадь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?</a:t>
            </a: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4.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Что все люди делают одновременно?</a:t>
            </a:r>
            <a:endParaRPr lang="ru-RU" b="1" dirty="0" smtClean="0">
              <a:solidFill>
                <a:srgbClr val="663300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rgbClr val="663300"/>
                </a:solidFill>
                <a:effectLst/>
              </a:rPr>
              <a:t>5. </a:t>
            </a:r>
            <a:r>
              <a:rPr lang="ru-RU" b="1" dirty="0" smtClean="0">
                <a:solidFill>
                  <a:srgbClr val="663300"/>
                </a:solidFill>
                <a:effectLst/>
              </a:rPr>
              <a:t>Как может брошенное яйцо пролететь 3 метра и не разбиться?</a:t>
            </a:r>
            <a:endParaRPr lang="ru-RU" b="1" dirty="0" smtClean="0">
              <a:solidFill>
                <a:srgbClr val="6633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-108520" y="188640"/>
            <a:ext cx="9144000" cy="1222361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Вопросы 2 команде</a:t>
            </a:r>
            <a:r>
              <a:rPr lang="ru-RU" sz="3000" b="1" dirty="0" smtClean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9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2</a:t>
            </a:r>
            <a:r>
              <a:rPr lang="ru-RU" b="1" dirty="0" smtClean="0">
                <a:solidFill>
                  <a:srgbClr val="00B050"/>
                </a:solidFill>
              </a:rPr>
              <a:t> РАУНД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«Математические заморочки»</a:t>
            </a:r>
            <a:endParaRPr lang="ru-RU" dirty="0"/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571473" y="1785926"/>
            <a:ext cx="6215106" cy="3979874"/>
          </a:xfrm>
          <a:prstGeom prst="rect">
            <a:avLst/>
          </a:prstGeom>
        </p:spPr>
        <p:txBody>
          <a:bodyPr/>
          <a:lstStyle/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ИНОГДА ЗАУМНЫЕ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ВОПРОСЫ</a:t>
            </a: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sz="2600" kern="0" baseline="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ВСТРЕЧАЮТСЯ</a:t>
            </a:r>
            <a:r>
              <a:rPr lang="ru-RU" sz="2600" kern="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НА ЖИЗНЕННОМ ПУТИ.</a:t>
            </a: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НО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ЕСЛИ ВЗЯТЬСЯ ВСЕ КОМАНДОЙ</a:t>
            </a: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sz="2600" kern="0" baseline="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РЕШЕНИЕ</a:t>
            </a:r>
            <a:r>
              <a:rPr lang="ru-RU" sz="2600" kern="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ЛЕГКО НАЙТИ</a:t>
            </a: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798638" marR="0" lvl="0" indent="-1798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0454" y="3857628"/>
            <a:ext cx="3369592" cy="253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0" y="5786454"/>
            <a:ext cx="121441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2" name="Rectangle 3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Выбери задание</a:t>
            </a:r>
          </a:p>
        </p:txBody>
      </p:sp>
      <p:pic>
        <p:nvPicPr>
          <p:cNvPr id="6184" name="Picture 102" descr="IMG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2071701" cy="273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0" name="Text Box 122"/>
          <p:cNvSpPr txBox="1">
            <a:spLocks noChangeArrowheads="1"/>
          </p:cNvSpPr>
          <p:nvPr/>
        </p:nvSpPr>
        <p:spPr bwMode="auto">
          <a:xfrm>
            <a:off x="2824163" y="1216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202" name="Text Box 124"/>
          <p:cNvSpPr txBox="1">
            <a:spLocks noChangeArrowheads="1"/>
          </p:cNvSpPr>
          <p:nvPr/>
        </p:nvSpPr>
        <p:spPr bwMode="auto">
          <a:xfrm>
            <a:off x="3040063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ph type="tbl" idx="1"/>
          </p:nvPr>
        </p:nvGraphicFramePr>
        <p:xfrm>
          <a:off x="2786050" y="1357298"/>
          <a:ext cx="557216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</a:tblGrid>
              <a:tr h="1357322">
                <a:tc>
                  <a:txBody>
                    <a:bodyPr/>
                    <a:lstStyle/>
                    <a:p>
                      <a:pPr algn="ctr"/>
                      <a:endParaRPr lang="ru-RU" sz="5000" dirty="0" smtClean="0"/>
                    </a:p>
                    <a:p>
                      <a:pPr algn="ctr"/>
                      <a:r>
                        <a:rPr lang="ru-RU" sz="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4" action="ppaction://hlinksldjump"/>
                        </a:rPr>
                        <a:t>1</a:t>
                      </a:r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50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5" action="ppaction://hlinksldjump"/>
                        </a:rPr>
                        <a:t>2</a:t>
                      </a:r>
                      <a:endParaRPr lang="ru-RU" sz="5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6" action="ppaction://hlinksldjump"/>
                        </a:rPr>
                        <a:t>3</a:t>
                      </a:r>
                      <a:endParaRPr lang="ru-RU" sz="5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  <a:hlinkClick r:id="rId7" action="ppaction://hlinksldjump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7" action="ppaction://hlinksldjump"/>
                        </a:rPr>
                        <a:t>4</a:t>
                      </a:r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5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  <a:hlinkClick r:id="rId8" action="ppaction://hlinksldjump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8" action="ppaction://hlinksldjump"/>
                        </a:rPr>
                        <a:t>5</a:t>
                      </a:r>
                      <a:endParaRPr lang="ru-RU" sz="50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5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9" action="ppaction://hlinksldjump"/>
                        </a:rPr>
                        <a:t>6</a:t>
                      </a:r>
                      <a:endParaRPr lang="ru-RU" sz="5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357298"/>
            <a:ext cx="1428740" cy="14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трелка вниз 7">
            <a:hlinkClick r:id="rId11" action="ppaction://hlinksldjump"/>
          </p:cNvPr>
          <p:cNvSpPr/>
          <p:nvPr/>
        </p:nvSpPr>
        <p:spPr>
          <a:xfrm>
            <a:off x="428596" y="6072206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1. ЗАДАЧА</a:t>
            </a:r>
          </a:p>
        </p:txBody>
      </p:sp>
      <p:sp>
        <p:nvSpPr>
          <p:cNvPr id="922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6000760" y="5500702"/>
            <a:ext cx="1728787" cy="3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5508104" y="3286124"/>
            <a:ext cx="3528392" cy="2357454"/>
          </a:xfrm>
          <a:prstGeom prst="diamond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семья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288192"/>
            <a:ext cx="7777361" cy="1818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663300"/>
                </a:solidFill>
              </a:rPr>
              <a:t>Я </a:t>
            </a:r>
            <a:r>
              <a:rPr lang="ru-RU" sz="2600" b="1" dirty="0">
                <a:solidFill>
                  <a:srgbClr val="663300"/>
                </a:solidFill>
              </a:rPr>
              <a:t>– цифра меньше 10. Меня тебе легко найти. Но если буква «Я» прикажет рядом встать </a:t>
            </a:r>
            <a:endParaRPr lang="ru-RU" sz="2600" b="1" dirty="0" smtClean="0">
              <a:solidFill>
                <a:srgbClr val="66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663300"/>
                </a:solidFill>
              </a:rPr>
              <a:t>– </a:t>
            </a:r>
            <a:r>
              <a:rPr lang="ru-RU" sz="2600" b="1" dirty="0">
                <a:solidFill>
                  <a:srgbClr val="663300"/>
                </a:solidFill>
              </a:rPr>
              <a:t>Я  - Все</a:t>
            </a:r>
            <a:r>
              <a:rPr lang="ru-RU" sz="2600" b="1" dirty="0" smtClean="0">
                <a:solidFill>
                  <a:srgbClr val="663300"/>
                </a:solidFill>
              </a:rPr>
              <a:t>!  </a:t>
            </a:r>
            <a:r>
              <a:rPr lang="ru-RU" sz="2600" b="1" dirty="0">
                <a:solidFill>
                  <a:srgbClr val="663300"/>
                </a:solidFill>
              </a:rPr>
              <a:t>Отец и дедушка, и ты , и мать. </a:t>
            </a:r>
          </a:p>
        </p:txBody>
      </p:sp>
      <p:sp>
        <p:nvSpPr>
          <p:cNvPr id="7" name="Ромб 6"/>
          <p:cNvSpPr/>
          <p:nvPr/>
        </p:nvSpPr>
        <p:spPr>
          <a:xfrm>
            <a:off x="5475609" y="3286124"/>
            <a:ext cx="3528392" cy="2357454"/>
          </a:xfrm>
          <a:prstGeom prst="diamond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семья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theme/theme1.xml><?xml version="1.0" encoding="utf-8"?>
<a:theme xmlns:a="http://schemas.openxmlformats.org/drawingml/2006/main" name="Круги">
  <a:themeElements>
    <a:clrScheme name="Круги 10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0000FF"/>
      </a:hlink>
      <a:folHlink>
        <a:srgbClr val="D70711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0000FF"/>
        </a:hlink>
        <a:folHlink>
          <a:srgbClr val="D7071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руги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2561</TotalTime>
  <Words>722</Words>
  <Application>Microsoft Office PowerPoint</Application>
  <PresentationFormat>Экран (4:3)</PresentationFormat>
  <Paragraphs>144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Круги</vt:lpstr>
      <vt:lpstr>ИНТЕЛЛЕКТУАЛЬНЫЙ МАРАФОН</vt:lpstr>
      <vt:lpstr>Презентация PowerPoint</vt:lpstr>
      <vt:lpstr>Презентация PowerPoint</vt:lpstr>
      <vt:lpstr>1 РАУНД «Дальше,…, дальше,…, дальше…»</vt:lpstr>
      <vt:lpstr>Вопросы 1 команде.</vt:lpstr>
      <vt:lpstr>Вопросы 2 команде.</vt:lpstr>
      <vt:lpstr>2 РАУНД «Математические заморочки»</vt:lpstr>
      <vt:lpstr>Выбери задание</vt:lpstr>
      <vt:lpstr>1. ЗАДАЧА</vt:lpstr>
      <vt:lpstr>2. ЗАДАЧА</vt:lpstr>
      <vt:lpstr>3. ЗАДАЧА.</vt:lpstr>
      <vt:lpstr>4. ЗАДАЧА</vt:lpstr>
      <vt:lpstr>5. ЗАДАЧА</vt:lpstr>
      <vt:lpstr>6. ЗАДАЧА</vt:lpstr>
      <vt:lpstr>Презентация PowerPoint</vt:lpstr>
      <vt:lpstr>                                         1 команда 4) Найдите правило нахождения числа, помещенного в треугольник. </vt:lpstr>
      <vt:lpstr>                                           2 команда 4) Найдите правило нахождения числа, помещенного в треугольник. </vt:lpstr>
      <vt:lpstr>4 раунд  «Черный ящик»</vt:lpstr>
      <vt:lpstr>4 раунд   «Черный ящик»</vt:lpstr>
      <vt:lpstr>5 раунд    «Ты мне, я тебе»</vt:lpstr>
      <vt:lpstr>Презентация PowerPoint</vt:lpstr>
      <vt:lpstr>Презентация PowerPoint</vt:lpstr>
      <vt:lpstr>7 раунд  «КОНКУРС КАПИТАНОВ»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РЕШАЙ! СМЕКАЙ! ОТГАДЫВАЙ!</dc:title>
  <dc:creator>User</dc:creator>
  <cp:lastModifiedBy>таня</cp:lastModifiedBy>
  <cp:revision>124</cp:revision>
  <cp:lastPrinted>2012-04-06T11:44:32Z</cp:lastPrinted>
  <dcterms:created xsi:type="dcterms:W3CDTF">2008-01-01T13:52:55Z</dcterms:created>
  <dcterms:modified xsi:type="dcterms:W3CDTF">2012-04-16T09:41:27Z</dcterms:modified>
</cp:coreProperties>
</file>