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4" r:id="rId3"/>
    <p:sldId id="273" r:id="rId4"/>
    <p:sldId id="263" r:id="rId5"/>
    <p:sldId id="268" r:id="rId6"/>
    <p:sldId id="264" r:id="rId7"/>
    <p:sldId id="266" r:id="rId8"/>
    <p:sldId id="265" r:id="rId9"/>
    <p:sldId id="271" r:id="rId10"/>
    <p:sldId id="267" r:id="rId11"/>
    <p:sldId id="258" r:id="rId12"/>
    <p:sldId id="269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ша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E9F5F7"/>
    <a:srgbClr val="DAC4D8"/>
    <a:srgbClr val="CC00FF"/>
    <a:srgbClr val="FAF0F0"/>
    <a:srgbClr val="660066"/>
    <a:srgbClr val="F2EEF0"/>
    <a:srgbClr val="CCEC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58" autoAdjust="0"/>
  </p:normalViewPr>
  <p:slideViewPr>
    <p:cSldViewPr>
      <p:cViewPr varScale="1">
        <p:scale>
          <a:sx n="46" d="100"/>
          <a:sy n="46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A28B6-D8F6-42AA-84D6-4C366F5F8CA0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78C87-4979-4922-B0CA-2E3C625A47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8C87-4979-4922-B0CA-2E3C625A470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8C87-4979-4922-B0CA-2E3C625A470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8C87-4979-4922-B0CA-2E3C625A470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8C87-4979-4922-B0CA-2E3C625A470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8C87-4979-4922-B0CA-2E3C625A470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8528-D16A-433E-80FE-8B6C23B92B1F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A377-20E2-4B31-A5FD-D9D1B00F8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8528-D16A-433E-80FE-8B6C23B92B1F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A377-20E2-4B31-A5FD-D9D1B00F8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8528-D16A-433E-80FE-8B6C23B92B1F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A377-20E2-4B31-A5FD-D9D1B00F8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8528-D16A-433E-80FE-8B6C23B92B1F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A377-20E2-4B31-A5FD-D9D1B00F8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8528-D16A-433E-80FE-8B6C23B92B1F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A377-20E2-4B31-A5FD-D9D1B00F8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8528-D16A-433E-80FE-8B6C23B92B1F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A377-20E2-4B31-A5FD-D9D1B00F8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8528-D16A-433E-80FE-8B6C23B92B1F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A377-20E2-4B31-A5FD-D9D1B00F8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8528-D16A-433E-80FE-8B6C23B92B1F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A377-20E2-4B31-A5FD-D9D1B00F8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8528-D16A-433E-80FE-8B6C23B92B1F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A377-20E2-4B31-A5FD-D9D1B00F8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8528-D16A-433E-80FE-8B6C23B92B1F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A377-20E2-4B31-A5FD-D9D1B00F8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8528-D16A-433E-80FE-8B6C23B92B1F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A377-20E2-4B31-A5FD-D9D1B00F8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8528-D16A-433E-80FE-8B6C23B92B1F}" type="datetimeFigureOut">
              <a:rPr lang="ru-RU" smtClean="0"/>
              <a:pPr/>
              <a:t>02.12.2011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A377-20E2-4B31-A5FD-D9D1B00F8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Дом\Рабочий стол\Смешарики\017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50"/>
          </a:xfrm>
          <a:solidFill>
            <a:srgbClr val="CCCCFF"/>
          </a:solidFill>
          <a:ln w="76200"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/>
            </a:r>
            <a:br>
              <a:rPr lang="ru-RU" sz="6000" b="1" dirty="0" smtClean="0">
                <a:solidFill>
                  <a:schemeClr val="tx2"/>
                </a:solidFill>
              </a:rPr>
            </a:br>
            <a:r>
              <a:rPr lang="ru-RU" sz="60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Дефис между частями слова в наречиях.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657671"/>
            <a:ext cx="6061146" cy="1200329"/>
          </a:xfrm>
          <a:prstGeom prst="rect">
            <a:avLst/>
          </a:prstGeom>
          <a:solidFill>
            <a:srgbClr val="CCCCFF"/>
          </a:solidFill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 презентации: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читель русского языка и литературы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Кожарова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О.И.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ом\Рабочий стол\Смешарики\3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29572">
            <a:off x="5590037" y="1541237"/>
            <a:ext cx="3655961" cy="4240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858280" cy="1714512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Составить словосочетания так, чтобы получились и прилагательные, и наречия.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00306"/>
            <a:ext cx="5643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</a:t>
            </a:r>
            <a:r>
              <a:rPr lang="ru-RU" sz="3600" b="1" i="1" dirty="0" smtClean="0"/>
              <a:t>	</a:t>
            </a:r>
            <a:r>
              <a:rPr lang="ru-RU" sz="3600" b="1" dirty="0" smtClean="0"/>
              <a:t>		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0024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(в)дали, (по)весеннему,  (по)хорошему, (по)старому, (в)пустую, (по)деловому, (по)утреннему.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Ольга\Рабочий стол\Ольга\Мои рисунки\Смешарики\0005.jpg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 l="15576" t="19726"/>
          <a:stretch>
            <a:fillRect/>
          </a:stretch>
        </p:blipFill>
        <p:spPr bwMode="auto">
          <a:xfrm>
            <a:off x="0" y="0"/>
            <a:ext cx="9216108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Дом\Рабочий стол\06.jpg"/>
          <p:cNvPicPr>
            <a:picLocks noChangeAspect="1" noChangeArrowheads="1"/>
          </p:cNvPicPr>
          <p:nvPr/>
        </p:nvPicPr>
        <p:blipFill>
          <a:blip r:embed="rId3" cstate="print"/>
          <a:srcRect l="8580" t="41667" r="27455" b="16666"/>
          <a:stretch>
            <a:fillRect/>
          </a:stretch>
        </p:blipFill>
        <p:spPr bwMode="auto">
          <a:xfrm>
            <a:off x="1357290" y="3643314"/>
            <a:ext cx="5857916" cy="2857520"/>
          </a:xfrm>
          <a:prstGeom prst="rect">
            <a:avLst/>
          </a:prstGeom>
          <a:noFill/>
          <a:ln w="76200">
            <a:solidFill>
              <a:srgbClr val="CC00FF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57150">
            <a:solidFill>
              <a:srgbClr val="CC00FF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УКАЖИТЕ ПРАВИЛЬНЫЙ РАЗБОР НАРЕЧИЙ ПО СОСТАВУ.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6500826" cy="2928934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Напишите текст из трёх-четырёх предложений, продолжающих описание. Вставьте пропущенные буквы, раскройте скобки.</a:t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Употребите следующие наречия:</a:t>
            </a:r>
            <a:b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по-другому, по-летнему, видимо-невидимо, по-дружески.</a:t>
            </a:r>
            <a:endParaRPr lang="ru-RU" sz="32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E9F5F7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Уже стало см…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ркат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ся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, когда (не)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задачл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…вые 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соб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ратели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грибов и 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яг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обн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ружили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, что (за)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блудились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П…ляны, 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сплош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… 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усыпа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ые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д…рами леса, 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слишк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…м д…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леко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зам…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нили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грибн</a:t>
            </a:r>
            <a:r>
              <a:rPr kumimoji="0" lang="ru-RU" sz="32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…ков.</a:t>
            </a:r>
            <a:endParaRPr kumimoji="0" lang="ru-RU" sz="3200" b="1" i="1" u="none" strike="noStrike" kern="120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Documents and Settings\Дом\Рабочий стол\Смешарики\2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3191544" cy="4097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Ольга\Мои рисунки\Смешарики\10-300x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680"/>
            <a:ext cx="9144000" cy="6964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571480"/>
            <a:ext cx="3714776" cy="5715040"/>
          </a:xfrm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мы и добрались до финиша. Отставших нет, надеюсь, всем  понятно правило правописания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дефиса между частями слова в наречиях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968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Documents and Settings\Дом\Рабочий стол\Смешарики\01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4375" t="20000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215238" cy="1285884"/>
          </a:xfrm>
          <a:solidFill>
            <a:srgbClr val="FAF0F0"/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Цели и задачи урока :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71501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lvl="0"/>
            <a:r>
              <a:rPr lang="ru-RU" sz="4300" b="1" i="1" dirty="0" smtClean="0"/>
              <a:t>знакомство с условиями написания наречия с приставками через дефис;</a:t>
            </a:r>
          </a:p>
          <a:p>
            <a:pPr lvl="0"/>
            <a:r>
              <a:rPr lang="ru-RU" sz="4300" b="1" i="1" dirty="0" smtClean="0"/>
              <a:t>формирование умения писать при определенных условиях наречия через дефис;</a:t>
            </a:r>
          </a:p>
          <a:p>
            <a:pPr lvl="0"/>
            <a:r>
              <a:rPr lang="ru-RU" sz="4300" b="1" i="1" dirty="0" smtClean="0"/>
              <a:t>формирование умения отличать наречия от других частей речи;</a:t>
            </a:r>
          </a:p>
          <a:p>
            <a:pPr lvl="0"/>
            <a:r>
              <a:rPr lang="ru-RU" sz="4300" b="1" i="1" dirty="0" smtClean="0"/>
              <a:t>употреблять наречия с дефисом при написании творческой работы;</a:t>
            </a:r>
          </a:p>
          <a:p>
            <a:pPr lvl="0"/>
            <a:r>
              <a:rPr lang="ru-RU" sz="4300" b="1" i="1" dirty="0" smtClean="0"/>
              <a:t>работа над орфоэпическими нормами.</a:t>
            </a:r>
            <a:endParaRPr lang="ru-RU" sz="43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Documents and Settings\Дом\Рабочий стол\Смешарики\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48" r="7383" b="16976"/>
          <a:stretch>
            <a:fillRect/>
          </a:stretch>
        </p:blipFill>
        <p:spPr bwMode="auto">
          <a:xfrm>
            <a:off x="0" y="0"/>
            <a:ext cx="9144000" cy="6856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Смешарики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l="14132" t="19791"/>
          <a:stretch>
            <a:fillRect/>
          </a:stretch>
        </p:blipFill>
        <p:spPr bwMode="auto">
          <a:xfrm>
            <a:off x="0" y="-124691"/>
            <a:ext cx="9144000" cy="69826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357718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ПО-        ОМУ</a:t>
            </a:r>
            <a:br>
              <a:rPr lang="ru-RU" sz="4900" b="1" dirty="0" smtClean="0"/>
            </a:br>
            <a:r>
              <a:rPr lang="ru-RU" sz="4900" b="1" dirty="0" smtClean="0"/>
              <a:t>ПО-        ЕМУ</a:t>
            </a:r>
            <a:br>
              <a:rPr lang="ru-RU" sz="4900" b="1" dirty="0" smtClean="0"/>
            </a:br>
            <a:r>
              <a:rPr lang="ru-RU" sz="4900" b="1" dirty="0" smtClean="0"/>
              <a:t>ПО-         </a:t>
            </a:r>
            <a:r>
              <a:rPr lang="ru-RU" sz="4900" b="1" dirty="0" smtClean="0">
                <a:solidFill>
                  <a:srgbClr val="FF0000"/>
                </a:solidFill>
              </a:rPr>
              <a:t>Ь</a:t>
            </a:r>
            <a:r>
              <a:rPr lang="ru-RU" sz="4900" b="1" dirty="0" smtClean="0"/>
              <a:t>И</a:t>
            </a:r>
            <a:br>
              <a:rPr lang="ru-RU" sz="4900" b="1" dirty="0" smtClean="0"/>
            </a:br>
            <a:r>
              <a:rPr lang="ru-RU" sz="4900" b="1" dirty="0" smtClean="0"/>
              <a:t>В-             ЫХ</a:t>
            </a:r>
            <a:br>
              <a:rPr lang="ru-RU" sz="4900" b="1" dirty="0" smtClean="0"/>
            </a:br>
            <a:r>
              <a:rPr lang="ru-RU" sz="4900" b="1" dirty="0" smtClean="0"/>
              <a:t>ВО-          ЫХ</a:t>
            </a:r>
            <a:br>
              <a:rPr lang="ru-RU" sz="4900" b="1" dirty="0" smtClean="0"/>
            </a:br>
            <a:r>
              <a:rPr lang="ru-RU" sz="4900" b="1" dirty="0" smtClean="0"/>
              <a:t>КОЕ-</a:t>
            </a:r>
            <a:br>
              <a:rPr lang="ru-RU" sz="4900" b="1" dirty="0" smtClean="0"/>
            </a:br>
            <a:r>
              <a:rPr lang="ru-RU" sz="4900" b="1" dirty="0" smtClean="0"/>
              <a:t>             -ТО</a:t>
            </a:r>
            <a:br>
              <a:rPr lang="ru-RU" sz="4900" b="1" dirty="0" smtClean="0"/>
            </a:br>
            <a:r>
              <a:rPr lang="ru-RU" sz="4900" b="1" dirty="0" smtClean="0"/>
              <a:t>             -ЛИБО</a:t>
            </a:r>
            <a:br>
              <a:rPr lang="ru-RU" sz="4900" b="1" dirty="0" smtClean="0"/>
            </a:br>
            <a:r>
              <a:rPr lang="ru-RU" sz="4900" b="1" dirty="0" smtClean="0"/>
              <a:t>             - НИБУДЬ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0"/>
            <a:ext cx="4929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-142900"/>
            <a:ext cx="4429124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ВЕСЕННИЙ</a:t>
            </a:r>
          </a:p>
          <a:p>
            <a:r>
              <a:rPr lang="ru-RU" sz="4400" b="1" dirty="0" smtClean="0"/>
              <a:t>ДОБРЫЙ</a:t>
            </a:r>
          </a:p>
          <a:p>
            <a:r>
              <a:rPr lang="ru-RU" sz="4400" b="1" dirty="0" smtClean="0"/>
              <a:t>ЛИСИЙ</a:t>
            </a:r>
          </a:p>
          <a:p>
            <a:r>
              <a:rPr lang="ru-RU" sz="4400" b="1" dirty="0" smtClean="0"/>
              <a:t>ТЕТИЙ</a:t>
            </a:r>
          </a:p>
          <a:p>
            <a:r>
              <a:rPr lang="ru-RU" sz="4400" b="1" dirty="0" smtClean="0"/>
              <a:t>ПЕРВЫЙ</a:t>
            </a:r>
          </a:p>
          <a:p>
            <a:r>
              <a:rPr lang="ru-RU" sz="4400" b="1" dirty="0" smtClean="0"/>
              <a:t>КАКОЙ</a:t>
            </a:r>
          </a:p>
          <a:p>
            <a:r>
              <a:rPr lang="ru-RU" sz="4400" b="1" dirty="0" smtClean="0"/>
              <a:t>ПОЧЕМУ</a:t>
            </a:r>
          </a:p>
          <a:p>
            <a:r>
              <a:rPr lang="ru-RU" sz="4400" b="1" dirty="0" smtClean="0"/>
              <a:t>КОГДА</a:t>
            </a:r>
          </a:p>
          <a:p>
            <a:r>
              <a:rPr lang="ru-RU" sz="4400" b="1" dirty="0" smtClean="0"/>
              <a:t>ЧТО</a:t>
            </a:r>
          </a:p>
          <a:p>
            <a:r>
              <a:rPr lang="ru-RU" sz="4400" b="1" dirty="0" smtClean="0"/>
              <a:t>ЧУТЬ ЧУТЬ</a:t>
            </a:r>
          </a:p>
          <a:p>
            <a:endParaRPr lang="ru-RU" sz="4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5720" y="142852"/>
            <a:ext cx="928687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5720" y="857232"/>
            <a:ext cx="928687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4282" y="1500174"/>
            <a:ext cx="928687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4282" y="2214554"/>
            <a:ext cx="928687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4282" y="2857496"/>
            <a:ext cx="928687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5720" y="3500438"/>
            <a:ext cx="928687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143108" y="714356"/>
            <a:ext cx="642951" cy="2143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14612" y="714356"/>
            <a:ext cx="500050" cy="2159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214546" y="0"/>
            <a:ext cx="561989" cy="3667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14612" y="0"/>
            <a:ext cx="500066" cy="2857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1107269" y="249997"/>
            <a:ext cx="215084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285984" y="5357826"/>
            <a:ext cx="928694" cy="2857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2464579" y="1393017"/>
            <a:ext cx="357190" cy="2857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2786050" y="1357298"/>
            <a:ext cx="357190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2285984" y="2000240"/>
            <a:ext cx="481027" cy="3762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786049" y="2000240"/>
            <a:ext cx="500067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2357422" y="2714620"/>
            <a:ext cx="428628" cy="2857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143240" y="5357826"/>
            <a:ext cx="928694" cy="2857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786050" y="2714620"/>
            <a:ext cx="500066" cy="2857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 flipH="1" flipV="1">
            <a:off x="1107257" y="964389"/>
            <a:ext cx="215108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 flipH="1" flipV="1">
            <a:off x="1000894" y="1642256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1036613" y="2320917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 flipH="1" flipV="1">
            <a:off x="1035819" y="2964653"/>
            <a:ext cx="215108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1107257" y="3607595"/>
            <a:ext cx="2143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857488" y="4572008"/>
            <a:ext cx="642942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 flipH="1" flipV="1">
            <a:off x="2000232" y="3857628"/>
            <a:ext cx="428628" cy="4286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16200000" flipH="1">
            <a:off x="2428860" y="3857628"/>
            <a:ext cx="357190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2071670" y="4572008"/>
            <a:ext cx="785818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00034" y="4572008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Documents and Settings\Дом\Рабочий стол\Смешарики\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/>
          </a:blip>
          <a:srcRect l="15670" t="18309"/>
          <a:stretch>
            <a:fillRect/>
          </a:stretch>
        </p:blipFill>
        <p:spPr bwMode="auto">
          <a:xfrm>
            <a:off x="0" y="0"/>
            <a:ext cx="918945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285728"/>
            <a:ext cx="7525393" cy="707886"/>
          </a:xfrm>
          <a:prstGeom prst="rect">
            <a:avLst/>
          </a:prstGeom>
          <a:solidFill>
            <a:srgbClr val="CCECFF"/>
          </a:solidFill>
          <a:ln w="762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НАРЕЧИ ПИШУТСЯ ЧЕРЕЗ ДЕФИС: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42913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</a:t>
            </a:r>
          </a:p>
          <a:p>
            <a:r>
              <a:rPr lang="ru-RU" sz="3600" b="1" dirty="0" smtClean="0"/>
              <a:t> </a:t>
            </a:r>
          </a:p>
          <a:p>
            <a:r>
              <a:rPr lang="ru-RU" sz="3600" b="1" dirty="0" smtClean="0"/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071678"/>
            <a:ext cx="7471661" cy="584775"/>
          </a:xfrm>
          <a:prstGeom prst="rect">
            <a:avLst/>
          </a:prstGeom>
          <a:solidFill>
            <a:srgbClr val="E9F5F7"/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/>
              <a:t>2 .Приставка по-, суффикс -</a:t>
            </a:r>
            <a:r>
              <a:rPr lang="ru-RU" sz="3200" b="1" dirty="0" err="1" smtClean="0"/>
              <a:t>ому</a:t>
            </a:r>
            <a:r>
              <a:rPr lang="ru-RU" sz="3200" b="1" dirty="0" smtClean="0"/>
              <a:t>(-ему), -и;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142984"/>
            <a:ext cx="6903621" cy="584775"/>
          </a:xfrm>
          <a:prstGeom prst="rect">
            <a:avLst/>
          </a:prstGeom>
          <a:solidFill>
            <a:srgbClr val="E9F5F7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1 .Приставка –в(во), суффикс –</a:t>
            </a:r>
            <a:r>
              <a:rPr lang="ru-RU" sz="3200" b="1" dirty="0" err="1" smtClean="0"/>
              <a:t>ых</a:t>
            </a:r>
            <a:r>
              <a:rPr lang="ru-RU" sz="3200" b="1" dirty="0" smtClean="0"/>
              <a:t>(их);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143248"/>
            <a:ext cx="8858312" cy="584775"/>
          </a:xfrm>
          <a:prstGeom prst="rect">
            <a:avLst/>
          </a:prstGeom>
          <a:solidFill>
            <a:srgbClr val="E9F5F7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3. Приставка кое-, суффиксы –то, -либо, -</a:t>
            </a:r>
            <a:r>
              <a:rPr lang="ru-RU" sz="3200" b="1" dirty="0" err="1" smtClean="0"/>
              <a:t>нибудь</a:t>
            </a:r>
            <a:r>
              <a:rPr lang="ru-RU" sz="3200" b="1" dirty="0" smtClean="0"/>
              <a:t>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143380"/>
            <a:ext cx="9358346" cy="584775"/>
          </a:xfrm>
          <a:prstGeom prst="rect">
            <a:avLst/>
          </a:prstGeom>
          <a:solidFill>
            <a:srgbClr val="E9F5F7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4.Сложные наречия, образованные путём повтора.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4929197"/>
            <a:ext cx="6000792" cy="156966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Исключения: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Точь-в-точь;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Бок о бок, с глазу на глаз и др.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ом\Рабочий стол\Смешарики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4643470" cy="476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48" y="214290"/>
            <a:ext cx="1838517" cy="523220"/>
          </a:xfrm>
          <a:prstGeom prst="rect">
            <a:avLst/>
          </a:prstGeom>
          <a:solidFill>
            <a:srgbClr val="DAC4D8"/>
          </a:solidFill>
        </p:spPr>
        <p:txBody>
          <a:bodyPr wrap="none">
            <a:spAutoFit/>
          </a:bodyPr>
          <a:lstStyle/>
          <a:p>
            <a:r>
              <a:rPr lang="ru-RU" sz="2800" b="1" dirty="0" smtClean="0"/>
              <a:t> (в)ручную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428604"/>
            <a:ext cx="1868075" cy="523220"/>
          </a:xfrm>
          <a:prstGeom prst="rect">
            <a:avLst/>
          </a:prstGeom>
          <a:solidFill>
            <a:srgbClr val="DAC4D8"/>
          </a:solidFill>
        </p:spPr>
        <p:txBody>
          <a:bodyPr wrap="none">
            <a:spAutoFit/>
          </a:bodyPr>
          <a:lstStyle/>
          <a:p>
            <a:r>
              <a:rPr lang="ru-RU" sz="2800" b="1" dirty="0" smtClean="0"/>
              <a:t> (на)глазок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1357298"/>
            <a:ext cx="1479452" cy="523220"/>
          </a:xfrm>
          <a:prstGeom prst="rect">
            <a:avLst/>
          </a:prstGeom>
          <a:solidFill>
            <a:srgbClr val="DAC4D8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(с)легка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1500174"/>
            <a:ext cx="1518364" cy="523220"/>
          </a:xfrm>
          <a:prstGeom prst="rect">
            <a:avLst/>
          </a:prstGeom>
          <a:solidFill>
            <a:srgbClr val="DAC4D8"/>
          </a:solidFill>
        </p:spPr>
        <p:txBody>
          <a:bodyPr wrap="none">
            <a:spAutoFit/>
          </a:bodyPr>
          <a:lstStyle/>
          <a:p>
            <a:r>
              <a:rPr lang="ru-RU" sz="2800" b="1" dirty="0" smtClean="0"/>
              <a:t>(в)пятых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2285992"/>
            <a:ext cx="2453492" cy="523220"/>
          </a:xfrm>
          <a:prstGeom prst="rect">
            <a:avLst/>
          </a:prstGeom>
          <a:solidFill>
            <a:srgbClr val="DAC4D8"/>
          </a:solidFill>
        </p:spPr>
        <p:txBody>
          <a:bodyPr wrap="none">
            <a:spAutoFit/>
          </a:bodyPr>
          <a:lstStyle/>
          <a:p>
            <a:r>
              <a:rPr lang="ru-RU" sz="2800" b="1" dirty="0" smtClean="0"/>
              <a:t>(по)видимому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2928934"/>
            <a:ext cx="1902252" cy="523220"/>
          </a:xfrm>
          <a:prstGeom prst="rect">
            <a:avLst/>
          </a:prstGeom>
          <a:solidFill>
            <a:srgbClr val="DAC4D8"/>
          </a:solidFill>
        </p:spPr>
        <p:txBody>
          <a:bodyPr wrap="none">
            <a:spAutoFit/>
          </a:bodyPr>
          <a:lstStyle/>
          <a:p>
            <a:r>
              <a:rPr lang="ru-RU" sz="2800" b="1" dirty="0" smtClean="0"/>
              <a:t>куда(либо)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11173" y="3244334"/>
            <a:ext cx="1732397" cy="523220"/>
          </a:xfrm>
          <a:prstGeom prst="rect">
            <a:avLst/>
          </a:prstGeom>
          <a:solidFill>
            <a:srgbClr val="DAC4D8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/>
              <a:t>зачем(то)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3643314"/>
            <a:ext cx="1611018" cy="523220"/>
          </a:xfrm>
          <a:prstGeom prst="rect">
            <a:avLst/>
          </a:prstGeom>
          <a:solidFill>
            <a:srgbClr val="DAC4D8"/>
          </a:solidFill>
        </p:spPr>
        <p:txBody>
          <a:bodyPr wrap="none">
            <a:spAutoFit/>
          </a:bodyPr>
          <a:lstStyle/>
          <a:p>
            <a:r>
              <a:rPr lang="ru-RU" sz="2800" b="1" dirty="0" smtClean="0"/>
              <a:t> (до)сыта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4429132"/>
            <a:ext cx="1752339" cy="523220"/>
          </a:xfrm>
          <a:prstGeom prst="rect">
            <a:avLst/>
          </a:prstGeom>
          <a:solidFill>
            <a:srgbClr val="DAC4D8"/>
          </a:solidFill>
        </p:spPr>
        <p:txBody>
          <a:bodyPr wrap="none">
            <a:spAutoFit/>
          </a:bodyPr>
          <a:lstStyle/>
          <a:p>
            <a:r>
              <a:rPr lang="ru-RU" sz="2800" b="1" dirty="0" smtClean="0"/>
              <a:t> (по)долгу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4357694"/>
            <a:ext cx="1820307" cy="523220"/>
          </a:xfrm>
          <a:prstGeom prst="rect">
            <a:avLst/>
          </a:prstGeom>
          <a:solidFill>
            <a:srgbClr val="DAC4D8"/>
          </a:solidFill>
        </p:spPr>
        <p:txBody>
          <a:bodyPr wrap="none">
            <a:spAutoFit/>
          </a:bodyPr>
          <a:lstStyle/>
          <a:p>
            <a:r>
              <a:rPr lang="ru-RU" sz="2800" b="1" dirty="0" smtClean="0"/>
              <a:t> (в)семеро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00892" y="5357826"/>
            <a:ext cx="1286571" cy="523220"/>
          </a:xfrm>
          <a:prstGeom prst="rect">
            <a:avLst/>
          </a:prstGeom>
          <a:solidFill>
            <a:srgbClr val="DAC4D8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/>
              <a:t>где(то)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14942" y="6143644"/>
            <a:ext cx="3071834" cy="523220"/>
          </a:xfrm>
          <a:prstGeom prst="rect">
            <a:avLst/>
          </a:prstGeom>
          <a:solidFill>
            <a:srgbClr val="DAC4D8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откуда(</a:t>
            </a:r>
            <a:r>
              <a:rPr lang="ru-RU" sz="2800" b="1" dirty="0" err="1" smtClean="0"/>
              <a:t>нибудь</a:t>
            </a:r>
            <a:r>
              <a:rPr lang="ru-RU" sz="2800" b="1" dirty="0" smtClean="0"/>
              <a:t>)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4572008"/>
            <a:ext cx="1877758" cy="523220"/>
          </a:xfrm>
          <a:prstGeom prst="rect">
            <a:avLst/>
          </a:prstGeom>
          <a:solidFill>
            <a:srgbClr val="DAC4D8"/>
          </a:solidFill>
        </p:spPr>
        <p:txBody>
          <a:bodyPr wrap="none">
            <a:spAutoFit/>
          </a:bodyPr>
          <a:lstStyle/>
          <a:p>
            <a:r>
              <a:rPr lang="ru-RU" sz="2800" b="1" dirty="0" smtClean="0"/>
              <a:t>(до)нельзя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5429264"/>
            <a:ext cx="1926681" cy="523220"/>
          </a:xfrm>
          <a:prstGeom prst="rect">
            <a:avLst/>
          </a:prstGeom>
          <a:solidFill>
            <a:srgbClr val="DAC4D8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 (по)моему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85786" y="5786454"/>
            <a:ext cx="1942648" cy="523220"/>
          </a:xfrm>
          <a:prstGeom prst="rect">
            <a:avLst/>
          </a:prstGeom>
          <a:solidFill>
            <a:srgbClr val="DAC4D8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/>
              <a:t>едва(</a:t>
            </a:r>
            <a:r>
              <a:rPr lang="ru-RU" sz="2800" b="1" dirty="0" err="1" smtClean="0"/>
              <a:t>едва</a:t>
            </a:r>
            <a:r>
              <a:rPr lang="ru-RU" sz="2800" b="1" dirty="0" smtClean="0"/>
              <a:t>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Дом\Рабочий стол\Смешарики\005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8522" t="15909"/>
          <a:stretch>
            <a:fillRect/>
          </a:stretch>
        </p:blipFill>
        <p:spPr bwMode="auto">
          <a:xfrm>
            <a:off x="-66938" y="0"/>
            <a:ext cx="921093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4572000" cy="646331"/>
          </a:xfrm>
          <a:prstGeom prst="rect">
            <a:avLst/>
          </a:prstGeom>
          <a:solidFill>
            <a:srgbClr val="FAF0F0"/>
          </a:solidFill>
        </p:spPr>
        <p:txBody>
          <a:bodyPr>
            <a:spAutoFit/>
          </a:bodyPr>
          <a:lstStyle/>
          <a:p>
            <a:r>
              <a:rPr lang="ru-RU" sz="3600" b="1" dirty="0" smtClean="0"/>
              <a:t> быстро (</a:t>
            </a:r>
            <a:r>
              <a:rPr lang="ru-RU" sz="3600" b="1" dirty="0" err="1" smtClean="0"/>
              <a:t>пребыстро</a:t>
            </a:r>
            <a:r>
              <a:rPr lang="ru-RU" sz="3600" b="1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3572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50057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714356"/>
            <a:ext cx="2495170" cy="646331"/>
          </a:xfrm>
          <a:prstGeom prst="rect">
            <a:avLst/>
          </a:prstGeom>
          <a:solidFill>
            <a:srgbClr val="FAF0F0"/>
          </a:solidFill>
        </p:spPr>
        <p:txBody>
          <a:bodyPr wrap="none">
            <a:spAutoFit/>
          </a:bodyPr>
          <a:lstStyle/>
          <a:p>
            <a:r>
              <a:rPr lang="ru-RU" sz="3600" b="1" dirty="0" smtClean="0"/>
              <a:t>почему(то)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1571612"/>
            <a:ext cx="2763705" cy="646331"/>
          </a:xfrm>
          <a:prstGeom prst="rect">
            <a:avLst/>
          </a:prstGeom>
          <a:solidFill>
            <a:srgbClr val="FAF0F0"/>
          </a:solidFill>
        </p:spPr>
        <p:txBody>
          <a:bodyPr wrap="none">
            <a:spAutoFit/>
          </a:bodyPr>
          <a:lstStyle/>
          <a:p>
            <a:r>
              <a:rPr lang="ru-RU" sz="3600" b="1" dirty="0" smtClean="0"/>
              <a:t> (по)</a:t>
            </a:r>
            <a:r>
              <a:rPr lang="ru-RU" sz="3600" b="1" dirty="0" err="1" smtClean="0"/>
              <a:t>немногу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3000372"/>
            <a:ext cx="3135795" cy="646331"/>
          </a:xfrm>
          <a:prstGeom prst="rect">
            <a:avLst/>
          </a:prstGeom>
          <a:solidFill>
            <a:srgbClr val="FAF0F0"/>
          </a:solidFill>
        </p:spPr>
        <p:txBody>
          <a:bodyPr wrap="none">
            <a:spAutoFit/>
          </a:bodyPr>
          <a:lstStyle/>
          <a:p>
            <a:r>
              <a:rPr lang="ru-RU" sz="3600" b="1" dirty="0" smtClean="0"/>
              <a:t> мало(помалу)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929066"/>
            <a:ext cx="3601627" cy="646331"/>
          </a:xfrm>
          <a:prstGeom prst="rect">
            <a:avLst/>
          </a:prstGeom>
          <a:solidFill>
            <a:srgbClr val="FAF0F0"/>
          </a:solidFill>
        </p:spPr>
        <p:txBody>
          <a:bodyPr wrap="none">
            <a:spAutoFit/>
          </a:bodyPr>
          <a:lstStyle/>
          <a:p>
            <a:r>
              <a:rPr lang="ru-RU" sz="3600" b="1" dirty="0" smtClean="0"/>
              <a:t>(по)настойчивее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4286256"/>
            <a:ext cx="3060261" cy="646331"/>
          </a:xfrm>
          <a:prstGeom prst="rect">
            <a:avLst/>
          </a:prstGeom>
          <a:solidFill>
            <a:srgbClr val="FAF0F0"/>
          </a:solidFill>
        </p:spPr>
        <p:txBody>
          <a:bodyPr wrap="none">
            <a:spAutoFit/>
          </a:bodyPr>
          <a:lstStyle/>
          <a:p>
            <a:r>
              <a:rPr lang="ru-RU" sz="3600" b="1" dirty="0" smtClean="0"/>
              <a:t>(по)быстрому 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5357826"/>
            <a:ext cx="2832827" cy="646331"/>
          </a:xfrm>
          <a:prstGeom prst="rect">
            <a:avLst/>
          </a:prstGeom>
          <a:solidFill>
            <a:srgbClr val="FAF0F0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 когда( либо)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5357826"/>
            <a:ext cx="3143272" cy="646331"/>
          </a:xfrm>
          <a:prstGeom prst="rect">
            <a:avLst/>
          </a:prstGeom>
          <a:solidFill>
            <a:srgbClr val="FAF0F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/>
              <a:t>(в)четвёртых 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571744"/>
            <a:ext cx="3298980" cy="646331"/>
          </a:xfrm>
          <a:prstGeom prst="rect">
            <a:avLst/>
          </a:prstGeom>
          <a:solidFill>
            <a:srgbClr val="FAF0F0"/>
          </a:solidFill>
        </p:spPr>
        <p:txBody>
          <a:bodyPr wrap="none">
            <a:spAutoFit/>
          </a:bodyPr>
          <a:lstStyle/>
          <a:p>
            <a:r>
              <a:rPr lang="ru-RU" sz="3600" b="1" dirty="0" smtClean="0"/>
              <a:t>с глазу(на )глаз 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1428736"/>
            <a:ext cx="2592184" cy="646331"/>
          </a:xfrm>
          <a:prstGeom prst="rect">
            <a:avLst/>
          </a:prstGeom>
          <a:solidFill>
            <a:srgbClr val="FAF0F0"/>
          </a:solidFill>
        </p:spPr>
        <p:txBody>
          <a:bodyPr wrap="none">
            <a:spAutoFit/>
          </a:bodyPr>
          <a:lstStyle/>
          <a:p>
            <a:r>
              <a:rPr lang="ru-RU" sz="3600" b="1" dirty="0" smtClean="0"/>
              <a:t>(по)новому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Дом\Рабочий стол\Смешарики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 l="10937" t="15625" r="7031"/>
          <a:stretch>
            <a:fillRect/>
          </a:stretch>
        </p:blipFill>
        <p:spPr bwMode="auto">
          <a:xfrm>
            <a:off x="1" y="0"/>
            <a:ext cx="926309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E9F5F7"/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/>
              <a:t>В КАКОМ РЯДУ ВСЕ НАРЕЧИЯ ПИШУТСЯ                 </a:t>
            </a:r>
          </a:p>
          <a:p>
            <a:r>
              <a:rPr lang="ru-RU" sz="4000" b="1" dirty="0" smtClean="0"/>
              <a:t>                     ЧЕРЕЗ ДЕФИС?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857364"/>
            <a:ext cx="8286808" cy="523220"/>
          </a:xfrm>
          <a:prstGeom prst="rect">
            <a:avLst/>
          </a:prstGeom>
          <a:solidFill>
            <a:srgbClr val="E9F5F7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1.БЫСТРО(ПРЕБЫСТРО),ПОЧЕМУ(ТО),(ПО)НЕМНОГУ.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71810"/>
            <a:ext cx="7786710" cy="523220"/>
          </a:xfrm>
          <a:prstGeom prst="rect">
            <a:avLst/>
          </a:prstGeom>
          <a:solidFill>
            <a:srgbClr val="E9F5F7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2.ОТКУДА(ТО),СЛОВО(СОЧЕТАНИЕ), (ПОЛ)СОЧИ.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357694"/>
            <a:ext cx="8215370" cy="954107"/>
          </a:xfrm>
          <a:prstGeom prst="rect">
            <a:avLst/>
          </a:prstGeom>
          <a:solidFill>
            <a:srgbClr val="E9F5F7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3.ОДЕТЬСЯ(ПО)ЗИМНЕМУ,(КОЕ)ЗАЧЕМ,НЕЖДАННО</a:t>
            </a:r>
          </a:p>
          <a:p>
            <a:r>
              <a:rPr lang="ru-RU" sz="2800" b="1" i="1" dirty="0" smtClean="0"/>
              <a:t>(НЕГАДАННО).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715017"/>
            <a:ext cx="8858280" cy="523220"/>
          </a:xfrm>
          <a:prstGeom prst="rect">
            <a:avLst/>
          </a:prstGeom>
          <a:solidFill>
            <a:srgbClr val="E9F5F7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4.КАК(БУДТО),КРАСНО(СИНИЙ),БЫСТРО (ПРЕБЫСТРО	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Дом\Рабочий стол\Смешарики\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118" t="18309"/>
          <a:stretch>
            <a:fillRect/>
          </a:stretch>
        </p:blipFill>
        <p:spPr bwMode="auto">
          <a:xfrm>
            <a:off x="-8745" y="0"/>
            <a:ext cx="9152745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143380"/>
            <a:ext cx="68492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3116"/>
            <a:ext cx="7891199" cy="707886"/>
          </a:xfrm>
          <a:prstGeom prst="rect">
            <a:avLst/>
          </a:prstGeom>
          <a:solidFill>
            <a:srgbClr val="DAC4D8"/>
          </a:solidFill>
          <a:ln>
            <a:solidFill>
              <a:srgbClr val="CC00FF"/>
            </a:solidFill>
          </a:ln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По осеннему </a:t>
            </a:r>
            <a:r>
              <a:rPr lang="ru-RU" sz="4000" b="1" i="1" dirty="0" smtClean="0"/>
              <a:t>небу плывут облака</a:t>
            </a:r>
            <a:r>
              <a:rPr lang="ru-RU" b="1" i="1" dirty="0" smtClean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000504"/>
            <a:ext cx="6805196" cy="769441"/>
          </a:xfrm>
          <a:prstGeom prst="rect">
            <a:avLst/>
          </a:prstGeom>
          <a:solidFill>
            <a:srgbClr val="DAC4D8"/>
          </a:solidFill>
          <a:ln>
            <a:solidFill>
              <a:srgbClr val="CC00FF"/>
            </a:solidFill>
          </a:ln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tx2"/>
                </a:solidFill>
              </a:rPr>
              <a:t>Уже холодно </a:t>
            </a:r>
            <a:r>
              <a:rPr lang="ru-RU" sz="4400" b="1" i="1" dirty="0" smtClean="0">
                <a:solidFill>
                  <a:srgbClr val="C00000"/>
                </a:solidFill>
              </a:rPr>
              <a:t>по-осеннему</a:t>
            </a:r>
            <a:r>
              <a:rPr lang="ru-RU" sz="4400" b="1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85728"/>
            <a:ext cx="9144000" cy="1077218"/>
          </a:xfrm>
          <a:prstGeom prst="rect">
            <a:avLst/>
          </a:prstGeom>
          <a:solidFill>
            <a:srgbClr val="DAC4D8"/>
          </a:solidFill>
          <a:ln w="76200">
            <a:solidFill>
              <a:srgbClr val="FAF0F0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КАКОМ ПРЕДЛОЖЕНИИ ВЫДЕЛЕННОЕ СЛОВО –   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НАРЕЧИЕ?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1390</TotalTime>
  <Words>382</Words>
  <Application>Microsoft Office PowerPoint</Application>
  <PresentationFormat>Экран (4:3)</PresentationFormat>
  <Paragraphs>90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Дефис между частями слова в наречиях.   </vt:lpstr>
      <vt:lpstr> Цели и задачи урока : </vt:lpstr>
      <vt:lpstr>Слайд 3</vt:lpstr>
      <vt:lpstr> ПО-        ОМУ ПО-        ЕМУ ПО-         ЬИ В-             ЫХ ВО-          ЫХ КОЕ-              -ТО              -ЛИБО              - НИБУДЬ  </vt:lpstr>
      <vt:lpstr>Слайд 5</vt:lpstr>
      <vt:lpstr>Слайд 6</vt:lpstr>
      <vt:lpstr>Слайд 7</vt:lpstr>
      <vt:lpstr>Слайд 8</vt:lpstr>
      <vt:lpstr>Слайд 9</vt:lpstr>
      <vt:lpstr>Составить словосочетания так, чтобы получились и прилагательные, и наречия.</vt:lpstr>
      <vt:lpstr>УКАЖИТЕ ПРАВИЛЬНЫЙ РАЗБОР НАРЕЧИЙ ПО СОСТАВУ.</vt:lpstr>
      <vt:lpstr>Напишите текст из трёх-четырёх предложений, продолжающих описание. Вставьте пропущенные буквы, раскройте скобки.  Употребите следующие наречия:   по-другому, по-летнему, видимо-невидимо, по-дружески.</vt:lpstr>
      <vt:lpstr>Вот мы и добрались до финиша. Отставших нет, надеюсь, всем  понятно правило правописания дефиса между частями слова в наречиях!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Саша</dc:creator>
  <cp:lastModifiedBy>Саша</cp:lastModifiedBy>
  <cp:revision>125</cp:revision>
  <dcterms:created xsi:type="dcterms:W3CDTF">2011-10-04T10:56:09Z</dcterms:created>
  <dcterms:modified xsi:type="dcterms:W3CDTF">2011-12-02T17:26:08Z</dcterms:modified>
</cp:coreProperties>
</file>