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77" r:id="rId5"/>
    <p:sldId id="278" r:id="rId6"/>
    <p:sldId id="259" r:id="rId7"/>
    <p:sldId id="272" r:id="rId8"/>
    <p:sldId id="273" r:id="rId9"/>
    <p:sldId id="274" r:id="rId10"/>
    <p:sldId id="275" r:id="rId11"/>
    <p:sldId id="276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80" r:id="rId24"/>
    <p:sldId id="27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46" autoAdjust="0"/>
  </p:normalViewPr>
  <p:slideViewPr>
    <p:cSldViewPr>
      <p:cViewPr varScale="1">
        <p:scale>
          <a:sx n="42" d="100"/>
          <a:sy n="42" d="100"/>
        </p:scale>
        <p:origin x="-6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DF46-8C85-4DEB-A8D6-835B78B34692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FE67-706A-4476-B2E5-1E8099814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DF46-8C85-4DEB-A8D6-835B78B34692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FE67-706A-4476-B2E5-1E8099814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DF46-8C85-4DEB-A8D6-835B78B34692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FE67-706A-4476-B2E5-1E8099814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DF46-8C85-4DEB-A8D6-835B78B34692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FE67-706A-4476-B2E5-1E8099814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DF46-8C85-4DEB-A8D6-835B78B34692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FE67-706A-4476-B2E5-1E8099814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DF46-8C85-4DEB-A8D6-835B78B34692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FE67-706A-4476-B2E5-1E8099814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DF46-8C85-4DEB-A8D6-835B78B34692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FE67-706A-4476-B2E5-1E8099814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DF46-8C85-4DEB-A8D6-835B78B34692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FE67-706A-4476-B2E5-1E8099814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DF46-8C85-4DEB-A8D6-835B78B34692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FE67-706A-4476-B2E5-1E8099814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DF46-8C85-4DEB-A8D6-835B78B34692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DFE67-706A-4476-B2E5-1E8099814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DF46-8C85-4DEB-A8D6-835B78B34692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1DFE67-706A-4476-B2E5-1E80998146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00DF46-8C85-4DEB-A8D6-835B78B34692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1DFE67-706A-4476-B2E5-1E809981465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Тема урока: «Решение  логарифмических уравнений – поиск ошибок».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400" dirty="0" smtClean="0"/>
              <a:t>11 класс  МАОУ </a:t>
            </a:r>
            <a:r>
              <a:rPr lang="ru-RU" sz="4400" dirty="0" smtClean="0"/>
              <a:t>СОШ</a:t>
            </a:r>
            <a:r>
              <a:rPr lang="ru-RU" sz="4400" dirty="0" smtClean="0"/>
              <a:t> №2</a:t>
            </a:r>
            <a:endParaRPr lang="ru-RU" sz="4400" dirty="0" smtClean="0"/>
          </a:p>
          <a:p>
            <a:r>
              <a:rPr lang="ru-RU" sz="4400" dirty="0" smtClean="0"/>
              <a:t>Г. </a:t>
            </a:r>
            <a:r>
              <a:rPr lang="ru-RU" sz="4400" dirty="0" err="1" smtClean="0"/>
              <a:t>Усть</a:t>
            </a:r>
            <a:r>
              <a:rPr lang="ru-RU" sz="4400" dirty="0" smtClean="0"/>
              <a:t> – Лабинск Краснодарский край </a:t>
            </a:r>
          </a:p>
          <a:p>
            <a:r>
              <a:rPr lang="ru-RU" sz="4400" dirty="0" smtClean="0"/>
              <a:t>Учитель</a:t>
            </a:r>
            <a:r>
              <a:rPr lang="en-US" sz="4400" dirty="0" smtClean="0"/>
              <a:t> </a:t>
            </a:r>
            <a:r>
              <a:rPr lang="ru-RU" sz="4400" dirty="0" smtClean="0"/>
              <a:t>высшей квалификационной категории  </a:t>
            </a:r>
            <a:r>
              <a:rPr lang="ru-RU" sz="4400" dirty="0" err="1" smtClean="0"/>
              <a:t>Ряшина</a:t>
            </a:r>
            <a:r>
              <a:rPr lang="ru-RU" sz="4400" dirty="0" smtClean="0"/>
              <a:t> Н.И.</a:t>
            </a: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Таблица соответствия ответов и букв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543956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1000132"/>
                <a:gridCol w="1143008"/>
                <a:gridCol w="1357322"/>
                <a:gridCol w="1143008"/>
                <a:gridCol w="307183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1,8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Нет корней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-3;1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0,2</a:t>
                      </a:r>
                      <a:r>
                        <a:rPr lang="ru-RU" sz="2800" baseline="0" dirty="0" smtClean="0"/>
                        <a:t>;25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50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kern="1200" dirty="0" smtClean="0"/>
                        <a:t>10</a:t>
                      </a:r>
                      <a:r>
                        <a:rPr kumimoji="0" lang="ru-RU" sz="2800" kern="1200" baseline="30000" dirty="0" smtClean="0"/>
                        <a:t>-4;</a:t>
                      </a:r>
                      <a:r>
                        <a:rPr kumimoji="0" lang="ru-RU" sz="2800" kern="1200" dirty="0" smtClean="0"/>
                        <a:t> 10</a:t>
                      </a:r>
                      <a:r>
                        <a:rPr kumimoji="0" lang="ru-RU" sz="2800" kern="1200" baseline="300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Ц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-3;5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математике нет царской дороги.  Евклид.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Ответы: 1)12,   2)3.    3)1,8.    4)50.    5)6.    7)1,8.    8)50. 9)2.    10) -1.    11)6.</a:t>
            </a:r>
          </a:p>
          <a:p>
            <a:r>
              <a:rPr lang="ru-RU" dirty="0" smtClean="0"/>
              <a:t>12) 10</a:t>
            </a:r>
            <a:r>
              <a:rPr lang="ru-RU" baseline="30000" dirty="0" smtClean="0"/>
              <a:t>-4</a:t>
            </a:r>
            <a:r>
              <a:rPr lang="ru-RU" dirty="0" smtClean="0"/>
              <a:t>,10</a:t>
            </a:r>
            <a:r>
              <a:rPr lang="ru-RU" baseline="30000" dirty="0" smtClean="0"/>
              <a:t>2</a:t>
            </a:r>
            <a:r>
              <a:rPr lang="ru-RU" dirty="0" smtClean="0"/>
              <a:t>.    13) 6.    14) 50.    15) -3; 5.    16) 1,8.    17)1. 18) 0,2; 25.    19)-1.</a:t>
            </a:r>
          </a:p>
          <a:p>
            <a:r>
              <a:rPr lang="ru-RU" dirty="0" smtClean="0"/>
              <a:t>20) нет корней.    21) 2.    22) 45.    23) нет корней.    24) 1.    25) Нет корней</a:t>
            </a:r>
          </a:p>
          <a:p>
            <a:r>
              <a:rPr lang="ru-RU" dirty="0" smtClean="0"/>
              <a:t>26) 30.    27) 2.    28) 6.    29) 12.    30)-1.    31)-3;1.    32)2. 33) 45.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3.Найди ошибки: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1)Вам  предлагаются  уравнения с решениями, содержащими ошибки. Необходимо найти эти ошибки, объяснить их и выполнить решение предложенных уравнений правильно ( допускается решение уравнения иным способом).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Найди ошибку</a:t>
            </a:r>
            <a:r>
              <a:rPr lang="en-US" dirty="0" smtClean="0">
                <a:sym typeface="Wingdings" pitchFamily="2" charset="2"/>
              </a:rPr>
              <a:t>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/>
          <a:lstStyle/>
          <a:p>
            <a:r>
              <a:rPr lang="ru-RU" dirty="0" smtClean="0"/>
              <a:t>А) Решить уравнение:   </a:t>
            </a:r>
            <a:r>
              <a:rPr lang="en-US" dirty="0" smtClean="0"/>
              <a:t>log</a:t>
            </a:r>
            <a:r>
              <a:rPr lang="ru-RU" baseline="30000" dirty="0" smtClean="0"/>
              <a:t>2</a:t>
            </a:r>
            <a:r>
              <a:rPr lang="ru-RU" baseline="-25000" dirty="0" smtClean="0"/>
              <a:t>0,5</a:t>
            </a:r>
            <a:r>
              <a:rPr lang="en-US" dirty="0" smtClean="0"/>
              <a:t>x</a:t>
            </a:r>
            <a:r>
              <a:rPr lang="ru-RU" dirty="0" smtClean="0"/>
              <a:t> +5</a:t>
            </a:r>
            <a:r>
              <a:rPr lang="en-US" dirty="0" smtClean="0"/>
              <a:t>log</a:t>
            </a:r>
            <a:r>
              <a:rPr lang="ru-RU" baseline="-25000" dirty="0" smtClean="0"/>
              <a:t>2</a:t>
            </a:r>
            <a:r>
              <a:rPr lang="en-US" dirty="0" smtClean="0"/>
              <a:t>x</a:t>
            </a:r>
            <a:r>
              <a:rPr lang="ru-RU" dirty="0" smtClean="0"/>
              <a:t>=6.</a:t>
            </a:r>
          </a:p>
          <a:p>
            <a:r>
              <a:rPr lang="ru-RU" dirty="0" smtClean="0"/>
              <a:t>Решение</a:t>
            </a:r>
            <a:r>
              <a:rPr lang="en-US" dirty="0" smtClean="0"/>
              <a:t>:        log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0.5</a:t>
            </a:r>
            <a:r>
              <a:rPr lang="en-US" dirty="0" smtClean="0"/>
              <a:t>x+ 5log</a:t>
            </a:r>
            <a:r>
              <a:rPr lang="en-US" baseline="-25000" dirty="0" smtClean="0"/>
              <a:t>2</a:t>
            </a:r>
            <a:r>
              <a:rPr lang="en-US" dirty="0" smtClean="0"/>
              <a:t>x = 6,</a:t>
            </a:r>
            <a:endParaRPr lang="ru-RU" dirty="0" smtClean="0"/>
          </a:p>
          <a:p>
            <a:r>
              <a:rPr lang="en-US" dirty="0" smtClean="0"/>
              <a:t>Log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-1</a:t>
            </a:r>
            <a:r>
              <a:rPr lang="en-US" dirty="0" smtClean="0"/>
              <a:t>x + 5log</a:t>
            </a:r>
            <a:r>
              <a:rPr lang="en-US" baseline="-25000" dirty="0" smtClean="0"/>
              <a:t>2</a:t>
            </a:r>
            <a:r>
              <a:rPr lang="en-US" dirty="0" smtClean="0"/>
              <a:t>x- 6=0,     -log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2</a:t>
            </a:r>
            <a:r>
              <a:rPr lang="en-US" dirty="0" smtClean="0"/>
              <a:t>x +5log</a:t>
            </a:r>
            <a:r>
              <a:rPr lang="en-US" baseline="-25000" dirty="0" smtClean="0"/>
              <a:t>2</a:t>
            </a:r>
            <a:r>
              <a:rPr lang="en-US" dirty="0" smtClean="0"/>
              <a:t>x -6=0,    log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2</a:t>
            </a:r>
            <a:r>
              <a:rPr lang="en-US" dirty="0" smtClean="0"/>
              <a:t>x -5log</a:t>
            </a:r>
            <a:r>
              <a:rPr lang="en-US" baseline="-25000" dirty="0" smtClean="0"/>
              <a:t>2</a:t>
            </a:r>
            <a:r>
              <a:rPr lang="en-US" dirty="0" smtClean="0"/>
              <a:t>x+6=0,</a:t>
            </a:r>
            <a:endParaRPr lang="ru-RU" dirty="0" smtClean="0"/>
          </a:p>
          <a:p>
            <a:r>
              <a:rPr lang="ru-RU" dirty="0" smtClean="0"/>
              <a:t>Пусть </a:t>
            </a:r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x=t, </a:t>
            </a:r>
            <a:r>
              <a:rPr lang="ru-RU" dirty="0" smtClean="0"/>
              <a:t>отсюда </a:t>
            </a:r>
            <a:r>
              <a:rPr lang="en-US" dirty="0" smtClean="0"/>
              <a:t>t</a:t>
            </a:r>
            <a:r>
              <a:rPr lang="en-US" baseline="30000" dirty="0" smtClean="0"/>
              <a:t>2</a:t>
            </a:r>
            <a:r>
              <a:rPr lang="en-US" dirty="0" smtClean="0"/>
              <a:t>-5t+6=0, D=25-24=1,   t=2 </a:t>
            </a:r>
            <a:r>
              <a:rPr lang="ru-RU" dirty="0" smtClean="0"/>
              <a:t>или</a:t>
            </a:r>
            <a:r>
              <a:rPr lang="en-US" dirty="0" smtClean="0"/>
              <a:t> t=3.</a:t>
            </a:r>
            <a:endParaRPr lang="ru-RU" dirty="0" smtClean="0"/>
          </a:p>
          <a:p>
            <a:r>
              <a:rPr lang="en-US" dirty="0" smtClean="0"/>
              <a:t>Log</a:t>
            </a:r>
            <a:r>
              <a:rPr lang="ru-RU" baseline="-25000" dirty="0" smtClean="0"/>
              <a:t>2</a:t>
            </a:r>
            <a:r>
              <a:rPr lang="en-US" dirty="0" smtClean="0"/>
              <a:t>x</a:t>
            </a:r>
            <a:r>
              <a:rPr lang="ru-RU" dirty="0" smtClean="0"/>
              <a:t>=2  или  </a:t>
            </a:r>
            <a:r>
              <a:rPr lang="en-US" dirty="0" smtClean="0"/>
              <a:t>log</a:t>
            </a:r>
            <a:r>
              <a:rPr lang="ru-RU" baseline="-25000" dirty="0" smtClean="0"/>
              <a:t>2</a:t>
            </a:r>
            <a:r>
              <a:rPr lang="en-US" dirty="0" smtClean="0"/>
              <a:t>x</a:t>
            </a:r>
            <a:r>
              <a:rPr lang="ru-RU" dirty="0" smtClean="0"/>
              <a:t>=3,</a:t>
            </a:r>
          </a:p>
          <a:p>
            <a:pPr>
              <a:buNone/>
            </a:pPr>
            <a:r>
              <a:rPr lang="en-US" dirty="0" smtClean="0"/>
              <a:t>     x=4</a:t>
            </a:r>
            <a:r>
              <a:rPr lang="ru-RU" dirty="0" smtClean="0"/>
              <a:t>                    </a:t>
            </a:r>
            <a:r>
              <a:rPr lang="en-US" dirty="0" smtClean="0"/>
              <a:t>x</a:t>
            </a:r>
            <a:r>
              <a:rPr lang="ru-RU" dirty="0" smtClean="0"/>
              <a:t>=8.               Ответ: </a:t>
            </a:r>
            <a:r>
              <a:rPr lang="en-US" dirty="0" smtClean="0"/>
              <a:t>4</a:t>
            </a:r>
            <a:r>
              <a:rPr lang="ru-RU" dirty="0" smtClean="0"/>
              <a:t>;  8.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Найди  ошибки: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Б)</a:t>
            </a:r>
            <a:r>
              <a:rPr lang="en-US" sz="4400" dirty="0" smtClean="0"/>
              <a:t>log</a:t>
            </a:r>
            <a:r>
              <a:rPr lang="ru-RU" sz="4400" baseline="-25000" dirty="0" smtClean="0"/>
              <a:t>3</a:t>
            </a:r>
            <a:r>
              <a:rPr lang="ru-RU" sz="4400" dirty="0" smtClean="0"/>
              <a:t> (</a:t>
            </a:r>
            <a:r>
              <a:rPr lang="en-US" sz="4400" dirty="0" smtClean="0"/>
              <a:t>x</a:t>
            </a:r>
            <a:r>
              <a:rPr lang="ru-RU" sz="4400" baseline="30000" dirty="0" smtClean="0"/>
              <a:t>2</a:t>
            </a:r>
            <a:r>
              <a:rPr lang="ru-RU" sz="4400" dirty="0" smtClean="0"/>
              <a:t>+8</a:t>
            </a:r>
            <a:r>
              <a:rPr lang="en-US" sz="4400" dirty="0" smtClean="0"/>
              <a:t>x</a:t>
            </a:r>
            <a:r>
              <a:rPr lang="ru-RU" sz="4400" dirty="0" smtClean="0"/>
              <a:t>+16)=2.</a:t>
            </a:r>
          </a:p>
          <a:p>
            <a:r>
              <a:rPr lang="ru-RU" sz="4400" dirty="0" smtClean="0"/>
              <a:t>Решение:      </a:t>
            </a:r>
            <a:r>
              <a:rPr lang="en-US" sz="4400" dirty="0" smtClean="0"/>
              <a:t>log</a:t>
            </a:r>
            <a:r>
              <a:rPr lang="ru-RU" sz="4400" baseline="-25000" dirty="0" smtClean="0"/>
              <a:t>3</a:t>
            </a:r>
            <a:r>
              <a:rPr lang="ru-RU" sz="4400" dirty="0" smtClean="0"/>
              <a:t>(</a:t>
            </a:r>
            <a:r>
              <a:rPr lang="en-US" sz="4400" dirty="0" smtClean="0"/>
              <a:t>x</a:t>
            </a:r>
            <a:r>
              <a:rPr lang="ru-RU" sz="4400" dirty="0" smtClean="0"/>
              <a:t>+4)</a:t>
            </a:r>
            <a:r>
              <a:rPr lang="ru-RU" sz="4400" baseline="30000" dirty="0" smtClean="0"/>
              <a:t>2</a:t>
            </a:r>
            <a:r>
              <a:rPr lang="ru-RU" sz="4400" dirty="0" smtClean="0"/>
              <a:t>=2,      2</a:t>
            </a:r>
            <a:r>
              <a:rPr lang="en-US" sz="4400" dirty="0" smtClean="0"/>
              <a:t>log</a:t>
            </a:r>
            <a:r>
              <a:rPr lang="ru-RU" sz="4400" baseline="-25000" dirty="0" smtClean="0"/>
              <a:t>3</a:t>
            </a:r>
            <a:r>
              <a:rPr lang="ru-RU" sz="4400" dirty="0" smtClean="0"/>
              <a:t>(</a:t>
            </a:r>
            <a:r>
              <a:rPr lang="en-US" sz="4400" dirty="0" smtClean="0"/>
              <a:t>x</a:t>
            </a:r>
            <a:r>
              <a:rPr lang="ru-RU" sz="4400" dirty="0" smtClean="0"/>
              <a:t>+4) =2,    </a:t>
            </a:r>
            <a:r>
              <a:rPr lang="en-US" sz="4400" dirty="0" smtClean="0"/>
              <a:t>log</a:t>
            </a:r>
            <a:r>
              <a:rPr lang="ru-RU" sz="4400" baseline="-25000" dirty="0" smtClean="0"/>
              <a:t>3</a:t>
            </a:r>
            <a:r>
              <a:rPr lang="ru-RU" sz="4400" dirty="0" smtClean="0"/>
              <a:t>(</a:t>
            </a:r>
            <a:r>
              <a:rPr lang="en-US" sz="4400" dirty="0" smtClean="0"/>
              <a:t>x</a:t>
            </a:r>
            <a:r>
              <a:rPr lang="ru-RU" sz="4400" dirty="0" smtClean="0"/>
              <a:t>+4)=1,    </a:t>
            </a:r>
            <a:r>
              <a:rPr lang="en-US" sz="4400" dirty="0" smtClean="0"/>
              <a:t>x</a:t>
            </a:r>
            <a:r>
              <a:rPr lang="ru-RU" sz="4400" dirty="0" smtClean="0"/>
              <a:t>+4=3, </a:t>
            </a:r>
            <a:r>
              <a:rPr lang="en-US" sz="4400" dirty="0" smtClean="0"/>
              <a:t>x</a:t>
            </a:r>
            <a:r>
              <a:rPr lang="ru-RU" sz="4400" dirty="0" smtClean="0"/>
              <a:t>=-1.</a:t>
            </a:r>
          </a:p>
          <a:p>
            <a:r>
              <a:rPr lang="ru-RU" sz="4400" dirty="0" smtClean="0"/>
              <a:t>                                                          Ответ:-1.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Найди ошибки: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r>
              <a:rPr lang="en-US" dirty="0" smtClean="0"/>
              <a:t>)log</a:t>
            </a:r>
            <a:r>
              <a:rPr lang="en-US" baseline="-25000" dirty="0" smtClean="0"/>
              <a:t>3(</a:t>
            </a:r>
            <a:r>
              <a:rPr lang="en-US" dirty="0" smtClean="0"/>
              <a:t>2x+1)/x=log</a:t>
            </a:r>
            <a:r>
              <a:rPr lang="en-US" baseline="-25000" dirty="0" smtClean="0"/>
              <a:t>3</a:t>
            </a:r>
            <a:r>
              <a:rPr lang="en-US" dirty="0" smtClean="0"/>
              <a:t>(x+1)+log</a:t>
            </a:r>
            <a:r>
              <a:rPr lang="en-US" baseline="-25000" dirty="0" smtClean="0"/>
              <a:t>1/3</a:t>
            </a:r>
            <a:r>
              <a:rPr lang="en-US" dirty="0" smtClean="0"/>
              <a:t>x.</a:t>
            </a:r>
            <a:endParaRPr lang="ru-RU" dirty="0" smtClean="0"/>
          </a:p>
          <a:p>
            <a:r>
              <a:rPr lang="ru-RU" dirty="0" smtClean="0"/>
              <a:t>Решение</a:t>
            </a:r>
            <a:r>
              <a:rPr lang="en-US" dirty="0" smtClean="0"/>
              <a:t>:   log</a:t>
            </a:r>
            <a:r>
              <a:rPr lang="en-US" baseline="-25000" dirty="0" smtClean="0"/>
              <a:t>3</a:t>
            </a:r>
            <a:r>
              <a:rPr lang="en-US" dirty="0" smtClean="0"/>
              <a:t>(2x+1)/x=log</a:t>
            </a:r>
            <a:r>
              <a:rPr lang="en-US" baseline="-25000" dirty="0" smtClean="0"/>
              <a:t>3</a:t>
            </a:r>
            <a:r>
              <a:rPr lang="en-US" dirty="0" smtClean="0"/>
              <a:t>(x+1) –log</a:t>
            </a:r>
            <a:r>
              <a:rPr lang="en-US" baseline="-25000" dirty="0" smtClean="0"/>
              <a:t>3</a:t>
            </a:r>
            <a:r>
              <a:rPr lang="en-US" dirty="0" smtClean="0"/>
              <a:t>x,</a:t>
            </a:r>
            <a:endParaRPr lang="ru-RU" dirty="0" smtClean="0"/>
          </a:p>
          <a:p>
            <a:pPr algn="ctr"/>
            <a:r>
              <a:rPr lang="en-US" dirty="0" smtClean="0"/>
              <a:t>   Log</a:t>
            </a:r>
            <a:r>
              <a:rPr lang="en-US" baseline="-25000" dirty="0" smtClean="0"/>
              <a:t>3</a:t>
            </a:r>
            <a:r>
              <a:rPr lang="en-US" dirty="0" smtClean="0"/>
              <a:t>(2x+1)-log</a:t>
            </a:r>
            <a:r>
              <a:rPr lang="en-US" baseline="-25000" dirty="0" smtClean="0"/>
              <a:t>3</a:t>
            </a:r>
            <a:r>
              <a:rPr lang="en-US" dirty="0" smtClean="0"/>
              <a:t>x=log</a:t>
            </a:r>
            <a:r>
              <a:rPr lang="en-US" baseline="-25000" dirty="0" smtClean="0"/>
              <a:t>3</a:t>
            </a:r>
            <a:r>
              <a:rPr lang="en-US" dirty="0" smtClean="0"/>
              <a:t>(x+1)- log</a:t>
            </a:r>
            <a:r>
              <a:rPr lang="en-US" baseline="-25000" dirty="0" smtClean="0"/>
              <a:t>3</a:t>
            </a:r>
            <a:r>
              <a:rPr lang="en-US" dirty="0" smtClean="0"/>
              <a:t>x,  </a:t>
            </a:r>
            <a:r>
              <a:rPr lang="ru-RU" dirty="0" smtClean="0"/>
              <a:t>             </a:t>
            </a:r>
            <a:r>
              <a:rPr lang="en-US" dirty="0" smtClean="0"/>
              <a:t>log</a:t>
            </a:r>
            <a:r>
              <a:rPr lang="en-US" baseline="-25000" dirty="0" smtClean="0"/>
              <a:t>3</a:t>
            </a:r>
            <a:r>
              <a:rPr lang="en-US" dirty="0" smtClean="0"/>
              <a:t>(2x+1)=log</a:t>
            </a:r>
            <a:r>
              <a:rPr lang="en-US" baseline="-25000" dirty="0" smtClean="0"/>
              <a:t>3</a:t>
            </a:r>
            <a:r>
              <a:rPr lang="en-US" dirty="0" smtClean="0"/>
              <a:t>(x+1)</a:t>
            </a:r>
            <a:r>
              <a:rPr lang="ru-RU" dirty="0" smtClean="0"/>
              <a:t>,</a:t>
            </a:r>
          </a:p>
          <a:p>
            <a:r>
              <a:rPr lang="en-US" dirty="0" smtClean="0"/>
              <a:t>          </a:t>
            </a:r>
            <a:r>
              <a:rPr lang="ru-RU" dirty="0" smtClean="0"/>
              <a:t>  2</a:t>
            </a:r>
            <a:r>
              <a:rPr lang="en-US" dirty="0" smtClean="0"/>
              <a:t>x</a:t>
            </a:r>
            <a:r>
              <a:rPr lang="ru-RU" dirty="0" smtClean="0"/>
              <a:t>+1=</a:t>
            </a:r>
            <a:r>
              <a:rPr lang="en-US" dirty="0" smtClean="0"/>
              <a:t>x</a:t>
            </a:r>
            <a:r>
              <a:rPr lang="ru-RU" dirty="0" smtClean="0"/>
              <a:t>+1,   </a:t>
            </a:r>
            <a:r>
              <a:rPr lang="en-US" dirty="0" smtClean="0"/>
              <a:t>x</a:t>
            </a:r>
            <a:r>
              <a:rPr lang="ru-RU" dirty="0" smtClean="0"/>
              <a:t>=0 , где 2х+1›0,  и х+1›0,</a:t>
            </a:r>
          </a:p>
          <a:p>
            <a:pPr algn="ctr"/>
            <a:r>
              <a:rPr lang="ru-RU" dirty="0" smtClean="0"/>
              <a:t> отсюда </a:t>
            </a:r>
            <a:r>
              <a:rPr lang="ru-RU" dirty="0" err="1" smtClean="0"/>
              <a:t>х</a:t>
            </a:r>
            <a:r>
              <a:rPr lang="ru-RU" dirty="0" smtClean="0"/>
              <a:t> ›-0,5.</a:t>
            </a:r>
          </a:p>
          <a:p>
            <a:r>
              <a:rPr lang="ru-RU" dirty="0" smtClean="0"/>
              <a:t>                                             Ответ: 0.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Найди  ошибку: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Г</a:t>
            </a:r>
            <a:r>
              <a:rPr lang="en-US" sz="4000" dirty="0" smtClean="0"/>
              <a:t>)log </a:t>
            </a:r>
            <a:r>
              <a:rPr lang="en-US" sz="4000" baseline="-25000" dirty="0" smtClean="0"/>
              <a:t>x</a:t>
            </a:r>
            <a:r>
              <a:rPr lang="en-US" sz="4000" dirty="0" smtClean="0"/>
              <a:t> 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(x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-2)=1/3,  1/3log</a:t>
            </a:r>
            <a:r>
              <a:rPr lang="en-US" sz="4000" baseline="-25000" dirty="0" smtClean="0"/>
              <a:t>/x/</a:t>
            </a:r>
            <a:r>
              <a:rPr lang="en-US" sz="4000" dirty="0" smtClean="0"/>
              <a:t>(x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-2)=1/3,  log</a:t>
            </a:r>
            <a:r>
              <a:rPr lang="en-US" sz="4000" baseline="-25000" dirty="0" smtClean="0"/>
              <a:t>/x/</a:t>
            </a:r>
            <a:r>
              <a:rPr lang="en-US" sz="4000" dirty="0" smtClean="0"/>
              <a:t>(x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-2)=1, x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-2=/x/,</a:t>
            </a:r>
            <a:endParaRPr lang="ru-RU" sz="4000" dirty="0" smtClean="0"/>
          </a:p>
          <a:p>
            <a:r>
              <a:rPr lang="en-US" sz="4000" dirty="0" smtClean="0"/>
              <a:t>X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-/</a:t>
            </a:r>
            <a:r>
              <a:rPr lang="en-US" sz="4000" dirty="0" smtClean="0"/>
              <a:t>x</a:t>
            </a:r>
            <a:r>
              <a:rPr lang="ru-RU" sz="4000" dirty="0" smtClean="0"/>
              <a:t>/-2=0,  /</a:t>
            </a:r>
            <a:r>
              <a:rPr lang="en-US" sz="4000" dirty="0" smtClean="0"/>
              <a:t>x</a:t>
            </a:r>
            <a:r>
              <a:rPr lang="ru-RU" sz="4000" dirty="0" smtClean="0"/>
              <a:t>/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-/</a:t>
            </a:r>
            <a:r>
              <a:rPr lang="en-US" sz="4000" dirty="0" smtClean="0"/>
              <a:t>x</a:t>
            </a:r>
            <a:r>
              <a:rPr lang="ru-RU" sz="4000" dirty="0" smtClean="0"/>
              <a:t>/-2=0, отсюда /</a:t>
            </a:r>
            <a:r>
              <a:rPr lang="en-US" sz="4000" dirty="0" smtClean="0"/>
              <a:t>x</a:t>
            </a:r>
            <a:r>
              <a:rPr lang="ru-RU" sz="4000" dirty="0" smtClean="0"/>
              <a:t>/=2, или/</a:t>
            </a:r>
            <a:r>
              <a:rPr lang="en-US" sz="4000" dirty="0" smtClean="0"/>
              <a:t>x</a:t>
            </a:r>
            <a:r>
              <a:rPr lang="ru-RU" sz="4000" dirty="0" smtClean="0"/>
              <a:t>/=-1 –посторонний корень,   /</a:t>
            </a:r>
            <a:r>
              <a:rPr lang="en-US" sz="4000" dirty="0" smtClean="0"/>
              <a:t>x</a:t>
            </a:r>
            <a:r>
              <a:rPr lang="ru-RU" sz="4000" dirty="0" smtClean="0"/>
              <a:t>/=2,   </a:t>
            </a:r>
            <a:r>
              <a:rPr lang="en-US" sz="4000" dirty="0" smtClean="0"/>
              <a:t>x</a:t>
            </a:r>
            <a:r>
              <a:rPr lang="ru-RU" sz="4000" dirty="0" smtClean="0"/>
              <a:t>=±2.  </a:t>
            </a:r>
          </a:p>
          <a:p>
            <a:r>
              <a:rPr lang="ru-RU" sz="4000" dirty="0" smtClean="0"/>
              <a:t>                            Ответ</a:t>
            </a:r>
            <a:r>
              <a:rPr lang="en-US" sz="4000" dirty="0" smtClean="0"/>
              <a:t>: ±2.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Найди  ошибки: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</a:t>
            </a:r>
            <a:r>
              <a:rPr lang="en-US" sz="3600" dirty="0" smtClean="0"/>
              <a:t>)log</a:t>
            </a:r>
            <a:r>
              <a:rPr lang="en-US" sz="3600" baseline="-25000" dirty="0" smtClean="0"/>
              <a:t>5</a:t>
            </a:r>
            <a:r>
              <a:rPr lang="en-US" sz="3600" dirty="0" smtClean="0"/>
              <a:t>(3x+2)+log</a:t>
            </a:r>
            <a:r>
              <a:rPr lang="en-US" sz="3600" baseline="-25000" dirty="0" smtClean="0"/>
              <a:t>5</a:t>
            </a:r>
            <a:r>
              <a:rPr lang="en-US" sz="3600" dirty="0" smtClean="0"/>
              <a:t>(x+2)=log</a:t>
            </a:r>
            <a:r>
              <a:rPr lang="en-US" sz="3600" baseline="-25000" dirty="0" smtClean="0"/>
              <a:t>5</a:t>
            </a:r>
            <a:r>
              <a:rPr lang="en-US" sz="3600" dirty="0" smtClean="0"/>
              <a:t>(2x+4),</a:t>
            </a:r>
            <a:endParaRPr lang="ru-RU" sz="3600" dirty="0" smtClean="0"/>
          </a:p>
          <a:p>
            <a:r>
              <a:rPr lang="en-US" sz="3600" dirty="0" smtClean="0"/>
              <a:t>   </a:t>
            </a:r>
            <a:r>
              <a:rPr lang="ru-RU" sz="3600" dirty="0" smtClean="0"/>
              <a:t>Решение:  (3</a:t>
            </a:r>
            <a:r>
              <a:rPr lang="en-US" sz="3600" dirty="0" smtClean="0"/>
              <a:t>x</a:t>
            </a:r>
            <a:r>
              <a:rPr lang="ru-RU" sz="3600" dirty="0" smtClean="0"/>
              <a:t>+2)+(</a:t>
            </a:r>
            <a:r>
              <a:rPr lang="en-US" sz="3600" dirty="0" smtClean="0"/>
              <a:t>x</a:t>
            </a:r>
            <a:r>
              <a:rPr lang="ru-RU" sz="3600" dirty="0" smtClean="0"/>
              <a:t>+2)=(2</a:t>
            </a:r>
            <a:r>
              <a:rPr lang="en-US" sz="3600" dirty="0" smtClean="0"/>
              <a:t>x</a:t>
            </a:r>
            <a:r>
              <a:rPr lang="ru-RU" sz="3600" dirty="0" smtClean="0"/>
              <a:t>+4), где 3</a:t>
            </a:r>
            <a:r>
              <a:rPr lang="en-US" sz="3600" dirty="0" smtClean="0"/>
              <a:t>x</a:t>
            </a:r>
            <a:r>
              <a:rPr lang="ru-RU" sz="3600" dirty="0" smtClean="0"/>
              <a:t>+2&gt;0, </a:t>
            </a:r>
            <a:r>
              <a:rPr lang="en-US" sz="3600" dirty="0" smtClean="0"/>
              <a:t>x</a:t>
            </a:r>
            <a:r>
              <a:rPr lang="ru-RU" sz="3600" dirty="0" smtClean="0"/>
              <a:t>+2&gt;0, 2</a:t>
            </a:r>
            <a:r>
              <a:rPr lang="en-US" sz="3600" dirty="0" smtClean="0"/>
              <a:t>x</a:t>
            </a:r>
            <a:r>
              <a:rPr lang="ru-RU" sz="3600" dirty="0" smtClean="0"/>
              <a:t>+4&gt;0.</a:t>
            </a:r>
          </a:p>
          <a:p>
            <a:r>
              <a:rPr lang="ru-RU" sz="3600" dirty="0" smtClean="0"/>
              <a:t>                      3</a:t>
            </a:r>
            <a:r>
              <a:rPr lang="en-US" sz="3600" dirty="0" smtClean="0"/>
              <a:t>x</a:t>
            </a:r>
            <a:r>
              <a:rPr lang="ru-RU" sz="3600" dirty="0" smtClean="0"/>
              <a:t>+2+</a:t>
            </a:r>
            <a:r>
              <a:rPr lang="en-US" sz="3600" dirty="0" smtClean="0"/>
              <a:t>x</a:t>
            </a:r>
            <a:r>
              <a:rPr lang="ru-RU" sz="3600" dirty="0" smtClean="0"/>
              <a:t>+2=2</a:t>
            </a:r>
            <a:r>
              <a:rPr lang="en-US" sz="3600" dirty="0" smtClean="0"/>
              <a:t>x</a:t>
            </a:r>
            <a:r>
              <a:rPr lang="ru-RU" sz="3600" dirty="0" smtClean="0"/>
              <a:t>+4,  </a:t>
            </a:r>
            <a:r>
              <a:rPr lang="en-US" sz="3600" dirty="0" smtClean="0"/>
              <a:t>x</a:t>
            </a:r>
            <a:r>
              <a:rPr lang="ru-RU" sz="3600" dirty="0" smtClean="0"/>
              <a:t>&gt;-⅔,</a:t>
            </a:r>
          </a:p>
          <a:p>
            <a:r>
              <a:rPr lang="ru-RU" sz="3600" dirty="0" smtClean="0"/>
              <a:t>                       </a:t>
            </a:r>
            <a:r>
              <a:rPr lang="en-US" sz="3600" dirty="0" smtClean="0"/>
              <a:t>X</a:t>
            </a:r>
            <a:r>
              <a:rPr lang="ru-RU" sz="3600" dirty="0" smtClean="0"/>
              <a:t>=0.                           Ответ: 0.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89597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Объяснение ошибок.</a:t>
            </a:r>
          </a:p>
          <a:p>
            <a:r>
              <a:rPr lang="ru-RU" sz="3600" dirty="0" smtClean="0"/>
              <a:t>А) Неверно преобразовано выражение </a:t>
            </a:r>
            <a:r>
              <a:rPr lang="en-US" sz="3600" dirty="0" smtClean="0"/>
              <a:t>log</a:t>
            </a:r>
            <a:r>
              <a:rPr lang="ru-RU" sz="3600" baseline="30000" dirty="0" smtClean="0"/>
              <a:t>2</a:t>
            </a:r>
            <a:r>
              <a:rPr lang="ru-RU" sz="3600" baseline="-25000" dirty="0" smtClean="0"/>
              <a:t>0,5</a:t>
            </a:r>
            <a:r>
              <a:rPr lang="en-US" sz="3600" dirty="0" smtClean="0"/>
              <a:t>x</a:t>
            </a:r>
            <a:r>
              <a:rPr lang="ru-RU" sz="3600" dirty="0" smtClean="0"/>
              <a:t>.</a:t>
            </a:r>
          </a:p>
          <a:p>
            <a:r>
              <a:rPr lang="en-US" sz="3600" dirty="0" smtClean="0"/>
              <a:t>log</a:t>
            </a:r>
            <a:r>
              <a:rPr lang="en-US" sz="3600" baseline="30000" dirty="0" smtClean="0"/>
              <a:t>2</a:t>
            </a:r>
            <a:r>
              <a:rPr lang="en-US" sz="3600" baseline="-25000" dirty="0" smtClean="0"/>
              <a:t>0,5 </a:t>
            </a:r>
            <a:r>
              <a:rPr lang="en-US" sz="3600" dirty="0" smtClean="0"/>
              <a:t>x=(log</a:t>
            </a:r>
            <a:r>
              <a:rPr lang="en-US" sz="3600" baseline="-25000" dirty="0" smtClean="0"/>
              <a:t>0,5</a:t>
            </a:r>
            <a:r>
              <a:rPr lang="en-US" sz="3600" dirty="0" smtClean="0"/>
              <a:t>x)</a:t>
            </a:r>
            <a:r>
              <a:rPr lang="en-US" sz="3600" baseline="30000" dirty="0" smtClean="0"/>
              <a:t>2=</a:t>
            </a:r>
            <a:r>
              <a:rPr lang="en-US" sz="3600" dirty="0" smtClean="0"/>
              <a:t>(-log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x)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=log</a:t>
            </a:r>
            <a:r>
              <a:rPr lang="en-US" sz="3600" baseline="30000" dirty="0" smtClean="0"/>
              <a:t>2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x, </a:t>
            </a:r>
            <a:r>
              <a:rPr lang="ru-RU" sz="3600" dirty="0" smtClean="0"/>
              <a:t>отсюда</a:t>
            </a:r>
          </a:p>
          <a:p>
            <a:r>
              <a:rPr lang="en-US" sz="3600" dirty="0" smtClean="0"/>
              <a:t>log</a:t>
            </a:r>
            <a:r>
              <a:rPr lang="en-US" sz="3600" baseline="30000" dirty="0" smtClean="0"/>
              <a:t>2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x+5log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x-6=0,  x&gt;0,</a:t>
            </a:r>
            <a:endParaRPr lang="ru-RU" sz="3600" dirty="0" smtClean="0"/>
          </a:p>
          <a:p>
            <a:r>
              <a:rPr lang="en-US" sz="3600" dirty="0" smtClean="0"/>
              <a:t>log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x=-6 </a:t>
            </a:r>
            <a:r>
              <a:rPr lang="ru-RU" sz="3600" dirty="0" smtClean="0"/>
              <a:t>или </a:t>
            </a:r>
            <a:r>
              <a:rPr lang="en-US" sz="3600" dirty="0" smtClean="0"/>
              <a:t>log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x=1,</a:t>
            </a:r>
            <a:endParaRPr lang="ru-RU" sz="3600" dirty="0" smtClean="0"/>
          </a:p>
          <a:p>
            <a:r>
              <a:rPr lang="en-US" sz="3600" dirty="0" smtClean="0"/>
              <a:t> X</a:t>
            </a:r>
            <a:r>
              <a:rPr lang="ru-RU" sz="3600" dirty="0" smtClean="0"/>
              <a:t>=2</a:t>
            </a:r>
            <a:r>
              <a:rPr lang="ru-RU" sz="3600" baseline="30000" dirty="0" smtClean="0"/>
              <a:t>-6,                       </a:t>
            </a:r>
            <a:r>
              <a:rPr lang="en-US" sz="3600" dirty="0" smtClean="0"/>
              <a:t>x</a:t>
            </a:r>
            <a:r>
              <a:rPr lang="ru-RU" sz="3600" dirty="0" smtClean="0"/>
              <a:t>=2,</a:t>
            </a:r>
          </a:p>
          <a:p>
            <a:r>
              <a:rPr lang="en-US" sz="3600" dirty="0" smtClean="0"/>
              <a:t>X</a:t>
            </a:r>
            <a:r>
              <a:rPr lang="ru-RU" sz="3600" dirty="0" smtClean="0"/>
              <a:t>=1/64.                          Ответ:1/64, 2.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82453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Б) При преобразовании выражения </a:t>
            </a:r>
            <a:r>
              <a:rPr lang="en-US" sz="3600" dirty="0" smtClean="0"/>
              <a:t>log</a:t>
            </a:r>
            <a:r>
              <a:rPr lang="ru-RU" sz="3600" baseline="-25000" dirty="0" smtClean="0"/>
              <a:t>3</a:t>
            </a:r>
            <a:r>
              <a:rPr lang="ru-RU" sz="3600" dirty="0" smtClean="0"/>
              <a:t>(</a:t>
            </a:r>
            <a:r>
              <a:rPr lang="en-US" sz="3600" dirty="0" smtClean="0"/>
              <a:t>x</a:t>
            </a:r>
            <a:r>
              <a:rPr lang="ru-RU" sz="3600" dirty="0" smtClean="0"/>
              <a:t>+4)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 пропущен знак модуля.</a:t>
            </a:r>
          </a:p>
          <a:p>
            <a:r>
              <a:rPr lang="ru-RU" sz="3600" dirty="0" smtClean="0"/>
              <a:t>Решение</a:t>
            </a:r>
            <a:r>
              <a:rPr lang="en-US" sz="3600" dirty="0" smtClean="0"/>
              <a:t>: log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(x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+8x+16)=2,   </a:t>
            </a:r>
            <a:endParaRPr lang="ru-RU" sz="3600" dirty="0" smtClean="0"/>
          </a:p>
          <a:p>
            <a:pPr algn="ctr"/>
            <a:r>
              <a:rPr lang="en-US" sz="3600" dirty="0" smtClean="0"/>
              <a:t>                    log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(x+4)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=2,     2log 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/x+4/ =2,                     log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/x+4/=1, </a:t>
            </a:r>
            <a:endParaRPr lang="ru-RU" sz="3600" dirty="0" smtClean="0"/>
          </a:p>
          <a:p>
            <a:r>
              <a:rPr lang="ru-RU" sz="3600" dirty="0" smtClean="0"/>
              <a:t>/</a:t>
            </a:r>
            <a:r>
              <a:rPr lang="en-US" sz="3600" dirty="0" smtClean="0"/>
              <a:t>x</a:t>
            </a:r>
            <a:r>
              <a:rPr lang="ru-RU" sz="3600" dirty="0" smtClean="0"/>
              <a:t>+4/=3,   </a:t>
            </a:r>
            <a:r>
              <a:rPr lang="en-US" sz="3600" dirty="0" smtClean="0"/>
              <a:t>x</a:t>
            </a:r>
            <a:r>
              <a:rPr lang="ru-RU" sz="3600" dirty="0" smtClean="0"/>
              <a:t>+4=3 или х+4=-3,  х=-1, или х=-7</a:t>
            </a:r>
          </a:p>
          <a:p>
            <a:r>
              <a:rPr lang="ru-RU" sz="3600" dirty="0" smtClean="0"/>
              <a:t>Ответ:-1, -7.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урока: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повторение основных приёмов преобразования и методов решения логарифмических уравнений; акцентирование внимания учащихся на возможных ошибках в решении логарифмических уравнений, так как эта тема присутствует на ЕГЭ.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</p:spPr>
        <p:txBody>
          <a:bodyPr/>
          <a:lstStyle/>
          <a:p>
            <a:r>
              <a:rPr lang="ru-RU" sz="3600" dirty="0" smtClean="0"/>
              <a:t>в) Не выполнена проверка, не указана ОДЗ.</a:t>
            </a:r>
          </a:p>
          <a:p>
            <a:r>
              <a:rPr lang="ru-RU" sz="3600" dirty="0" smtClean="0"/>
              <a:t>Решение:</a:t>
            </a:r>
          </a:p>
          <a:p>
            <a:r>
              <a:rPr lang="en-US" sz="3600" dirty="0" smtClean="0"/>
              <a:t>log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((2x+1)/x= log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(x+1)+ </a:t>
            </a:r>
            <a:r>
              <a:rPr lang="en-US" sz="3600" dirty="0" err="1" smtClean="0"/>
              <a:t>log</a:t>
            </a:r>
            <a:r>
              <a:rPr lang="en-US" sz="3600" baseline="-25000" dirty="0" err="1" smtClean="0"/>
              <a:t>⅓</a:t>
            </a:r>
            <a:r>
              <a:rPr lang="en-US" sz="3600" dirty="0" err="1" smtClean="0"/>
              <a:t>x</a:t>
            </a:r>
            <a:r>
              <a:rPr lang="en-US" sz="3600" dirty="0" smtClean="0"/>
              <a:t>,</a:t>
            </a:r>
            <a:endParaRPr lang="ru-RU" sz="3600" dirty="0" smtClean="0"/>
          </a:p>
          <a:p>
            <a:r>
              <a:rPr lang="en-US" sz="3600" dirty="0" smtClean="0"/>
              <a:t>log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(2x+1)/x=log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(x+1)- log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x,   log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(2x+1)/x=log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(x+1)/x,</a:t>
            </a:r>
            <a:endParaRPr lang="ru-RU" sz="3600" dirty="0" smtClean="0"/>
          </a:p>
          <a:p>
            <a:r>
              <a:rPr lang="ru-RU" sz="3600" dirty="0" smtClean="0"/>
              <a:t>(2</a:t>
            </a:r>
            <a:r>
              <a:rPr lang="en-US" sz="3600" dirty="0" smtClean="0"/>
              <a:t>x</a:t>
            </a:r>
            <a:r>
              <a:rPr lang="ru-RU" sz="3600" dirty="0" smtClean="0"/>
              <a:t>+1)/</a:t>
            </a:r>
            <a:r>
              <a:rPr lang="en-US" sz="3600" dirty="0" smtClean="0"/>
              <a:t>x</a:t>
            </a:r>
            <a:r>
              <a:rPr lang="ru-RU" sz="3600" dirty="0" smtClean="0"/>
              <a:t>=(</a:t>
            </a:r>
            <a:r>
              <a:rPr lang="en-US" sz="3600" dirty="0" smtClean="0"/>
              <a:t>x</a:t>
            </a:r>
            <a:r>
              <a:rPr lang="ru-RU" sz="3600" dirty="0" smtClean="0"/>
              <a:t>+1)/</a:t>
            </a:r>
            <a:r>
              <a:rPr lang="en-US" sz="3600" dirty="0" smtClean="0"/>
              <a:t>x</a:t>
            </a:r>
            <a:r>
              <a:rPr lang="ru-RU" sz="3600" dirty="0" smtClean="0"/>
              <a:t>, где </a:t>
            </a:r>
            <a:r>
              <a:rPr lang="ru-RU" sz="3600" dirty="0" err="1" smtClean="0"/>
              <a:t>х</a:t>
            </a:r>
            <a:r>
              <a:rPr lang="ru-RU" sz="3600" dirty="0" smtClean="0"/>
              <a:t>&gt;0,    </a:t>
            </a:r>
          </a:p>
          <a:p>
            <a:r>
              <a:rPr lang="ru-RU" sz="3600" dirty="0" smtClean="0"/>
              <a:t>2</a:t>
            </a:r>
            <a:r>
              <a:rPr lang="en-US" sz="3600" dirty="0" smtClean="0"/>
              <a:t>x</a:t>
            </a:r>
            <a:r>
              <a:rPr lang="ru-RU" sz="3600" dirty="0" smtClean="0"/>
              <a:t>+1=</a:t>
            </a:r>
            <a:r>
              <a:rPr lang="en-US" sz="3600" dirty="0" smtClean="0"/>
              <a:t>x</a:t>
            </a:r>
            <a:r>
              <a:rPr lang="ru-RU" sz="3600" dirty="0" smtClean="0"/>
              <a:t>+1,       </a:t>
            </a:r>
            <a:r>
              <a:rPr lang="en-US" sz="3600" dirty="0" smtClean="0"/>
              <a:t>x</a:t>
            </a:r>
            <a:r>
              <a:rPr lang="ru-RU" sz="3600" dirty="0" smtClean="0"/>
              <a:t>=0.                     Ответ: нет корней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5715040"/>
          </a:xfrm>
        </p:spPr>
        <p:txBody>
          <a:bodyPr/>
          <a:lstStyle/>
          <a:p>
            <a:r>
              <a:rPr lang="ru-RU" dirty="0" smtClean="0"/>
              <a:t>Г) При преобразовании основания логарифма был поставлен</a:t>
            </a:r>
          </a:p>
          <a:p>
            <a:r>
              <a:rPr lang="ru-RU" dirty="0" smtClean="0"/>
              <a:t>знак модуля (хотя показатель степени нечётный). </a:t>
            </a:r>
          </a:p>
          <a:p>
            <a:r>
              <a:rPr lang="ru-RU" dirty="0" smtClean="0"/>
              <a:t>Решение:     </a:t>
            </a:r>
            <a:r>
              <a:rPr lang="en-US" dirty="0" smtClean="0"/>
              <a:t>log </a:t>
            </a:r>
            <a:r>
              <a:rPr lang="en-US" baseline="-25000" dirty="0" smtClean="0"/>
              <a:t>x</a:t>
            </a:r>
            <a:r>
              <a:rPr lang="ru-RU" baseline="30000" dirty="0" smtClean="0"/>
              <a:t>3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-2)=⅓</a:t>
            </a:r>
          </a:p>
          <a:p>
            <a:r>
              <a:rPr lang="ru-RU" dirty="0" smtClean="0"/>
              <a:t>                       ⅓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x</a:t>
            </a:r>
            <a:r>
              <a:rPr lang="en-US" baseline="-25000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-2)=⅓,</a:t>
            </a:r>
          </a:p>
          <a:p>
            <a:r>
              <a:rPr lang="ru-RU" dirty="0" smtClean="0"/>
              <a:t>                        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x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-2)=1,</a:t>
            </a:r>
          </a:p>
          <a:p>
            <a:pPr algn="ctr"/>
            <a:r>
              <a:rPr lang="ru-RU" dirty="0" smtClean="0"/>
              <a:t>                         </a:t>
            </a: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- 2=</a:t>
            </a:r>
            <a:r>
              <a:rPr lang="en-US" dirty="0" smtClean="0"/>
              <a:t>x</a:t>
            </a:r>
            <a:r>
              <a:rPr lang="ru-RU" dirty="0" smtClean="0"/>
              <a:t>,где </a:t>
            </a:r>
            <a:r>
              <a:rPr lang="ru-RU" dirty="0" err="1" smtClean="0"/>
              <a:t>x</a:t>
            </a:r>
            <a:r>
              <a:rPr lang="ru-RU" dirty="0" smtClean="0"/>
              <a:t>&gt;0, x≠1, </a:t>
            </a:r>
            <a:r>
              <a:rPr lang="en-US" dirty="0" smtClean="0"/>
              <a:t>   </a:t>
            </a:r>
            <a:r>
              <a:rPr lang="ru-RU" dirty="0" smtClean="0"/>
              <a:t>  </a:t>
            </a: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-</a:t>
            </a:r>
            <a:r>
              <a:rPr lang="en-US" dirty="0" smtClean="0"/>
              <a:t>x</a:t>
            </a:r>
            <a:r>
              <a:rPr lang="ru-RU" dirty="0" smtClean="0"/>
              <a:t>-2=0,   </a:t>
            </a:r>
            <a:r>
              <a:rPr lang="en-US" dirty="0" smtClean="0"/>
              <a:t>x</a:t>
            </a:r>
            <a:r>
              <a:rPr lang="ru-RU" baseline="-25000" dirty="0" smtClean="0"/>
              <a:t>1</a:t>
            </a:r>
            <a:r>
              <a:rPr lang="ru-RU" dirty="0" smtClean="0"/>
              <a:t>=-1, </a:t>
            </a:r>
            <a:r>
              <a:rPr lang="en-US" dirty="0" smtClean="0"/>
              <a:t>x</a:t>
            </a:r>
            <a:r>
              <a:rPr lang="ru-RU" baseline="-25000" dirty="0" smtClean="0"/>
              <a:t>2</a:t>
            </a:r>
            <a:r>
              <a:rPr lang="ru-RU" dirty="0" smtClean="0"/>
              <a:t>=2,</a:t>
            </a:r>
          </a:p>
          <a:p>
            <a:r>
              <a:rPr lang="ru-RU" dirty="0" smtClean="0"/>
              <a:t>                                                Ответ: 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8647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Д) В применении свойства логарифма произведения.</a:t>
            </a:r>
          </a:p>
          <a:p>
            <a:r>
              <a:rPr lang="ru-RU" sz="2800" dirty="0" smtClean="0"/>
              <a:t>Решение</a:t>
            </a:r>
            <a:r>
              <a:rPr lang="en-US" sz="2800" dirty="0" smtClean="0"/>
              <a:t>:   log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(3x+2)+log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(x+2)=log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(2x+4),</a:t>
            </a:r>
            <a:endParaRPr lang="ru-RU" sz="2800" dirty="0" smtClean="0"/>
          </a:p>
          <a:p>
            <a:r>
              <a:rPr lang="ru-RU" sz="2800" dirty="0" smtClean="0"/>
              <a:t>                     </a:t>
            </a:r>
            <a:r>
              <a:rPr lang="en-US" sz="2800" dirty="0" smtClean="0"/>
              <a:t>Log</a:t>
            </a:r>
            <a:r>
              <a:rPr lang="ru-RU" sz="2800" baseline="-25000" dirty="0" smtClean="0"/>
              <a:t>5</a:t>
            </a:r>
            <a:r>
              <a:rPr lang="ru-RU" sz="2800" dirty="0" smtClean="0"/>
              <a:t>(3</a:t>
            </a:r>
            <a:r>
              <a:rPr lang="en-US" sz="2800" dirty="0" smtClean="0"/>
              <a:t>x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+8</a:t>
            </a:r>
            <a:r>
              <a:rPr lang="en-US" sz="2800" dirty="0" smtClean="0"/>
              <a:t>x</a:t>
            </a:r>
            <a:r>
              <a:rPr lang="ru-RU" sz="2800" dirty="0" smtClean="0"/>
              <a:t>+4)=</a:t>
            </a:r>
            <a:r>
              <a:rPr lang="en-US" sz="2800" dirty="0" smtClean="0"/>
              <a:t>log</a:t>
            </a:r>
            <a:r>
              <a:rPr lang="ru-RU" sz="2800" baseline="-25000" dirty="0" smtClean="0"/>
              <a:t>5</a:t>
            </a:r>
            <a:r>
              <a:rPr lang="ru-RU" sz="2800" dirty="0" smtClean="0"/>
              <a:t>(2</a:t>
            </a:r>
            <a:r>
              <a:rPr lang="en-US" sz="2800" dirty="0" smtClean="0"/>
              <a:t>x</a:t>
            </a:r>
            <a:r>
              <a:rPr lang="ru-RU" sz="2800" dirty="0" smtClean="0"/>
              <a:t>+4), где 3х+2&gt;0, </a:t>
            </a:r>
            <a:r>
              <a:rPr lang="en-US" sz="2800" dirty="0" smtClean="0"/>
              <a:t>x</a:t>
            </a:r>
            <a:r>
              <a:rPr lang="ru-RU" sz="2800" dirty="0" smtClean="0"/>
              <a:t>+2&gt;0.</a:t>
            </a:r>
          </a:p>
          <a:p>
            <a:r>
              <a:rPr lang="ru-RU" sz="2800" dirty="0" smtClean="0"/>
              <a:t>                         3</a:t>
            </a:r>
            <a:r>
              <a:rPr lang="en-US" sz="2800" dirty="0" smtClean="0"/>
              <a:t>x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+8</a:t>
            </a:r>
            <a:r>
              <a:rPr lang="en-US" sz="2800" dirty="0" smtClean="0"/>
              <a:t>x</a:t>
            </a:r>
            <a:r>
              <a:rPr lang="ru-RU" sz="2800" dirty="0" smtClean="0"/>
              <a:t>+4=2</a:t>
            </a:r>
            <a:r>
              <a:rPr lang="en-US" sz="2800" dirty="0" smtClean="0"/>
              <a:t>x</a:t>
            </a:r>
            <a:r>
              <a:rPr lang="ru-RU" sz="2800" dirty="0" smtClean="0"/>
              <a:t>+4, </a:t>
            </a:r>
            <a:r>
              <a:rPr lang="en-US" sz="2800" dirty="0" smtClean="0"/>
              <a:t>x</a:t>
            </a:r>
            <a:r>
              <a:rPr lang="ru-RU" sz="2800" dirty="0" smtClean="0"/>
              <a:t>&gt;-2/3,</a:t>
            </a:r>
          </a:p>
          <a:p>
            <a:r>
              <a:rPr lang="ru-RU" sz="2800" dirty="0" smtClean="0"/>
              <a:t>                         3</a:t>
            </a:r>
            <a:r>
              <a:rPr lang="en-US" sz="2800" dirty="0" smtClean="0"/>
              <a:t>x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+6</a:t>
            </a:r>
            <a:r>
              <a:rPr lang="en-US" sz="2800" dirty="0" smtClean="0"/>
              <a:t>x</a:t>
            </a:r>
            <a:r>
              <a:rPr lang="ru-RU" sz="2800" dirty="0" smtClean="0"/>
              <a:t>=0,   </a:t>
            </a:r>
            <a:r>
              <a:rPr lang="en-US" sz="2800" dirty="0" smtClean="0"/>
              <a:t>x</a:t>
            </a:r>
            <a:r>
              <a:rPr lang="ru-RU" sz="2800" dirty="0" smtClean="0"/>
              <a:t>=0или х=-2</a:t>
            </a:r>
          </a:p>
          <a:p>
            <a:r>
              <a:rPr lang="ru-RU" sz="2800" dirty="0" smtClean="0"/>
              <a:t>                                                     Ответ: 0.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0" y="0"/>
            <a:ext cx="89916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 b="1" dirty="0">
                <a:ea typeface="Times New Roman" pitchFamily="18" charset="0"/>
                <a:cs typeface="Arial" charset="0"/>
              </a:rPr>
              <a:t>Станция « Рефлексия</a:t>
            </a:r>
            <a:r>
              <a:rPr lang="ru-RU" sz="2800" b="1" dirty="0" smtClean="0">
                <a:ea typeface="Times New Roman" pitchFamily="18" charset="0"/>
                <a:cs typeface="Arial" charset="0"/>
              </a:rPr>
              <a:t>».</a:t>
            </a:r>
            <a:endParaRPr lang="ru-RU" sz="2800" b="1" dirty="0">
              <a:ea typeface="Times New Roman" pitchFamily="18" charset="0"/>
              <a:cs typeface="Arial" charset="0"/>
            </a:endParaRPr>
          </a:p>
          <a:p>
            <a:endParaRPr lang="ru-RU" sz="2800" b="1" dirty="0">
              <a:ea typeface="Times New Roman" pitchFamily="18" charset="0"/>
              <a:cs typeface="Arial" charset="0"/>
            </a:endParaRPr>
          </a:p>
          <a:p>
            <a:endParaRPr lang="ru-RU" sz="2800" b="1" dirty="0">
              <a:ea typeface="Times New Roman" pitchFamily="18" charset="0"/>
              <a:cs typeface="Arial" charset="0"/>
            </a:endParaRPr>
          </a:p>
          <a:p>
            <a:endParaRPr lang="ru-RU" sz="2800" b="1" dirty="0">
              <a:ea typeface="Times New Roman" pitchFamily="18" charset="0"/>
              <a:cs typeface="Arial" charset="0"/>
            </a:endParaRPr>
          </a:p>
          <a:p>
            <a:endParaRPr lang="ru-RU" sz="2800" b="1" dirty="0">
              <a:ea typeface="Times New Roman" pitchFamily="18" charset="0"/>
              <a:cs typeface="Arial" charset="0"/>
            </a:endParaRPr>
          </a:p>
          <a:p>
            <a:endParaRPr lang="ru-RU" sz="2800" b="1" dirty="0">
              <a:ea typeface="Times New Roman" pitchFamily="18" charset="0"/>
              <a:cs typeface="Arial" charset="0"/>
            </a:endParaRPr>
          </a:p>
          <a:p>
            <a:endParaRPr lang="ru-RU" sz="2800" dirty="0">
              <a:ea typeface="Times New Roman" pitchFamily="18" charset="0"/>
              <a:cs typeface="Arial" charset="0"/>
            </a:endParaRPr>
          </a:p>
          <a:p>
            <a:pPr lvl="1">
              <a:buFontTx/>
              <a:buAutoNum type="arabicPeriod"/>
            </a:pPr>
            <a:r>
              <a:rPr lang="ru-RU" sz="2800" b="1" dirty="0">
                <a:ea typeface="Times New Roman" pitchFamily="18" charset="0"/>
                <a:cs typeface="Arial" charset="0"/>
              </a:rPr>
              <a:t>Больше всего мне понравилось….</a:t>
            </a:r>
            <a:endParaRPr lang="ru-RU" sz="2800" dirty="0">
              <a:cs typeface="Times New Roman" pitchFamily="18" charset="0"/>
            </a:endParaRPr>
          </a:p>
          <a:p>
            <a:pPr lvl="1">
              <a:buFontTx/>
              <a:buAutoNum type="arabicPeriod"/>
            </a:pPr>
            <a:r>
              <a:rPr lang="ru-RU" sz="2800" b="1" dirty="0">
                <a:cs typeface="Times New Roman" pitchFamily="18" charset="0"/>
              </a:rPr>
              <a:t>Я научился ( научилась)…</a:t>
            </a:r>
            <a:endParaRPr lang="ru-RU" sz="2800" dirty="0">
              <a:cs typeface="Times New Roman" pitchFamily="18" charset="0"/>
            </a:endParaRPr>
          </a:p>
          <a:p>
            <a:pPr lvl="1">
              <a:buFontTx/>
              <a:buAutoNum type="arabicPeriod"/>
            </a:pPr>
            <a:r>
              <a:rPr lang="ru-RU" sz="2800" b="1" dirty="0">
                <a:cs typeface="Times New Roman" pitchFamily="18" charset="0"/>
              </a:rPr>
              <a:t>Наибольшие затруднения у меня вызвало….</a:t>
            </a:r>
            <a:endParaRPr lang="ru-RU" sz="2800" dirty="0">
              <a:cs typeface="Times New Roman" pitchFamily="18" charset="0"/>
            </a:endParaRPr>
          </a:p>
          <a:p>
            <a:pPr lvl="1">
              <a:buFontTx/>
              <a:buAutoNum type="arabicPeriod"/>
            </a:pPr>
            <a:r>
              <a:rPr lang="ru-RU" sz="2800" b="1" dirty="0">
                <a:cs typeface="Times New Roman" pitchFamily="18" charset="0"/>
              </a:rPr>
              <a:t>На уроке я узнал (а)…</a:t>
            </a:r>
            <a:endParaRPr lang="ru-RU" sz="2800" dirty="0">
              <a:cs typeface="Times New Roman" pitchFamily="18" charset="0"/>
            </a:endParaRPr>
          </a:p>
          <a:p>
            <a:pPr lvl="1">
              <a:buFontTx/>
              <a:buAutoNum type="arabicPeriod"/>
            </a:pPr>
            <a:r>
              <a:rPr lang="ru-RU" sz="2800" b="1" dirty="0">
                <a:cs typeface="Times New Roman" pitchFamily="18" charset="0"/>
              </a:rPr>
              <a:t>Меня удивило…</a:t>
            </a:r>
            <a:endParaRPr lang="ru-RU" sz="2800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Домашнее  задание:  Решить уравнения</a:t>
            </a:r>
          </a:p>
          <a:p>
            <a:r>
              <a:rPr lang="ru-RU" sz="3600" dirty="0" smtClean="0"/>
              <a:t>1)  </a:t>
            </a:r>
            <a:r>
              <a:rPr lang="en-US" sz="3600" dirty="0" smtClean="0"/>
              <a:t>log</a:t>
            </a:r>
            <a:r>
              <a:rPr lang="ru-RU" sz="3600" baseline="30000" dirty="0" smtClean="0"/>
              <a:t>2</a:t>
            </a:r>
            <a:r>
              <a:rPr lang="ru-RU" sz="3600" baseline="-25000" dirty="0" smtClean="0"/>
              <a:t>√</a:t>
            </a:r>
            <a:r>
              <a:rPr lang="ru-RU" sz="3600" dirty="0" smtClean="0"/>
              <a:t> </a:t>
            </a:r>
            <a:r>
              <a:rPr lang="ru-RU" sz="3600" baseline="-25000" dirty="0" smtClean="0"/>
              <a:t>2</a:t>
            </a:r>
            <a:r>
              <a:rPr lang="en-US" sz="3600" dirty="0" smtClean="0"/>
              <a:t>x</a:t>
            </a:r>
            <a:r>
              <a:rPr lang="ru-RU" sz="3600" dirty="0" smtClean="0"/>
              <a:t>  +</a:t>
            </a:r>
            <a:r>
              <a:rPr lang="en-US" sz="3600" dirty="0" smtClean="0"/>
              <a:t>log</a:t>
            </a:r>
            <a:r>
              <a:rPr lang="ru-RU" sz="3600" baseline="-25000" dirty="0" smtClean="0"/>
              <a:t>0,5</a:t>
            </a:r>
            <a:r>
              <a:rPr lang="en-US" sz="3600" dirty="0" smtClean="0"/>
              <a:t>x</a:t>
            </a:r>
            <a:r>
              <a:rPr lang="ru-RU" sz="3600" dirty="0" smtClean="0"/>
              <a:t> =3. </a:t>
            </a:r>
            <a:endParaRPr lang="en-US" sz="3600" dirty="0" smtClean="0"/>
          </a:p>
          <a:p>
            <a:r>
              <a:rPr lang="ru-RU" sz="3600" dirty="0" smtClean="0"/>
              <a:t>2) </a:t>
            </a:r>
            <a:r>
              <a:rPr lang="en-US" sz="3600" dirty="0" smtClean="0"/>
              <a:t>log </a:t>
            </a:r>
            <a:r>
              <a:rPr lang="ru-RU" sz="3600" baseline="-25000" dirty="0" smtClean="0"/>
              <a:t>2 </a:t>
            </a:r>
            <a:r>
              <a:rPr lang="en-US" sz="3600" dirty="0" smtClean="0"/>
              <a:t>x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+</a:t>
            </a:r>
            <a:r>
              <a:rPr lang="en-US" sz="3600" dirty="0" smtClean="0"/>
              <a:t>log</a:t>
            </a:r>
            <a:r>
              <a:rPr lang="ru-RU" sz="3600" dirty="0" smtClean="0"/>
              <a:t>(2-</a:t>
            </a:r>
            <a:r>
              <a:rPr lang="en-US" sz="3600" dirty="0" smtClean="0"/>
              <a:t>x</a:t>
            </a:r>
            <a:r>
              <a:rPr lang="ru-RU" sz="3600" dirty="0" smtClean="0"/>
              <a:t>)=</a:t>
            </a:r>
            <a:r>
              <a:rPr lang="en-US" sz="3600" dirty="0" smtClean="0"/>
              <a:t>log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(4-4</a:t>
            </a:r>
            <a:r>
              <a:rPr lang="en-US" sz="3600" dirty="0" smtClean="0"/>
              <a:t>x</a:t>
            </a:r>
            <a:r>
              <a:rPr lang="ru-RU" sz="3600" dirty="0" smtClean="0"/>
              <a:t>). </a:t>
            </a:r>
          </a:p>
          <a:p>
            <a:r>
              <a:rPr lang="en-US" sz="3600" dirty="0" smtClean="0"/>
              <a:t>3)  log </a:t>
            </a:r>
            <a:r>
              <a:rPr lang="en-US" sz="3600" baseline="-25000" dirty="0" smtClean="0"/>
              <a:t>2 </a:t>
            </a:r>
            <a:r>
              <a:rPr lang="en-US" sz="3600" dirty="0" smtClean="0"/>
              <a:t>(x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+10x+25)=2.  </a:t>
            </a:r>
          </a:p>
          <a:p>
            <a:r>
              <a:rPr lang="en-US" sz="3600" dirty="0" smtClean="0"/>
              <a:t>4)  log </a:t>
            </a:r>
            <a:r>
              <a:rPr lang="ru-RU" sz="3600" baseline="-25000" dirty="0" smtClean="0"/>
              <a:t>Х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3=0,5. </a:t>
            </a:r>
            <a:endParaRPr lang="ru-RU" sz="3600" dirty="0" smtClean="0"/>
          </a:p>
          <a:p>
            <a:r>
              <a:rPr lang="ru-RU" sz="3600" dirty="0" smtClean="0"/>
              <a:t> </a:t>
            </a:r>
            <a:r>
              <a:rPr lang="en-US" sz="3200" dirty="0" smtClean="0"/>
              <a:t>5) log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(x+1)+log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(x-2) = log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(x+6)</a:t>
            </a:r>
            <a:endParaRPr lang="ru-RU" sz="32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1.Разминка.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pPr algn="ctr"/>
            <a:r>
              <a:rPr lang="ru-RU" sz="5400" dirty="0" smtClean="0"/>
              <a:t>Тестирование.   Выполните задание, выберите один из предложенных вариантов ответа.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А) Найти область определения функции                   у =</a:t>
            </a:r>
            <a:r>
              <a:rPr lang="en-US" dirty="0" smtClean="0"/>
              <a:t>log</a:t>
            </a:r>
            <a:r>
              <a:rPr lang="ru-RU" baseline="-25000" dirty="0" smtClean="0"/>
              <a:t>2</a:t>
            </a:r>
            <a:r>
              <a:rPr lang="ru-RU" dirty="0" smtClean="0"/>
              <a:t>(3</a:t>
            </a:r>
            <a:r>
              <a:rPr lang="en-US" dirty="0" smtClean="0"/>
              <a:t>x</a:t>
            </a:r>
            <a:r>
              <a:rPr lang="ru-RU" dirty="0" smtClean="0"/>
              <a:t>+5)</a:t>
            </a:r>
            <a:r>
              <a:rPr lang="en-US" dirty="0" smtClean="0"/>
              <a:t>,</a:t>
            </a:r>
            <a:endParaRPr lang="ru-RU" dirty="0" smtClean="0"/>
          </a:p>
          <a:p>
            <a:r>
              <a:rPr lang="ru-RU" dirty="0" smtClean="0"/>
              <a:t>1) (</a:t>
            </a:r>
            <a:r>
              <a:rPr lang="en-US" dirty="0" smtClean="0"/>
              <a:t>5/</a:t>
            </a:r>
            <a:r>
              <a:rPr lang="ru-RU" dirty="0" smtClean="0"/>
              <a:t>3;+∞), 2)(-∞;</a:t>
            </a:r>
            <a:r>
              <a:rPr lang="en-US" dirty="0" smtClean="0"/>
              <a:t>-</a:t>
            </a:r>
            <a:r>
              <a:rPr lang="ru-RU" dirty="0" smtClean="0"/>
              <a:t>5</a:t>
            </a:r>
            <a:r>
              <a:rPr lang="en-US" dirty="0" smtClean="0"/>
              <a:t>/3</a:t>
            </a:r>
            <a:r>
              <a:rPr lang="ru-RU" dirty="0" smtClean="0"/>
              <a:t>),</a:t>
            </a:r>
            <a:r>
              <a:rPr lang="en-US" dirty="0" smtClean="0"/>
              <a:t>(-5/3</a:t>
            </a:r>
            <a:r>
              <a:rPr lang="ru-RU" dirty="0" smtClean="0"/>
              <a:t>;+∞).</a:t>
            </a:r>
          </a:p>
          <a:p>
            <a:r>
              <a:rPr lang="ru-RU" dirty="0" smtClean="0"/>
              <a:t>Б) Найти Х: </a:t>
            </a:r>
            <a:r>
              <a:rPr lang="ru-RU" dirty="0" err="1" smtClean="0"/>
              <a:t>х</a:t>
            </a:r>
            <a:r>
              <a:rPr lang="ru-RU" dirty="0" smtClean="0"/>
              <a:t> =</a:t>
            </a:r>
            <a:r>
              <a:rPr lang="en-US" dirty="0" smtClean="0"/>
              <a:t>lg0,001,</a:t>
            </a:r>
            <a:r>
              <a:rPr lang="ru-RU" dirty="0" smtClean="0"/>
              <a:t>   1)3. 2) -3. 3) нет решения.</a:t>
            </a:r>
          </a:p>
          <a:p>
            <a:r>
              <a:rPr lang="ru-RU" dirty="0" smtClean="0"/>
              <a:t>В) Сравнить:  </a:t>
            </a:r>
            <a:r>
              <a:rPr lang="en-US" dirty="0" smtClean="0"/>
              <a:t>lg2+lg3</a:t>
            </a:r>
            <a:r>
              <a:rPr lang="ru-RU" dirty="0" smtClean="0"/>
              <a:t> и </a:t>
            </a:r>
            <a:r>
              <a:rPr lang="en-US" dirty="0" smtClean="0"/>
              <a:t>lg5,</a:t>
            </a:r>
            <a:r>
              <a:rPr lang="ru-RU" dirty="0" smtClean="0"/>
              <a:t>  1) &gt;. 2)&lt;. 3)=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Г) Сравнить: 3 </a:t>
            </a:r>
            <a:r>
              <a:rPr lang="en-US" dirty="0" smtClean="0"/>
              <a:t>lg2</a:t>
            </a:r>
            <a:r>
              <a:rPr lang="ru-RU" dirty="0" smtClean="0"/>
              <a:t> и </a:t>
            </a:r>
            <a:r>
              <a:rPr lang="en-US" dirty="0" smtClean="0"/>
              <a:t>lg8, </a:t>
            </a:r>
            <a:r>
              <a:rPr lang="ru-RU" dirty="0" smtClean="0"/>
              <a:t>  1) &gt;. 2)&lt;. 3)=</a:t>
            </a:r>
            <a:r>
              <a:rPr lang="en-US" dirty="0" smtClean="0"/>
              <a:t>.</a:t>
            </a:r>
          </a:p>
          <a:p>
            <a:r>
              <a:rPr lang="ru-RU" dirty="0" smtClean="0"/>
              <a:t>Д)Найти множество значений функции:</a:t>
            </a:r>
          </a:p>
          <a:p>
            <a:r>
              <a:rPr lang="ru-RU" dirty="0" smtClean="0"/>
              <a:t>У=</a:t>
            </a:r>
            <a:r>
              <a:rPr lang="en-US" dirty="0" smtClean="0"/>
              <a:t> log</a:t>
            </a:r>
            <a:r>
              <a:rPr lang="ru-RU" baseline="-25000" dirty="0" smtClean="0"/>
              <a:t>2</a:t>
            </a:r>
            <a:r>
              <a:rPr lang="ru-RU" dirty="0" smtClean="0"/>
              <a:t>(3</a:t>
            </a:r>
            <a:r>
              <a:rPr lang="en-US" dirty="0" smtClean="0"/>
              <a:t>x</a:t>
            </a:r>
            <a:r>
              <a:rPr lang="ru-RU" dirty="0" smtClean="0"/>
              <a:t>+5)</a:t>
            </a:r>
            <a:r>
              <a:rPr lang="en-US" dirty="0" smtClean="0"/>
              <a:t>,</a:t>
            </a:r>
            <a:r>
              <a:rPr lang="ru-RU" dirty="0" smtClean="0"/>
              <a:t> 1)</a:t>
            </a:r>
            <a:r>
              <a:rPr lang="en-US" dirty="0" smtClean="0"/>
              <a:t> (-5/3</a:t>
            </a:r>
            <a:r>
              <a:rPr lang="ru-RU" dirty="0" smtClean="0"/>
              <a:t>;+∞). 2) )</a:t>
            </a:r>
            <a:r>
              <a:rPr lang="en-US" dirty="0" smtClean="0"/>
              <a:t> (-</a:t>
            </a:r>
            <a:r>
              <a:rPr lang="ru-RU" dirty="0" smtClean="0"/>
              <a:t> ∞;+∞).3) )(-∞;</a:t>
            </a:r>
            <a:r>
              <a:rPr lang="en-US" dirty="0" smtClean="0"/>
              <a:t>-</a:t>
            </a:r>
            <a:r>
              <a:rPr lang="ru-RU" dirty="0" smtClean="0"/>
              <a:t>5</a:t>
            </a:r>
            <a:r>
              <a:rPr lang="en-US" dirty="0" smtClean="0"/>
              <a:t>/3</a:t>
            </a:r>
            <a:r>
              <a:rPr lang="ru-RU" dirty="0" smtClean="0"/>
              <a:t>), </a:t>
            </a:r>
          </a:p>
          <a:p>
            <a:r>
              <a:rPr lang="ru-RU" dirty="0" smtClean="0"/>
              <a:t>Е) Сравнить </a:t>
            </a:r>
            <a:r>
              <a:rPr lang="en-US" dirty="0" smtClean="0"/>
              <a:t>log</a:t>
            </a:r>
            <a:r>
              <a:rPr lang="en-US" baseline="-25000" dirty="0" smtClean="0"/>
              <a:t>0,3</a:t>
            </a:r>
            <a:r>
              <a:rPr lang="en-US" dirty="0" smtClean="0"/>
              <a:t>5 </a:t>
            </a:r>
            <a:r>
              <a:rPr lang="ru-RU" dirty="0" smtClean="0"/>
              <a:t>и</a:t>
            </a:r>
            <a:r>
              <a:rPr lang="en-US" dirty="0" smtClean="0"/>
              <a:t>log</a:t>
            </a:r>
            <a:r>
              <a:rPr lang="en-US" baseline="-25000" dirty="0" smtClean="0"/>
              <a:t>0,3</a:t>
            </a:r>
            <a:r>
              <a:rPr lang="en-US" dirty="0" smtClean="0"/>
              <a:t>6,</a:t>
            </a:r>
            <a:r>
              <a:rPr lang="ru-RU" dirty="0" smtClean="0"/>
              <a:t>  1) &gt;. 2)&lt;. 3)=                  Ё)Сравнить:7</a:t>
            </a:r>
            <a:r>
              <a:rPr lang="en-US" baseline="30000" dirty="0" smtClean="0"/>
              <a:t>log</a:t>
            </a:r>
            <a:r>
              <a:rPr lang="ru-RU" baseline="-25000" dirty="0" smtClean="0"/>
              <a:t>7</a:t>
            </a:r>
            <a:r>
              <a:rPr lang="ru-RU" dirty="0" smtClean="0"/>
              <a:t>5 и </a:t>
            </a:r>
            <a:r>
              <a:rPr lang="en-US" dirty="0" smtClean="0"/>
              <a:t>log</a:t>
            </a:r>
            <a:r>
              <a:rPr lang="ru-RU" baseline="-25000" dirty="0" smtClean="0"/>
              <a:t>3</a:t>
            </a:r>
            <a:r>
              <a:rPr lang="ru-RU" dirty="0" smtClean="0"/>
              <a:t>243, 1) ) &gt;. 2)&lt;. 3)=</a:t>
            </a:r>
          </a:p>
          <a:p>
            <a:r>
              <a:rPr lang="ru-RU" dirty="0" smtClean="0"/>
              <a:t>Ж)Найти Х: </a:t>
            </a:r>
            <a:r>
              <a:rPr lang="ru-RU" dirty="0" err="1" smtClean="0"/>
              <a:t>х</a:t>
            </a:r>
            <a:r>
              <a:rPr lang="ru-RU" dirty="0" smtClean="0"/>
              <a:t> = </a:t>
            </a:r>
            <a:r>
              <a:rPr lang="en-US" dirty="0" smtClean="0"/>
              <a:t>log</a:t>
            </a:r>
            <a:r>
              <a:rPr lang="ru-RU" baseline="-25000" dirty="0" smtClean="0"/>
              <a:t>1/3</a:t>
            </a:r>
            <a:r>
              <a:rPr lang="ru-RU" dirty="0" smtClean="0"/>
              <a:t>27.     1)3. 2) -3. 3) нет решения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Найди ошибку в доказательстве: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(1/2)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 &gt; (1/2)</a:t>
            </a:r>
            <a:r>
              <a:rPr lang="ru-RU" sz="4000" baseline="30000" dirty="0" smtClean="0"/>
              <a:t>3</a:t>
            </a:r>
            <a:r>
              <a:rPr lang="ru-RU" sz="4000" dirty="0" smtClean="0"/>
              <a:t>. Большему числу соответствует больший логарифм, значит, </a:t>
            </a:r>
            <a:r>
              <a:rPr lang="en-US" sz="4000" dirty="0" err="1" smtClean="0"/>
              <a:t>lg</a:t>
            </a:r>
            <a:r>
              <a:rPr lang="en-US" sz="4000" dirty="0" smtClean="0"/>
              <a:t> </a:t>
            </a:r>
            <a:r>
              <a:rPr lang="ru-RU" sz="4000" dirty="0" smtClean="0"/>
              <a:t>(1/2)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 &gt;</a:t>
            </a:r>
            <a:r>
              <a:rPr lang="en-US" sz="4000" dirty="0" err="1" smtClean="0"/>
              <a:t>lg</a:t>
            </a:r>
            <a:r>
              <a:rPr lang="ru-RU" sz="4000" dirty="0" smtClean="0"/>
              <a:t>(1/2)</a:t>
            </a:r>
            <a:r>
              <a:rPr lang="ru-RU" sz="4000" baseline="30000" dirty="0" smtClean="0"/>
              <a:t>3</a:t>
            </a:r>
            <a:r>
              <a:rPr lang="ru-RU" sz="4000" dirty="0" smtClean="0"/>
              <a:t>,отсюда  2</a:t>
            </a:r>
            <a:r>
              <a:rPr lang="en-US" sz="4000" dirty="0" err="1" smtClean="0"/>
              <a:t>lg</a:t>
            </a:r>
            <a:r>
              <a:rPr lang="ru-RU" sz="4000" dirty="0" smtClean="0"/>
              <a:t> (1/2) &gt; 3</a:t>
            </a:r>
            <a:r>
              <a:rPr lang="en-US" sz="4000" dirty="0" err="1" smtClean="0"/>
              <a:t>lg</a:t>
            </a:r>
            <a:r>
              <a:rPr lang="ru-RU" sz="4000" dirty="0" smtClean="0"/>
              <a:t>(1/2) .Сократим на </a:t>
            </a:r>
            <a:r>
              <a:rPr lang="en-US" sz="4000" dirty="0" err="1" smtClean="0"/>
              <a:t>lg</a:t>
            </a:r>
            <a:r>
              <a:rPr lang="ru-RU" sz="4000" dirty="0" smtClean="0"/>
              <a:t>(1/2), ПОЛУЧИМ: 2› 3.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2.Исторические сведения о логарифмах.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.</a:t>
            </a:r>
          </a:p>
          <a:p>
            <a:r>
              <a:rPr lang="ru-RU" sz="1600" dirty="0" smtClean="0"/>
              <a:t>Слово логарифм происходит от греческого слова и переводится как отношение чисел. Выбор изобретателем (1594г) логарифмов ДЖ. Непером такого названия объясняется тем, что логарифмы возникли при сопоставлении двух чисел, одно из которых является членом  арифметической прогрессии, а другое- геометрической. Логарифмы с основанием </a:t>
            </a:r>
            <a:r>
              <a:rPr lang="en-US" sz="2400" dirty="0" smtClean="0"/>
              <a:t>e</a:t>
            </a:r>
            <a:r>
              <a:rPr lang="en-US" sz="1600" dirty="0" smtClean="0"/>
              <a:t> </a:t>
            </a:r>
            <a:r>
              <a:rPr lang="ru-RU" sz="1600" dirty="0" smtClean="0"/>
              <a:t>ввёл </a:t>
            </a:r>
            <a:r>
              <a:rPr lang="ru-RU" sz="1600" dirty="0" err="1" smtClean="0"/>
              <a:t>Спейдел</a:t>
            </a:r>
            <a:r>
              <a:rPr lang="ru-RU" sz="1600" dirty="0" smtClean="0"/>
              <a:t> (1619г), составивший первые таблицы для функции</a:t>
            </a:r>
            <a:r>
              <a:rPr lang="en-US" sz="1600" dirty="0" smtClean="0"/>
              <a:t> </a:t>
            </a:r>
            <a:r>
              <a:rPr lang="el-GR" sz="1600" dirty="0" smtClean="0"/>
              <a:t>Ι</a:t>
            </a:r>
            <a:r>
              <a:rPr lang="ru-RU" sz="1600" dirty="0" err="1" smtClean="0"/>
              <a:t>п</a:t>
            </a:r>
            <a:r>
              <a:rPr lang="en-US" sz="1600" dirty="0" smtClean="0"/>
              <a:t>x/</a:t>
            </a:r>
            <a:endParaRPr lang="ru-RU" sz="1600" dirty="0" smtClean="0"/>
          </a:p>
          <a:p>
            <a:r>
              <a:rPr lang="ru-RU" sz="1600" dirty="0" smtClean="0"/>
              <a:t>В течение 16 века резко возрос объём работы, связанной с проведением приближённых вычислений в ходе решения разных задач, и в первую очередь задач астрономии, имеющей практическое применение. Наибольшие проблемы возникли при выполнении операций умножения и деления. Поэтому открытие логарифмов, сводящее умножение и деление чисел к сложению и вычитанию их логарифмов, удлинило, по выражению Лапласа, жизнь вычислителей. Уже в 1623г были созданы таблицы логарифмов и изобретена первая логарифмическая линейка, ставшая рабочим инструментом для многих поколений(вплоть до появления электронной вычислительной техники). Эти изобретения резко повысили производительность труда вычислителей.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7531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2.Труды этого математика были почти единственным руководством по одному из разделов математики в школе. Он самоотверженно любил науку и никогда не допускал неискренности. Однажды царь обратился к нему с вопросом, нет ли более короткого пути для познания этой математической науки, чем изучение его трудов. На это он гордо ответил….</a:t>
            </a:r>
          </a:p>
          <a:p>
            <a:r>
              <a:rPr lang="ru-RU" sz="3200" dirty="0" smtClean="0"/>
              <a:t>Кто этот математик и что он ответил царю, нам и предстоит сейчас разгадать.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Работаем по карточкам. Каждый ученик выбирает для себя 2 уравнения и решает их. Решив их, находят букву, соответствующую его корням. Расположив буквы на доске в порядке номеров уравнений, вы узнаете, что сказал царю этот великий человек.</a:t>
            </a:r>
          </a:p>
          <a:p>
            <a:r>
              <a:rPr lang="ru-RU" sz="3200" dirty="0" smtClean="0"/>
              <a:t>Решите уравнения, по корням уравнения найдите соответствующую букву.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Решите уравнения, по корням уравнения найдите соответствующую букву.</a:t>
            </a:r>
          </a:p>
          <a:p>
            <a:pPr lvl="0"/>
            <a:r>
              <a:rPr lang="en-US" dirty="0" smtClean="0"/>
              <a:t>log</a:t>
            </a:r>
            <a:r>
              <a:rPr lang="en-US" baseline="-25000" dirty="0" smtClean="0"/>
              <a:t>3</a:t>
            </a:r>
            <a:r>
              <a:rPr lang="en-US" dirty="0" smtClean="0"/>
              <a:t>x = log</a:t>
            </a:r>
            <a:r>
              <a:rPr lang="en-US" baseline="-25000" dirty="0" smtClean="0"/>
              <a:t>3</a:t>
            </a:r>
            <a:r>
              <a:rPr lang="en-US" dirty="0" smtClean="0"/>
              <a:t>6+log</a:t>
            </a:r>
            <a:r>
              <a:rPr lang="en-US" baseline="-25000" dirty="0" smtClean="0"/>
              <a:t>3</a:t>
            </a:r>
            <a:r>
              <a:rPr lang="en-US" dirty="0" smtClean="0"/>
              <a:t>2.  2) log</a:t>
            </a:r>
            <a:r>
              <a:rPr lang="en-US" baseline="-25000" dirty="0" smtClean="0"/>
              <a:t>5</a:t>
            </a:r>
            <a:r>
              <a:rPr lang="en-US" dirty="0" smtClean="0"/>
              <a:t>x = log</a:t>
            </a:r>
            <a:r>
              <a:rPr lang="en-US" baseline="-25000" dirty="0" smtClean="0"/>
              <a:t>5</a:t>
            </a:r>
            <a:r>
              <a:rPr lang="en-US" dirty="0" smtClean="0"/>
              <a:t>1,5+ log</a:t>
            </a:r>
            <a:r>
              <a:rPr lang="en-US" baseline="-25000" dirty="0" smtClean="0"/>
              <a:t>5</a:t>
            </a:r>
            <a:r>
              <a:rPr lang="en-US" dirty="0" smtClean="0"/>
              <a:t>8.</a:t>
            </a:r>
            <a:endParaRPr lang="ru-RU" dirty="0" smtClean="0"/>
          </a:p>
          <a:p>
            <a:pPr lvl="0"/>
            <a:r>
              <a:rPr lang="en-US" dirty="0" err="1" smtClean="0"/>
              <a:t>Lg</a:t>
            </a:r>
            <a:r>
              <a:rPr lang="en-US" dirty="0" smtClean="0"/>
              <a:t> x =2lg3 – lg125.   4) log</a:t>
            </a:r>
            <a:r>
              <a:rPr lang="en-US" baseline="-25000" dirty="0" smtClean="0"/>
              <a:t>2</a:t>
            </a:r>
            <a:r>
              <a:rPr lang="en-US" dirty="0" smtClean="0"/>
              <a:t>x = 2 log</a:t>
            </a:r>
            <a:r>
              <a:rPr lang="en-US" baseline="-25000" dirty="0" smtClean="0"/>
              <a:t>2</a:t>
            </a:r>
            <a:r>
              <a:rPr lang="en-US" dirty="0" smtClean="0"/>
              <a:t> 5- log</a:t>
            </a:r>
            <a:r>
              <a:rPr lang="en-US" baseline="-25000" dirty="0" smtClean="0"/>
              <a:t>2</a:t>
            </a:r>
            <a:r>
              <a:rPr lang="en-US" dirty="0" smtClean="0"/>
              <a:t> 0,5.</a:t>
            </a:r>
            <a:endParaRPr lang="ru-RU" dirty="0" smtClean="0"/>
          </a:p>
          <a:p>
            <a:r>
              <a:rPr lang="en-US" dirty="0" smtClean="0"/>
              <a:t>5) log</a:t>
            </a:r>
            <a:r>
              <a:rPr lang="en-US" baseline="-25000" dirty="0" smtClean="0"/>
              <a:t>1/2</a:t>
            </a:r>
            <a:r>
              <a:rPr lang="en-US" dirty="0" smtClean="0"/>
              <a:t>(2x- 4) = -3.     6)</a:t>
            </a:r>
            <a:r>
              <a:rPr lang="en-US" dirty="0" err="1" smtClean="0"/>
              <a:t>lg</a:t>
            </a:r>
            <a:r>
              <a:rPr lang="en-US" dirty="0" smtClean="0"/>
              <a:t> (3x- 8) = </a:t>
            </a:r>
            <a:r>
              <a:rPr lang="en-US" dirty="0" err="1" smtClean="0"/>
              <a:t>lg</a:t>
            </a:r>
            <a:r>
              <a:rPr lang="en-US" dirty="0" smtClean="0"/>
              <a:t> (x- 2).	</a:t>
            </a:r>
            <a:endParaRPr lang="ru-RU" dirty="0" smtClean="0"/>
          </a:p>
          <a:p>
            <a:r>
              <a:rPr lang="en-US" dirty="0" smtClean="0"/>
              <a:t>7) log</a:t>
            </a:r>
            <a:r>
              <a:rPr lang="en-US" baseline="-25000" dirty="0" smtClean="0"/>
              <a:t>0,1</a:t>
            </a:r>
            <a:r>
              <a:rPr lang="en-US" dirty="0" smtClean="0"/>
              <a:t>(6x- 11)= log</a:t>
            </a:r>
            <a:r>
              <a:rPr lang="en-US" baseline="-25000" dirty="0" smtClean="0"/>
              <a:t>0,1</a:t>
            </a:r>
            <a:r>
              <a:rPr lang="en-US" dirty="0" smtClean="0"/>
              <a:t>(x-2).  8) log</a:t>
            </a:r>
            <a:r>
              <a:rPr lang="en-US" baseline="-25000" dirty="0" smtClean="0"/>
              <a:t>0,5 </a:t>
            </a:r>
            <a:r>
              <a:rPr lang="en-US" dirty="0" smtClean="0"/>
              <a:t>x=2log</a:t>
            </a:r>
            <a:r>
              <a:rPr lang="en-US" baseline="-25000" dirty="0" smtClean="0"/>
              <a:t>0,5</a:t>
            </a:r>
            <a:r>
              <a:rPr lang="en-US" dirty="0" smtClean="0"/>
              <a:t>10-log</a:t>
            </a:r>
            <a:r>
              <a:rPr lang="en-US" baseline="-25000" dirty="0" smtClean="0"/>
              <a:t>0,5</a:t>
            </a:r>
            <a:r>
              <a:rPr lang="en-US" dirty="0" smtClean="0"/>
              <a:t>2.</a:t>
            </a:r>
            <a:endParaRPr lang="ru-RU" dirty="0" smtClean="0"/>
          </a:p>
          <a:p>
            <a:r>
              <a:rPr lang="en-US" dirty="0" smtClean="0"/>
              <a:t>9) log</a:t>
            </a:r>
            <a:r>
              <a:rPr lang="en-US" baseline="-25000" dirty="0" smtClean="0"/>
              <a:t>2</a:t>
            </a:r>
            <a:r>
              <a:rPr lang="en-US" dirty="0" smtClean="0"/>
              <a:t>(3-x)=0.   10) log</a:t>
            </a:r>
            <a:r>
              <a:rPr lang="en-US" baseline="-25000" dirty="0" smtClean="0"/>
              <a:t>3</a:t>
            </a:r>
            <a:r>
              <a:rPr lang="en-US" dirty="0" smtClean="0"/>
              <a:t>(5+2x)=1.</a:t>
            </a:r>
            <a:r>
              <a:rPr lang="en-US" baseline="-25000" dirty="0" smtClean="0"/>
              <a:t>  </a:t>
            </a:r>
            <a:r>
              <a:rPr lang="en-US" dirty="0" smtClean="0"/>
              <a:t>11)</a:t>
            </a:r>
            <a:r>
              <a:rPr lang="en-US" dirty="0" err="1" smtClean="0"/>
              <a:t>lgx</a:t>
            </a:r>
            <a:r>
              <a:rPr lang="en-US" dirty="0" smtClean="0"/>
              <a:t>=lg1,5+2lg2. 12)lg</a:t>
            </a:r>
            <a:r>
              <a:rPr lang="en-US" baseline="30000" dirty="0" smtClean="0"/>
              <a:t>2</a:t>
            </a:r>
            <a:r>
              <a:rPr lang="en-US" dirty="0" smtClean="0"/>
              <a:t>x+2lgx=8. 13)log</a:t>
            </a:r>
            <a:r>
              <a:rPr lang="en-US" baseline="-25000" dirty="0" smtClean="0"/>
              <a:t>4</a:t>
            </a:r>
            <a:r>
              <a:rPr lang="en-US" dirty="0" smtClean="0"/>
              <a:t>(2x-5)=log</a:t>
            </a:r>
            <a:r>
              <a:rPr lang="en-US" baseline="-25000" dirty="0" smtClean="0"/>
              <a:t>4</a:t>
            </a:r>
            <a:r>
              <a:rPr lang="en-US" dirty="0" smtClean="0"/>
              <a:t>(x+1). 14)log</a:t>
            </a:r>
            <a:r>
              <a:rPr lang="en-US" baseline="-25000" dirty="0" smtClean="0"/>
              <a:t>6</a:t>
            </a:r>
            <a:r>
              <a:rPr lang="en-US" dirty="0" smtClean="0"/>
              <a:t>(3x-76)=log</a:t>
            </a:r>
            <a:r>
              <a:rPr lang="en-US" baseline="-25000" dirty="0" smtClean="0"/>
              <a:t>6</a:t>
            </a:r>
            <a:r>
              <a:rPr lang="en-US" dirty="0" smtClean="0"/>
              <a:t>(x+24).</a:t>
            </a:r>
            <a:r>
              <a:rPr lang="en-US" baseline="-25000" dirty="0" smtClean="0"/>
              <a:t> </a:t>
            </a:r>
            <a:endParaRPr lang="ru-RU" dirty="0" smtClean="0"/>
          </a:p>
          <a:p>
            <a:r>
              <a:rPr lang="en-US" dirty="0" smtClean="0"/>
              <a:t>15)</a:t>
            </a:r>
            <a:r>
              <a:rPr lang="en-US" dirty="0" err="1" smtClean="0"/>
              <a:t>lg</a:t>
            </a:r>
            <a:r>
              <a:rPr lang="en-US" dirty="0" smtClean="0"/>
              <a:t>(x</a:t>
            </a:r>
            <a:r>
              <a:rPr lang="en-US" baseline="30000" dirty="0" smtClean="0"/>
              <a:t>2</a:t>
            </a:r>
            <a:r>
              <a:rPr lang="en-US" dirty="0" smtClean="0"/>
              <a:t>-2x-4)=lg11. 16)log</a:t>
            </a:r>
            <a:r>
              <a:rPr lang="en-US" baseline="-25000" dirty="0" smtClean="0"/>
              <a:t>7</a:t>
            </a:r>
            <a:r>
              <a:rPr lang="en-US" dirty="0" smtClean="0"/>
              <a:t>x= 2log</a:t>
            </a:r>
            <a:r>
              <a:rPr lang="en-US" baseline="-25000" dirty="0" smtClean="0"/>
              <a:t>7</a:t>
            </a:r>
            <a:r>
              <a:rPr lang="en-US" dirty="0" smtClean="0"/>
              <a:t>3+ log</a:t>
            </a:r>
            <a:r>
              <a:rPr lang="en-US" baseline="-25000" dirty="0" smtClean="0"/>
              <a:t>7</a:t>
            </a:r>
            <a:r>
              <a:rPr lang="en-US" dirty="0" smtClean="0"/>
              <a:t>0,2. 17) 5</a:t>
            </a:r>
            <a:r>
              <a:rPr lang="en-US" baseline="30000" dirty="0" smtClean="0"/>
              <a:t>-1+log</a:t>
            </a:r>
            <a:r>
              <a:rPr lang="en-US" baseline="-25000" dirty="0" smtClean="0"/>
              <a:t>5</a:t>
            </a:r>
            <a:r>
              <a:rPr lang="en-US" baseline="30000" dirty="0" smtClean="0"/>
              <a:t>5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18)log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5</a:t>
            </a:r>
            <a:r>
              <a:rPr lang="en-US" dirty="0" smtClean="0"/>
              <a:t>x- log</a:t>
            </a:r>
            <a:r>
              <a:rPr lang="en-US" baseline="-25000" dirty="0" smtClean="0"/>
              <a:t>5</a:t>
            </a:r>
            <a:r>
              <a:rPr lang="en-US" dirty="0" smtClean="0"/>
              <a:t>x=2. 19) </a:t>
            </a:r>
            <a:r>
              <a:rPr lang="en-US" dirty="0" err="1" smtClean="0"/>
              <a:t>lg</a:t>
            </a:r>
            <a:r>
              <a:rPr lang="en-US" dirty="0" smtClean="0"/>
              <a:t> (3x+8)= </a:t>
            </a:r>
            <a:r>
              <a:rPr lang="en-US" dirty="0" err="1" smtClean="0"/>
              <a:t>lg</a:t>
            </a:r>
            <a:r>
              <a:rPr lang="en-US" dirty="0" smtClean="0"/>
              <a:t>(x+6). 20)log</a:t>
            </a:r>
            <a:r>
              <a:rPr lang="en-US" baseline="-25000" dirty="0" smtClean="0"/>
              <a:t>2</a:t>
            </a:r>
            <a:r>
              <a:rPr lang="en-US" dirty="0" smtClean="0"/>
              <a:t>(4x-5)=log</a:t>
            </a:r>
            <a:r>
              <a:rPr lang="en-US" baseline="-25000" dirty="0" smtClean="0"/>
              <a:t>2</a:t>
            </a:r>
            <a:r>
              <a:rPr lang="en-US" dirty="0" smtClean="0"/>
              <a:t>(x-14).</a:t>
            </a:r>
            <a:endParaRPr lang="ru-RU" dirty="0" smtClean="0"/>
          </a:p>
          <a:p>
            <a:r>
              <a:rPr lang="en-US" dirty="0" smtClean="0"/>
              <a:t>21)(1/2)</a:t>
            </a:r>
            <a:r>
              <a:rPr lang="en-US" baseline="30000" dirty="0" smtClean="0"/>
              <a:t>1+log</a:t>
            </a:r>
            <a:r>
              <a:rPr lang="en-US" baseline="-25000" dirty="0" smtClean="0"/>
              <a:t>0,5</a:t>
            </a:r>
            <a:r>
              <a:rPr lang="en-US" dirty="0" smtClean="0"/>
              <a:t> </a:t>
            </a:r>
            <a:r>
              <a:rPr lang="en-US" baseline="30000" dirty="0" smtClean="0"/>
              <a:t>4.      </a:t>
            </a:r>
            <a:r>
              <a:rPr lang="en-US" dirty="0" smtClean="0"/>
              <a:t>22)3</a:t>
            </a:r>
            <a:r>
              <a:rPr lang="en-US" baseline="30000" dirty="0" smtClean="0"/>
              <a:t>2+log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 5.  </a:t>
            </a:r>
            <a:r>
              <a:rPr lang="en-US" dirty="0" smtClean="0"/>
              <a:t>23)log</a:t>
            </a:r>
            <a:r>
              <a:rPr lang="en-US" baseline="-25000" dirty="0" smtClean="0"/>
              <a:t>5</a:t>
            </a:r>
            <a:r>
              <a:rPr lang="en-US" dirty="0" smtClean="0"/>
              <a:t>(2x+3)=log</a:t>
            </a:r>
            <a:r>
              <a:rPr lang="en-US" baseline="-25000" dirty="0" smtClean="0"/>
              <a:t>5</a:t>
            </a:r>
            <a:r>
              <a:rPr lang="en-US" dirty="0" smtClean="0"/>
              <a:t>(x+1).</a:t>
            </a:r>
            <a:endParaRPr lang="ru-RU" dirty="0" smtClean="0"/>
          </a:p>
          <a:p>
            <a:r>
              <a:rPr lang="en-US" dirty="0" smtClean="0"/>
              <a:t>24) 0,2</a:t>
            </a:r>
            <a:r>
              <a:rPr lang="en-US" baseline="30000" dirty="0" smtClean="0"/>
              <a:t>1+log </a:t>
            </a:r>
            <a:r>
              <a:rPr lang="en-US" baseline="-25000" dirty="0" smtClean="0"/>
              <a:t>0,2</a:t>
            </a:r>
            <a:r>
              <a:rPr lang="en-US" baseline="30000" dirty="0" smtClean="0"/>
              <a:t> 5 </a:t>
            </a:r>
            <a:r>
              <a:rPr lang="en-US" dirty="0" smtClean="0"/>
              <a:t>, 25) </a:t>
            </a:r>
            <a:r>
              <a:rPr lang="en-US" dirty="0" err="1" smtClean="0"/>
              <a:t>lg</a:t>
            </a:r>
            <a:r>
              <a:rPr lang="en-US" dirty="0" smtClean="0"/>
              <a:t>(5x+7)=</a:t>
            </a:r>
            <a:r>
              <a:rPr lang="en-US" dirty="0" err="1" smtClean="0"/>
              <a:t>lg</a:t>
            </a:r>
            <a:r>
              <a:rPr lang="en-US" dirty="0" smtClean="0"/>
              <a:t>(3x-5).  26) log</a:t>
            </a:r>
            <a:r>
              <a:rPr lang="en-US" baseline="-25000" dirty="0" smtClean="0"/>
              <a:t>2</a:t>
            </a:r>
            <a:r>
              <a:rPr lang="en-US" dirty="0" smtClean="0"/>
              <a:t>(x-14)=4.</a:t>
            </a:r>
            <a:endParaRPr lang="ru-RU" dirty="0" smtClean="0"/>
          </a:p>
          <a:p>
            <a:r>
              <a:rPr lang="en-US" dirty="0" smtClean="0"/>
              <a:t>27)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x</a:t>
            </a:r>
            <a:r>
              <a:rPr lang="en-US" dirty="0" smtClean="0"/>
              <a:t>(x</a:t>
            </a:r>
            <a:r>
              <a:rPr lang="en-US" baseline="30000" dirty="0" smtClean="0"/>
              <a:t>2</a:t>
            </a:r>
            <a:r>
              <a:rPr lang="en-US" dirty="0" smtClean="0"/>
              <a:t>-2x+2)=1.  28) 3</a:t>
            </a:r>
            <a:r>
              <a:rPr lang="en-US" baseline="30000" dirty="0" smtClean="0"/>
              <a:t>1+log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 2  </a:t>
            </a:r>
            <a:r>
              <a:rPr lang="en-US" dirty="0" smtClean="0"/>
              <a:t>.29)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x</a:t>
            </a:r>
            <a:r>
              <a:rPr lang="en-US" dirty="0" smtClean="0"/>
              <a:t>(x</a:t>
            </a:r>
            <a:r>
              <a:rPr lang="en-US" baseline="30000" dirty="0" smtClean="0"/>
              <a:t>2</a:t>
            </a:r>
            <a:r>
              <a:rPr lang="en-US" dirty="0" smtClean="0"/>
              <a:t>-12x+12)=1.</a:t>
            </a:r>
            <a:endParaRPr lang="ru-RU" dirty="0" smtClean="0"/>
          </a:p>
          <a:p>
            <a:r>
              <a:rPr lang="en-US" dirty="0" smtClean="0"/>
              <a:t>30) log</a:t>
            </a:r>
            <a:r>
              <a:rPr lang="en-US" baseline="-25000" dirty="0" smtClean="0"/>
              <a:t>7</a:t>
            </a:r>
            <a:r>
              <a:rPr lang="en-US" dirty="0" smtClean="0"/>
              <a:t>(46-3x)=2.  31) log</a:t>
            </a:r>
            <a:r>
              <a:rPr lang="en-US" baseline="-25000" dirty="0" smtClean="0"/>
              <a:t>8 </a:t>
            </a:r>
            <a:r>
              <a:rPr lang="en-US" dirty="0" smtClean="0"/>
              <a:t>(x</a:t>
            </a:r>
            <a:r>
              <a:rPr lang="en-US" baseline="30000" dirty="0" smtClean="0"/>
              <a:t>2</a:t>
            </a:r>
            <a:r>
              <a:rPr lang="en-US" dirty="0" smtClean="0"/>
              <a:t>+2x+3)=log</a:t>
            </a:r>
            <a:r>
              <a:rPr lang="en-US" baseline="-25000" dirty="0" smtClean="0"/>
              <a:t>8</a:t>
            </a:r>
            <a:r>
              <a:rPr lang="en-US" dirty="0" smtClean="0"/>
              <a:t>6.</a:t>
            </a:r>
            <a:endParaRPr lang="ru-RU" dirty="0" smtClean="0"/>
          </a:p>
          <a:p>
            <a:r>
              <a:rPr lang="en-US" dirty="0" smtClean="0"/>
              <a:t>32) log</a:t>
            </a:r>
            <a:r>
              <a:rPr lang="en-US" baseline="-25000" dirty="0" smtClean="0"/>
              <a:t>3</a:t>
            </a:r>
            <a:r>
              <a:rPr lang="en-US" dirty="0" smtClean="0"/>
              <a:t>(5x-6)=log</a:t>
            </a:r>
            <a:r>
              <a:rPr lang="en-US" baseline="-25000" dirty="0" smtClean="0"/>
              <a:t>3</a:t>
            </a:r>
            <a:r>
              <a:rPr lang="en-US" dirty="0" smtClean="0"/>
              <a:t>(3x-2).  33)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 </a:t>
            </a:r>
            <a:r>
              <a:rPr lang="en-US" dirty="0" smtClean="0"/>
              <a:t>x=2log</a:t>
            </a:r>
            <a:r>
              <a:rPr lang="en-US" baseline="-25000" dirty="0" smtClean="0"/>
              <a:t>a</a:t>
            </a:r>
            <a:r>
              <a:rPr lang="en-US" dirty="0" smtClean="0"/>
              <a:t>3+log</a:t>
            </a:r>
            <a:r>
              <a:rPr lang="en-US" baseline="-25000" dirty="0" smtClean="0"/>
              <a:t>a</a:t>
            </a:r>
            <a:r>
              <a:rPr lang="en-US" dirty="0" smtClean="0"/>
              <a:t>5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1542</Words>
  <Application>Microsoft Office PowerPoint</Application>
  <PresentationFormat>Экран (4:3)</PresentationFormat>
  <Paragraphs>154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Тема урока: «Решение  логарифмических уравнений – поиск ошибок».</vt:lpstr>
      <vt:lpstr>Цель урока: </vt:lpstr>
      <vt:lpstr>1.Разминка. </vt:lpstr>
      <vt:lpstr>Слайд 4</vt:lpstr>
      <vt:lpstr>Найди ошибку в доказательстве:</vt:lpstr>
      <vt:lpstr>2.Исторические сведения о логарифмах. </vt:lpstr>
      <vt:lpstr>Слайд 7</vt:lpstr>
      <vt:lpstr>Слайд 8</vt:lpstr>
      <vt:lpstr>Слайд 9</vt:lpstr>
      <vt:lpstr>Таблица соответствия ответов и букв</vt:lpstr>
      <vt:lpstr>В математике нет царской дороги.  Евклид. </vt:lpstr>
      <vt:lpstr>3.Найди ошибки: </vt:lpstr>
      <vt:lpstr>Найди ошибку</vt:lpstr>
      <vt:lpstr>Найди  ошибки:</vt:lpstr>
      <vt:lpstr>Найди ошибки:</vt:lpstr>
      <vt:lpstr>Найди  ошибку:</vt:lpstr>
      <vt:lpstr>Найди  ошибки: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«Решение  логарифмических уравнений – поиск ошибок».</dc:title>
  <dc:creator>1</dc:creator>
  <cp:lastModifiedBy>Admin</cp:lastModifiedBy>
  <cp:revision>39</cp:revision>
  <dcterms:created xsi:type="dcterms:W3CDTF">2009-03-28T15:52:20Z</dcterms:created>
  <dcterms:modified xsi:type="dcterms:W3CDTF">2012-04-03T08:34:34Z</dcterms:modified>
</cp:coreProperties>
</file>