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81" r:id="rId9"/>
    <p:sldId id="286" r:id="rId10"/>
    <p:sldId id="284" r:id="rId11"/>
    <p:sldId id="287" r:id="rId12"/>
    <p:sldId id="272" r:id="rId13"/>
    <p:sldId id="283" r:id="rId14"/>
    <p:sldId id="273" r:id="rId15"/>
    <p:sldId id="288" r:id="rId16"/>
    <p:sldId id="276" r:id="rId17"/>
    <p:sldId id="277" r:id="rId18"/>
    <p:sldId id="289" r:id="rId19"/>
    <p:sldId id="278" r:id="rId20"/>
    <p:sldId id="280" r:id="rId21"/>
    <p:sldId id="291" r:id="rId22"/>
    <p:sldId id="292" r:id="rId23"/>
    <p:sldId id="295" r:id="rId24"/>
    <p:sldId id="293" r:id="rId25"/>
    <p:sldId id="274" r:id="rId26"/>
    <p:sldId id="294" r:id="rId27"/>
    <p:sldId id="282" r:id="rId28"/>
    <p:sldId id="297" r:id="rId29"/>
    <p:sldId id="29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7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1DCD77-9319-4554-AEB6-EF4C7DEFD21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A62E590-FCAB-4826-9568-1DBD830A0552}">
      <dgm:prSet custT="1"/>
      <dgm:spPr/>
      <dgm:t>
        <a:bodyPr/>
        <a:lstStyle/>
        <a:p>
          <a:r>
            <a:rPr lang="ru-RU" sz="3600" b="1" dirty="0" smtClean="0">
              <a:latin typeface="Comic Sans MS" pitchFamily="66" charset="0"/>
            </a:rPr>
            <a:t>По данным исследований, в памяти человека остаётся:</a:t>
          </a:r>
          <a:endParaRPr lang="ru-RU" sz="3600" dirty="0"/>
        </a:p>
      </dgm:t>
    </dgm:pt>
    <dgm:pt modelId="{DC61B620-630F-465B-A903-3D8282B72679}" type="parTrans" cxnId="{63549166-8619-4191-9C70-CEFCE76C6F32}">
      <dgm:prSet/>
      <dgm:spPr/>
      <dgm:t>
        <a:bodyPr/>
        <a:lstStyle/>
        <a:p>
          <a:endParaRPr lang="ru-RU"/>
        </a:p>
      </dgm:t>
    </dgm:pt>
    <dgm:pt modelId="{C6630FB1-6439-4669-A484-35B89052A99C}" type="sibTrans" cxnId="{63549166-8619-4191-9C70-CEFCE76C6F32}">
      <dgm:prSet/>
      <dgm:spPr/>
      <dgm:t>
        <a:bodyPr/>
        <a:lstStyle/>
        <a:p>
          <a:endParaRPr lang="ru-RU"/>
        </a:p>
      </dgm:t>
    </dgm:pt>
    <dgm:pt modelId="{7AFE3BB7-6378-4E31-8EC0-D4775BB3834A}" type="pres">
      <dgm:prSet presAssocID="{111DCD77-9319-4554-AEB6-EF4C7DEFD2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3E78018-FB42-46FF-A18B-521701FE5597}" type="pres">
      <dgm:prSet presAssocID="{0A62E590-FCAB-4826-9568-1DBD830A0552}" presName="hierRoot1" presStyleCnt="0">
        <dgm:presLayoutVars>
          <dgm:hierBranch val="init"/>
        </dgm:presLayoutVars>
      </dgm:prSet>
      <dgm:spPr/>
    </dgm:pt>
    <dgm:pt modelId="{D3A7BB54-5A24-4535-88A7-924E30E7DB56}" type="pres">
      <dgm:prSet presAssocID="{0A62E590-FCAB-4826-9568-1DBD830A0552}" presName="rootComposite1" presStyleCnt="0"/>
      <dgm:spPr/>
    </dgm:pt>
    <dgm:pt modelId="{C3A6E8A9-7535-4F4C-B29A-7D353A31A156}" type="pres">
      <dgm:prSet presAssocID="{0A62E590-FCAB-4826-9568-1DBD830A0552}" presName="rootText1" presStyleLbl="node0" presStyleIdx="0" presStyleCnt="1" custScaleX="458869" custLinFactY="-100000" custLinFactNeighborX="-33" custLinFactNeighborY="-1451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8E646F-56FA-40F8-B1D5-E28C0FEA82F2}" type="pres">
      <dgm:prSet presAssocID="{0A62E590-FCAB-4826-9568-1DBD830A055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665D639-9C8A-483D-B3DE-38390CF2D8F0}" type="pres">
      <dgm:prSet presAssocID="{0A62E590-FCAB-4826-9568-1DBD830A0552}" presName="hierChild2" presStyleCnt="0"/>
      <dgm:spPr/>
    </dgm:pt>
    <dgm:pt modelId="{C3AD0626-0C08-4891-9425-85748073D7E6}" type="pres">
      <dgm:prSet presAssocID="{0A62E590-FCAB-4826-9568-1DBD830A0552}" presName="hierChild3" presStyleCnt="0"/>
      <dgm:spPr/>
    </dgm:pt>
  </dgm:ptLst>
  <dgm:cxnLst>
    <dgm:cxn modelId="{63549166-8619-4191-9C70-CEFCE76C6F32}" srcId="{111DCD77-9319-4554-AEB6-EF4C7DEFD21E}" destId="{0A62E590-FCAB-4826-9568-1DBD830A0552}" srcOrd="0" destOrd="0" parTransId="{DC61B620-630F-465B-A903-3D8282B72679}" sibTransId="{C6630FB1-6439-4669-A484-35B89052A99C}"/>
    <dgm:cxn modelId="{1ACC3561-DDD2-48AF-9550-05E33C223CD7}" type="presOf" srcId="{0A62E590-FCAB-4826-9568-1DBD830A0552}" destId="{C3A6E8A9-7535-4F4C-B29A-7D353A31A156}" srcOrd="0" destOrd="0" presId="urn:microsoft.com/office/officeart/2005/8/layout/orgChart1"/>
    <dgm:cxn modelId="{12679C47-18C3-46F0-BEF2-D0B5F3770058}" type="presOf" srcId="{111DCD77-9319-4554-AEB6-EF4C7DEFD21E}" destId="{7AFE3BB7-6378-4E31-8EC0-D4775BB3834A}" srcOrd="0" destOrd="0" presId="urn:microsoft.com/office/officeart/2005/8/layout/orgChart1"/>
    <dgm:cxn modelId="{3AA72DF3-5E68-4E95-B10D-C78FCEC79109}" type="presOf" srcId="{0A62E590-FCAB-4826-9568-1DBD830A0552}" destId="{118E646F-56FA-40F8-B1D5-E28C0FEA82F2}" srcOrd="1" destOrd="0" presId="urn:microsoft.com/office/officeart/2005/8/layout/orgChart1"/>
    <dgm:cxn modelId="{A127275E-8643-47B9-9DC3-6D81D9C1BC05}" type="presParOf" srcId="{7AFE3BB7-6378-4E31-8EC0-D4775BB3834A}" destId="{E3E78018-FB42-46FF-A18B-521701FE5597}" srcOrd="0" destOrd="0" presId="urn:microsoft.com/office/officeart/2005/8/layout/orgChart1"/>
    <dgm:cxn modelId="{01618900-3A88-4B75-A1F9-EC6DFA88E1A6}" type="presParOf" srcId="{E3E78018-FB42-46FF-A18B-521701FE5597}" destId="{D3A7BB54-5A24-4535-88A7-924E30E7DB56}" srcOrd="0" destOrd="0" presId="urn:microsoft.com/office/officeart/2005/8/layout/orgChart1"/>
    <dgm:cxn modelId="{6A01F092-CF44-4D80-A98F-4F87D6C9D4E5}" type="presParOf" srcId="{D3A7BB54-5A24-4535-88A7-924E30E7DB56}" destId="{C3A6E8A9-7535-4F4C-B29A-7D353A31A156}" srcOrd="0" destOrd="0" presId="urn:microsoft.com/office/officeart/2005/8/layout/orgChart1"/>
    <dgm:cxn modelId="{59C4C4FD-0A9F-411A-8C21-7AA41B3D85DC}" type="presParOf" srcId="{D3A7BB54-5A24-4535-88A7-924E30E7DB56}" destId="{118E646F-56FA-40F8-B1D5-E28C0FEA82F2}" srcOrd="1" destOrd="0" presId="urn:microsoft.com/office/officeart/2005/8/layout/orgChart1"/>
    <dgm:cxn modelId="{953B1908-809C-48BA-92A6-14244375BD40}" type="presParOf" srcId="{E3E78018-FB42-46FF-A18B-521701FE5597}" destId="{9665D639-9C8A-483D-B3DE-38390CF2D8F0}" srcOrd="1" destOrd="0" presId="urn:microsoft.com/office/officeart/2005/8/layout/orgChart1"/>
    <dgm:cxn modelId="{4FF652DB-F59A-48C7-BCB5-48D115D76C0C}" type="presParOf" srcId="{E3E78018-FB42-46FF-A18B-521701FE5597}" destId="{C3AD0626-0C08-4891-9425-85748073D7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A6E8A9-7535-4F4C-B29A-7D353A31A156}">
      <dsp:nvSpPr>
        <dsp:cNvPr id="0" name=""/>
        <dsp:cNvSpPr/>
      </dsp:nvSpPr>
      <dsp:spPr>
        <a:xfrm>
          <a:off x="5" y="240138"/>
          <a:ext cx="9142673" cy="996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Comic Sans MS" pitchFamily="66" charset="0"/>
            </a:rPr>
            <a:t>По данным исследований, в памяти человека остаётся:</a:t>
          </a:r>
          <a:endParaRPr lang="ru-RU" sz="3600" kern="1200" dirty="0"/>
        </a:p>
      </dsp:txBody>
      <dsp:txXfrm>
        <a:off x="5" y="240138"/>
        <a:ext cx="9142673" cy="996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49305-3C41-41DF-A4CE-A62F3E2E4C7C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89988-CD76-4A6E-A1A8-455921A77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9E1D64-6B2A-459D-807A-D544DC13F693}" type="slidenum">
              <a:rPr lang="ru-RU"/>
              <a:pPr/>
              <a:t>8</a:t>
            </a:fld>
            <a:endParaRPr lang="ru-RU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A04FCE-4390-4E76-A8CE-AF8737BA4902}" type="slidenum">
              <a:rPr lang="ru-RU"/>
              <a:pPr/>
              <a:t>16</a:t>
            </a:fld>
            <a:endParaRPr lang="ru-RU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Дополнительное построение ДП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FC3F9-159D-4F53-8044-6946FE87B1A6}" type="slidenum">
              <a:rPr lang="ru-RU"/>
              <a:pPr/>
              <a:t>17</a:t>
            </a:fld>
            <a:endParaRPr lang="ru-RU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Сделайте клик на кнопку «Показ» несколько раз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28B8D-A75A-4A84-A3DF-4A1725CAFB8E}" type="slidenum">
              <a:rPr lang="ru-RU"/>
              <a:pPr/>
              <a:t>19</a:t>
            </a:fld>
            <a:endParaRPr lang="ru-R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класс. Н.Я.Виленкин.    № 541.   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F39D4-616C-4774-9B22-3264469F0436}" type="slidenum">
              <a:rPr lang="ru-RU"/>
              <a:pPr/>
              <a:t>20</a:t>
            </a:fld>
            <a:endParaRPr lang="ru-RU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Математика 6 класс (часть 3). Г.В. Дорофеев, Л.Г. Петерсон. 430(1)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89988-CD76-4A6E-A1A8-455921A77BD0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4F69-5631-458E-8E0E-11DD482330B1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72F0-B0A9-4BFF-86A4-28DB4D3DE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4F69-5631-458E-8E0E-11DD482330B1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72F0-B0A9-4BFF-86A4-28DB4D3DE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4F69-5631-458E-8E0E-11DD482330B1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72F0-B0A9-4BFF-86A4-28DB4D3DE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4F69-5631-458E-8E0E-11DD482330B1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72F0-B0A9-4BFF-86A4-28DB4D3DE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4F69-5631-458E-8E0E-11DD482330B1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72F0-B0A9-4BFF-86A4-28DB4D3DE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4F69-5631-458E-8E0E-11DD482330B1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72F0-B0A9-4BFF-86A4-28DB4D3DE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4F69-5631-458E-8E0E-11DD482330B1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72F0-B0A9-4BFF-86A4-28DB4D3DE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4F69-5631-458E-8E0E-11DD482330B1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72F0-B0A9-4BFF-86A4-28DB4D3DE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4F69-5631-458E-8E0E-11DD482330B1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72F0-B0A9-4BFF-86A4-28DB4D3DE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4F69-5631-458E-8E0E-11DD482330B1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72F0-B0A9-4BFF-86A4-28DB4D3DE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94F69-5631-458E-8E0E-11DD482330B1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72F0-B0A9-4BFF-86A4-28DB4D3DE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94F69-5631-458E-8E0E-11DD482330B1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772F0-B0A9-4BFF-86A4-28DB4D3DE7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TTU.exe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schitaem_so_Smesharikami_test.pp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8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7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Мотивация деятельности учащихся на уроке и создание условий для ее реализации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400" b="1" i="1" dirty="0" smtClean="0">
                <a:solidFill>
                  <a:srgbClr val="FF0066"/>
                </a:solidFill>
              </a:rPr>
              <a:t>Проверка домашнего задания</a:t>
            </a:r>
          </a:p>
        </p:txBody>
      </p:sp>
      <p:sp>
        <p:nvSpPr>
          <p:cNvPr id="97292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323528" y="1600200"/>
            <a:ext cx="8363272" cy="5257800"/>
          </a:xfrm>
        </p:spPr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1)</a:t>
            </a:r>
          </a:p>
          <a:p>
            <a:pPr eaLnBrk="1" hangingPunct="1">
              <a:defRPr/>
            </a:pPr>
            <a:endParaRPr lang="ru-RU" b="1" dirty="0" smtClean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ru-RU" b="1" dirty="0" smtClean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2)</a:t>
            </a:r>
          </a:p>
          <a:p>
            <a:pPr eaLnBrk="1" hangingPunct="1">
              <a:defRPr/>
            </a:pPr>
            <a:endParaRPr lang="ru-RU" b="1" dirty="0" smtClean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ru-RU" b="1" dirty="0" smtClean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3)</a:t>
            </a:r>
          </a:p>
        </p:txBody>
      </p:sp>
      <p:graphicFrame>
        <p:nvGraphicFramePr>
          <p:cNvPr id="97293" name="Object 13"/>
          <p:cNvGraphicFramePr>
            <a:graphicFrameLocks noChangeAspect="1"/>
          </p:cNvGraphicFramePr>
          <p:nvPr/>
        </p:nvGraphicFramePr>
        <p:xfrm>
          <a:off x="1259632" y="1916832"/>
          <a:ext cx="2736850" cy="917575"/>
        </p:xfrm>
        <a:graphic>
          <a:graphicData uri="http://schemas.openxmlformats.org/presentationml/2006/ole">
            <p:oleObj spid="_x0000_s3077" name="Формула" r:id="rId3" imgW="1168200" imgH="444240" progId="Equation.3">
              <p:embed/>
            </p:oleObj>
          </a:graphicData>
        </a:graphic>
      </p:graphicFrame>
      <p:graphicFrame>
        <p:nvGraphicFramePr>
          <p:cNvPr id="97294" name="Object 14"/>
          <p:cNvGraphicFramePr>
            <a:graphicFrameLocks noChangeAspect="1"/>
          </p:cNvGraphicFramePr>
          <p:nvPr/>
        </p:nvGraphicFramePr>
        <p:xfrm>
          <a:off x="3995936" y="1844824"/>
          <a:ext cx="3744913" cy="1055687"/>
        </p:xfrm>
        <a:graphic>
          <a:graphicData uri="http://schemas.openxmlformats.org/presentationml/2006/ole">
            <p:oleObj spid="_x0000_s3078" name="Формула" r:id="rId4" imgW="1955520" imgH="457200" progId="Equation.3">
              <p:embed/>
            </p:oleObj>
          </a:graphicData>
        </a:graphic>
      </p:graphicFrame>
      <p:graphicFrame>
        <p:nvGraphicFramePr>
          <p:cNvPr id="97295" name="Object 15"/>
          <p:cNvGraphicFramePr>
            <a:graphicFrameLocks noChangeAspect="1"/>
          </p:cNvGraphicFramePr>
          <p:nvPr/>
        </p:nvGraphicFramePr>
        <p:xfrm>
          <a:off x="1259632" y="3429000"/>
          <a:ext cx="3457575" cy="865188"/>
        </p:xfrm>
        <a:graphic>
          <a:graphicData uri="http://schemas.openxmlformats.org/presentationml/2006/ole">
            <p:oleObj spid="_x0000_s3079" name="Формула" r:id="rId5" imgW="1409400" imgH="419040" progId="Equation.3">
              <p:embed/>
            </p:oleObj>
          </a:graphicData>
        </a:graphic>
      </p:graphicFrame>
      <p:graphicFrame>
        <p:nvGraphicFramePr>
          <p:cNvPr id="97296" name="Object 16"/>
          <p:cNvGraphicFramePr>
            <a:graphicFrameLocks noChangeAspect="1"/>
          </p:cNvGraphicFramePr>
          <p:nvPr/>
        </p:nvGraphicFramePr>
        <p:xfrm>
          <a:off x="4788024" y="3356992"/>
          <a:ext cx="3473450" cy="863600"/>
        </p:xfrm>
        <a:graphic>
          <a:graphicData uri="http://schemas.openxmlformats.org/presentationml/2006/ole">
            <p:oleObj spid="_x0000_s3080" name="Формула" r:id="rId6" imgW="1523880" imgH="444240" progId="Equation.3">
              <p:embed/>
            </p:oleObj>
          </a:graphicData>
        </a:graphic>
      </p:graphicFrame>
      <p:graphicFrame>
        <p:nvGraphicFramePr>
          <p:cNvPr id="97297" name="Object 17"/>
          <p:cNvGraphicFramePr>
            <a:graphicFrameLocks noChangeAspect="1"/>
          </p:cNvGraphicFramePr>
          <p:nvPr/>
        </p:nvGraphicFramePr>
        <p:xfrm>
          <a:off x="1259632" y="4941168"/>
          <a:ext cx="2952750" cy="966787"/>
        </p:xfrm>
        <a:graphic>
          <a:graphicData uri="http://schemas.openxmlformats.org/presentationml/2006/ole">
            <p:oleObj spid="_x0000_s3081" name="Формула" r:id="rId7" imgW="1434960" imgH="469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Использование </a:t>
            </a:r>
            <a:r>
              <a:rPr lang="ru-RU" sz="4800" dirty="0"/>
              <a:t>компьютера на различных этапах обучения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</a:t>
            </a:r>
            <a:r>
              <a:rPr lang="ru-RU" sz="4000" dirty="0" smtClean="0"/>
              <a:t>Устный счет</a:t>
            </a:r>
            <a:endParaRPr lang="ru-RU" sz="4000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66"/>
                </a:solidFill>
                <a:latin typeface="Comic Sans MS" pitchFamily="66" charset="0"/>
              </a:rPr>
              <a:t>Разминка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920" y="1700808"/>
            <a:ext cx="1655762" cy="4587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400" smtClean="0">
                <a:solidFill>
                  <a:srgbClr val="6600CC"/>
                </a:solidFill>
                <a:latin typeface="Comic Sans MS" pitchFamily="66" charset="0"/>
              </a:rPr>
              <a:t>7</a:t>
            </a:r>
            <a:r>
              <a:rPr lang="ru-RU" sz="3400" baseline="30000" smtClean="0">
                <a:solidFill>
                  <a:srgbClr val="6600CC"/>
                </a:solidFill>
                <a:latin typeface="Comic Sans MS" pitchFamily="66" charset="0"/>
              </a:rPr>
              <a:t>2</a:t>
            </a:r>
            <a:r>
              <a:rPr lang="ru-RU" sz="3400" smtClean="0">
                <a:solidFill>
                  <a:srgbClr val="6600CC"/>
                </a:solidFill>
                <a:latin typeface="Comic Sans MS" pitchFamily="66" charset="0"/>
              </a:rPr>
              <a:t> - 5</a:t>
            </a:r>
            <a:r>
              <a:rPr lang="ru-RU" sz="3400" baseline="30000" smtClean="0">
                <a:solidFill>
                  <a:srgbClr val="6600CC"/>
                </a:solidFill>
                <a:latin typeface="Comic Sans MS" pitchFamily="66" charset="0"/>
              </a:rPr>
              <a:t>2</a:t>
            </a:r>
            <a:endParaRPr lang="ru-RU" sz="3400" smtClean="0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4499620" y="2205633"/>
            <a:ext cx="9366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3400">
                <a:solidFill>
                  <a:srgbClr val="6600CC"/>
                </a:solidFill>
                <a:latin typeface="Comic Sans MS" pitchFamily="66" charset="0"/>
              </a:rPr>
              <a:t>×</a:t>
            </a: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 3 </a:t>
            </a: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3778895" y="2205633"/>
            <a:ext cx="7921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24 </a:t>
            </a:r>
          </a:p>
        </p:txBody>
      </p:sp>
      <p:sp>
        <p:nvSpPr>
          <p:cNvPr id="216070" name="Rectangle 6"/>
          <p:cNvSpPr>
            <a:spLocks noChangeArrowheads="1"/>
          </p:cNvSpPr>
          <p:nvPr/>
        </p:nvSpPr>
        <p:spPr bwMode="auto">
          <a:xfrm>
            <a:off x="4571057" y="2708870"/>
            <a:ext cx="9366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: 4</a:t>
            </a:r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4428182" y="3285133"/>
            <a:ext cx="10795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 dirty="0">
                <a:solidFill>
                  <a:srgbClr val="6600CC"/>
                </a:solidFill>
                <a:latin typeface="Comic Sans MS" pitchFamily="66" charset="0"/>
              </a:rPr>
              <a:t>+ 12 </a:t>
            </a:r>
          </a:p>
        </p:txBody>
      </p:sp>
      <p:sp>
        <p:nvSpPr>
          <p:cNvPr id="216072" name="Rectangle 8"/>
          <p:cNvSpPr>
            <a:spLocks noChangeArrowheads="1"/>
          </p:cNvSpPr>
          <p:nvPr/>
        </p:nvSpPr>
        <p:spPr bwMode="auto">
          <a:xfrm>
            <a:off x="4644082" y="3861395"/>
            <a:ext cx="8651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: 2 </a:t>
            </a:r>
          </a:p>
        </p:txBody>
      </p:sp>
      <p:sp>
        <p:nvSpPr>
          <p:cNvPr id="216073" name="Rectangle 9"/>
          <p:cNvSpPr>
            <a:spLocks noChangeArrowheads="1"/>
          </p:cNvSpPr>
          <p:nvPr/>
        </p:nvSpPr>
        <p:spPr bwMode="auto">
          <a:xfrm>
            <a:off x="4210695" y="4724995"/>
            <a:ext cx="9366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 ?</a:t>
            </a:r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>
            <a:off x="3491557" y="4582120"/>
            <a:ext cx="2160588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6075" name="Rectangle 11"/>
          <p:cNvSpPr>
            <a:spLocks noChangeArrowheads="1"/>
          </p:cNvSpPr>
          <p:nvPr/>
        </p:nvSpPr>
        <p:spPr bwMode="auto">
          <a:xfrm>
            <a:off x="3778895" y="2781895"/>
            <a:ext cx="7921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72 </a:t>
            </a:r>
          </a:p>
        </p:txBody>
      </p:sp>
      <p:sp>
        <p:nvSpPr>
          <p:cNvPr id="216076" name="Rectangle 12"/>
          <p:cNvSpPr>
            <a:spLocks noChangeArrowheads="1"/>
          </p:cNvSpPr>
          <p:nvPr/>
        </p:nvSpPr>
        <p:spPr bwMode="auto">
          <a:xfrm>
            <a:off x="3778895" y="3285133"/>
            <a:ext cx="7191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18 </a:t>
            </a:r>
          </a:p>
        </p:txBody>
      </p:sp>
      <p:sp>
        <p:nvSpPr>
          <p:cNvPr id="216077" name="Rectangle 13"/>
          <p:cNvSpPr>
            <a:spLocks noChangeArrowheads="1"/>
          </p:cNvSpPr>
          <p:nvPr/>
        </p:nvSpPr>
        <p:spPr bwMode="auto">
          <a:xfrm>
            <a:off x="3707457" y="3861395"/>
            <a:ext cx="93503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30 </a:t>
            </a:r>
          </a:p>
        </p:txBody>
      </p:sp>
      <p:sp>
        <p:nvSpPr>
          <p:cNvPr id="216078" name="Rectangle 14"/>
          <p:cNvSpPr>
            <a:spLocks noChangeArrowheads="1"/>
          </p:cNvSpPr>
          <p:nvPr/>
        </p:nvSpPr>
        <p:spPr bwMode="auto">
          <a:xfrm>
            <a:off x="4067820" y="4724995"/>
            <a:ext cx="7191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ru-RU" sz="3400">
                <a:solidFill>
                  <a:srgbClr val="6600CC"/>
                </a:solidFill>
                <a:latin typeface="Comic Sans MS" pitchFamily="66" charset="0"/>
              </a:rPr>
              <a:t>15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60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6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6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6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6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60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16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6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6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6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/>
      <p:bldP spid="216068" grpId="0"/>
      <p:bldP spid="216069" grpId="0"/>
      <p:bldP spid="216070" grpId="0"/>
      <p:bldP spid="216071" grpId="0"/>
      <p:bldP spid="216072" grpId="0"/>
      <p:bldP spid="216073" grpId="0"/>
      <p:bldP spid="216073" grpId="1"/>
      <p:bldP spid="216074" grpId="0" animBg="1"/>
      <p:bldP spid="216075" grpId="0"/>
      <p:bldP spid="216076" grpId="0"/>
      <p:bldP spid="216077" grpId="0"/>
      <p:bldP spid="2160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Задача 1</a:t>
            </a:r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 rot="7801988">
            <a:off x="2951957" y="2456656"/>
            <a:ext cx="3600450" cy="1944687"/>
          </a:xfrm>
          <a:prstGeom prst="rtTriangle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2843213" y="2676525"/>
            <a:ext cx="3800475" cy="1905000"/>
          </a:xfrm>
          <a:custGeom>
            <a:avLst/>
            <a:gdLst/>
            <a:ahLst/>
            <a:cxnLst>
              <a:cxn ang="0">
                <a:pos x="0" y="951"/>
              </a:cxn>
              <a:cxn ang="0">
                <a:pos x="2394" y="0"/>
              </a:cxn>
              <a:cxn ang="0">
                <a:pos x="2262" y="1200"/>
              </a:cxn>
              <a:cxn ang="0">
                <a:pos x="0" y="951"/>
              </a:cxn>
            </a:cxnLst>
            <a:rect l="0" t="0" r="r" b="b"/>
            <a:pathLst>
              <a:path w="2394" h="1200">
                <a:moveTo>
                  <a:pt x="0" y="951"/>
                </a:moveTo>
                <a:lnTo>
                  <a:pt x="2394" y="0"/>
                </a:lnTo>
                <a:lnTo>
                  <a:pt x="2262" y="1200"/>
                </a:lnTo>
                <a:lnTo>
                  <a:pt x="0" y="95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50999"/>
                </a:schemeClr>
              </a:gs>
              <a:gs pos="100000">
                <a:schemeClr val="hlink">
                  <a:alpha val="64000"/>
                </a:schemeClr>
              </a:gs>
            </a:gsLst>
            <a:lin ang="2700000" scaled="1"/>
          </a:gra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2" name="Arc 30"/>
          <p:cNvSpPr>
            <a:spLocks/>
          </p:cNvSpPr>
          <p:nvPr/>
        </p:nvSpPr>
        <p:spPr bwMode="auto">
          <a:xfrm>
            <a:off x="3492500" y="3362325"/>
            <a:ext cx="287338" cy="439738"/>
          </a:xfrm>
          <a:custGeom>
            <a:avLst/>
            <a:gdLst>
              <a:gd name="G0" fmla="+- 0 0 0"/>
              <a:gd name="G1" fmla="+- 21431 0 0"/>
              <a:gd name="G2" fmla="+- 21600 0 0"/>
              <a:gd name="T0" fmla="*/ 2694 w 21600"/>
              <a:gd name="T1" fmla="*/ 0 h 21987"/>
              <a:gd name="T2" fmla="*/ 21593 w 21600"/>
              <a:gd name="T3" fmla="*/ 21987 h 21987"/>
              <a:gd name="T4" fmla="*/ 0 w 21600"/>
              <a:gd name="T5" fmla="*/ 21431 h 2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87" fill="none" extrusionOk="0">
                <a:moveTo>
                  <a:pt x="2694" y="-1"/>
                </a:moveTo>
                <a:cubicBezTo>
                  <a:pt x="13496" y="1357"/>
                  <a:pt x="21600" y="10543"/>
                  <a:pt x="21600" y="21431"/>
                </a:cubicBezTo>
                <a:cubicBezTo>
                  <a:pt x="21600" y="21616"/>
                  <a:pt x="21597" y="21801"/>
                  <a:pt x="21592" y="21986"/>
                </a:cubicBezTo>
              </a:path>
              <a:path w="21600" h="21987" stroke="0" extrusionOk="0">
                <a:moveTo>
                  <a:pt x="2694" y="-1"/>
                </a:moveTo>
                <a:cubicBezTo>
                  <a:pt x="13496" y="1357"/>
                  <a:pt x="21600" y="10543"/>
                  <a:pt x="21600" y="21431"/>
                </a:cubicBezTo>
                <a:cubicBezTo>
                  <a:pt x="21600" y="21616"/>
                  <a:pt x="21597" y="21801"/>
                  <a:pt x="21592" y="21986"/>
                </a:cubicBezTo>
                <a:lnTo>
                  <a:pt x="0" y="2143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3" name="Arc 31"/>
          <p:cNvSpPr>
            <a:spLocks/>
          </p:cNvSpPr>
          <p:nvPr/>
        </p:nvSpPr>
        <p:spPr bwMode="auto">
          <a:xfrm rot="1483550">
            <a:off x="3708400" y="3860800"/>
            <a:ext cx="285750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455"/>
              <a:gd name="T1" fmla="*/ 0 h 21600"/>
              <a:gd name="T2" fmla="*/ 21455 w 21455"/>
              <a:gd name="T3" fmla="*/ 19100 h 21600"/>
              <a:gd name="T4" fmla="*/ 0 w 2145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55" h="21600" fill="none" extrusionOk="0">
                <a:moveTo>
                  <a:pt x="-1" y="0"/>
                </a:moveTo>
                <a:cubicBezTo>
                  <a:pt x="10962" y="0"/>
                  <a:pt x="20186" y="8211"/>
                  <a:pt x="21454" y="19100"/>
                </a:cubicBezTo>
              </a:path>
              <a:path w="21455" h="21600" stroke="0" extrusionOk="0">
                <a:moveTo>
                  <a:pt x="-1" y="0"/>
                </a:moveTo>
                <a:cubicBezTo>
                  <a:pt x="10962" y="0"/>
                  <a:pt x="20186" y="8211"/>
                  <a:pt x="21454" y="191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4957763" y="1420813"/>
            <a:ext cx="419100" cy="419100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264" y="118"/>
              </a:cxn>
              <a:cxn ang="0">
                <a:pos x="146" y="264"/>
              </a:cxn>
              <a:cxn ang="0">
                <a:pos x="0" y="153"/>
              </a:cxn>
              <a:cxn ang="0">
                <a:pos x="118" y="0"/>
              </a:cxn>
            </a:cxnLst>
            <a:rect l="0" t="0" r="r" b="b"/>
            <a:pathLst>
              <a:path w="264" h="264">
                <a:moveTo>
                  <a:pt x="118" y="0"/>
                </a:moveTo>
                <a:lnTo>
                  <a:pt x="264" y="118"/>
                </a:lnTo>
                <a:lnTo>
                  <a:pt x="146" y="264"/>
                </a:lnTo>
                <a:lnTo>
                  <a:pt x="0" y="153"/>
                </a:lnTo>
                <a:lnTo>
                  <a:pt x="118" y="0"/>
                </a:lnTo>
                <a:close/>
              </a:path>
            </a:pathLst>
          </a:custGeom>
          <a:solidFill>
            <a:srgbClr val="FF7C5D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6135688" y="4257675"/>
            <a:ext cx="330200" cy="314325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208" y="32"/>
              </a:cxn>
              <a:cxn ang="0">
                <a:pos x="181" y="198"/>
              </a:cxn>
              <a:cxn ang="0">
                <a:pos x="0" y="170"/>
              </a:cxn>
              <a:cxn ang="0">
                <a:pos x="23" y="0"/>
              </a:cxn>
            </a:cxnLst>
            <a:rect l="0" t="0" r="r" b="b"/>
            <a:pathLst>
              <a:path w="208" h="198">
                <a:moveTo>
                  <a:pt x="23" y="0"/>
                </a:moveTo>
                <a:lnTo>
                  <a:pt x="208" y="32"/>
                </a:lnTo>
                <a:lnTo>
                  <a:pt x="181" y="198"/>
                </a:lnTo>
                <a:lnTo>
                  <a:pt x="0" y="170"/>
                </a:lnTo>
                <a:lnTo>
                  <a:pt x="23" y="0"/>
                </a:lnTo>
                <a:close/>
              </a:path>
            </a:pathLst>
          </a:custGeom>
          <a:solidFill>
            <a:srgbClr val="FF7C5D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2268538" y="37893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4643438" y="8366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6372225" y="45085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6732588" y="22050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Д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3708400" y="5448300"/>
            <a:ext cx="4672013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00"/>
                </a:solidFill>
              </a:rPr>
              <a:t>Доказать: </a:t>
            </a:r>
            <a:r>
              <a:rPr lang="el-GR" sz="2800" b="1">
                <a:solidFill>
                  <a:srgbClr val="000000"/>
                </a:solidFill>
              </a:rPr>
              <a:t>Δ</a:t>
            </a:r>
            <a:r>
              <a:rPr lang="ru-RU" sz="2800" b="1">
                <a:solidFill>
                  <a:srgbClr val="000000"/>
                </a:solidFill>
              </a:rPr>
              <a:t> АВД=</a:t>
            </a:r>
            <a:r>
              <a:rPr lang="el-GR" sz="2800" b="1">
                <a:solidFill>
                  <a:srgbClr val="000000"/>
                </a:solidFill>
              </a:rPr>
              <a:t>Δ</a:t>
            </a:r>
            <a:r>
              <a:rPr lang="ru-RU" sz="2800" b="1">
                <a:solidFill>
                  <a:srgbClr val="000000"/>
                </a:solidFill>
              </a:rPr>
              <a:t> АСД</a:t>
            </a:r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3851275" y="5157788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6" name="AutoShape 4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313" y="5589588"/>
            <a:ext cx="649287" cy="647700"/>
          </a:xfrm>
          <a:prstGeom prst="actionButtonHome">
            <a:avLst/>
          </a:prstGeom>
          <a:solidFill>
            <a:srgbClr val="CC3399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WordArt 2" descr="Водяные капли"/>
          <p:cNvSpPr>
            <a:spLocks noChangeArrowheads="1" noChangeShapeType="1" noTextEdit="1"/>
          </p:cNvSpPr>
          <p:nvPr/>
        </p:nvSpPr>
        <p:spPr bwMode="auto">
          <a:xfrm rot="-464132">
            <a:off x="468313" y="4076700"/>
            <a:ext cx="5616575" cy="19923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0000CC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Реши ребус</a:t>
            </a:r>
          </a:p>
        </p:txBody>
      </p:sp>
      <p:sp>
        <p:nvSpPr>
          <p:cNvPr id="201731" name="WordArt 3"/>
          <p:cNvSpPr>
            <a:spLocks noChangeArrowheads="1" noChangeShapeType="1" noTextEdit="1"/>
          </p:cNvSpPr>
          <p:nvPr/>
        </p:nvSpPr>
        <p:spPr bwMode="auto">
          <a:xfrm>
            <a:off x="4356100" y="1125538"/>
            <a:ext cx="2609850" cy="1706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CC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Arial"/>
                <a:cs typeface="Arial"/>
              </a:rPr>
              <a:t>ЧА</a:t>
            </a:r>
          </a:p>
        </p:txBody>
      </p:sp>
      <p:sp>
        <p:nvSpPr>
          <p:cNvPr id="201732" name="WordArt 4"/>
          <p:cNvSpPr>
            <a:spLocks noChangeArrowheads="1" noChangeShapeType="1" noTextEdit="1"/>
          </p:cNvSpPr>
          <p:nvPr/>
        </p:nvSpPr>
        <p:spPr bwMode="auto">
          <a:xfrm>
            <a:off x="5867400" y="1844675"/>
            <a:ext cx="2519363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0000C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ДА</a:t>
            </a:r>
          </a:p>
        </p:txBody>
      </p:sp>
    </p:spTree>
  </p:cSld>
  <p:clrMapOvr>
    <a:masterClrMapping/>
  </p:clrMapOvr>
  <p:transition advTm="158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1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 animBg="1"/>
      <p:bldP spid="201731" grpId="0" animBg="1"/>
      <p:bldP spid="2017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Использование </a:t>
            </a:r>
            <a:r>
              <a:rPr lang="ru-RU" sz="4800" dirty="0"/>
              <a:t>компьютера на различных этапах обучения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300" dirty="0" smtClean="0"/>
              <a:t> Изучение нового материала</a:t>
            </a:r>
          </a:p>
          <a:p>
            <a:pPr algn="ctr">
              <a:buNone/>
            </a:pPr>
            <a:r>
              <a:rPr lang="ru-RU" sz="4000" dirty="0" smtClean="0"/>
              <a:t> </a:t>
            </a:r>
            <a:r>
              <a:rPr lang="ru-RU" sz="3500" dirty="0"/>
              <a:t>применение компьютерных презентаций как наглядного пособия и источника учебной информации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>
            <a:off x="0" y="914400"/>
            <a:ext cx="8851900" cy="889000"/>
          </a:xfrm>
          <a:custGeom>
            <a:avLst/>
            <a:gdLst/>
            <a:ahLst/>
            <a:cxnLst>
              <a:cxn ang="0">
                <a:pos x="2792" y="40"/>
              </a:cxn>
              <a:cxn ang="0">
                <a:pos x="2776" y="80"/>
              </a:cxn>
              <a:cxn ang="0">
                <a:pos x="2768" y="72"/>
              </a:cxn>
              <a:cxn ang="0">
                <a:pos x="2768" y="64"/>
              </a:cxn>
              <a:cxn ang="0">
                <a:pos x="2776" y="48"/>
              </a:cxn>
              <a:cxn ang="0">
                <a:pos x="2776" y="40"/>
              </a:cxn>
              <a:cxn ang="0">
                <a:pos x="2752" y="24"/>
              </a:cxn>
              <a:cxn ang="0">
                <a:pos x="5576" y="48"/>
              </a:cxn>
              <a:cxn ang="0">
                <a:pos x="5576" y="280"/>
              </a:cxn>
              <a:cxn ang="0">
                <a:pos x="2752" y="264"/>
              </a:cxn>
              <a:cxn ang="0">
                <a:pos x="2232" y="264"/>
              </a:cxn>
              <a:cxn ang="0">
                <a:pos x="2096" y="560"/>
              </a:cxn>
              <a:cxn ang="0">
                <a:pos x="0" y="552"/>
              </a:cxn>
              <a:cxn ang="0">
                <a:pos x="192" y="248"/>
              </a:cxn>
              <a:cxn ang="0">
                <a:pos x="2752" y="264"/>
              </a:cxn>
              <a:cxn ang="0">
                <a:pos x="2768" y="264"/>
              </a:cxn>
              <a:cxn ang="0">
                <a:pos x="2776" y="40"/>
              </a:cxn>
              <a:cxn ang="0">
                <a:pos x="2792" y="40"/>
              </a:cxn>
            </a:cxnLst>
            <a:rect l="0" t="0" r="r" b="b"/>
            <a:pathLst>
              <a:path w="5576" h="560">
                <a:moveTo>
                  <a:pt x="2792" y="40"/>
                </a:moveTo>
                <a:cubicBezTo>
                  <a:pt x="2764" y="0"/>
                  <a:pt x="2780" y="75"/>
                  <a:pt x="2776" y="80"/>
                </a:cubicBezTo>
                <a:cubicBezTo>
                  <a:pt x="2772" y="85"/>
                  <a:pt x="2769" y="75"/>
                  <a:pt x="2768" y="72"/>
                </a:cubicBezTo>
                <a:lnTo>
                  <a:pt x="2768" y="64"/>
                </a:lnTo>
                <a:lnTo>
                  <a:pt x="2776" y="48"/>
                </a:lnTo>
                <a:lnTo>
                  <a:pt x="2776" y="40"/>
                </a:lnTo>
                <a:lnTo>
                  <a:pt x="2752" y="24"/>
                </a:lnTo>
                <a:lnTo>
                  <a:pt x="5576" y="48"/>
                </a:lnTo>
                <a:lnTo>
                  <a:pt x="5576" y="280"/>
                </a:lnTo>
                <a:lnTo>
                  <a:pt x="2752" y="264"/>
                </a:lnTo>
                <a:lnTo>
                  <a:pt x="2232" y="264"/>
                </a:lnTo>
                <a:lnTo>
                  <a:pt x="2096" y="560"/>
                </a:lnTo>
                <a:lnTo>
                  <a:pt x="0" y="552"/>
                </a:lnTo>
                <a:lnTo>
                  <a:pt x="192" y="248"/>
                </a:lnTo>
                <a:lnTo>
                  <a:pt x="2752" y="264"/>
                </a:lnTo>
                <a:lnTo>
                  <a:pt x="2768" y="264"/>
                </a:lnTo>
                <a:lnTo>
                  <a:pt x="2776" y="40"/>
                </a:lnTo>
                <a:lnTo>
                  <a:pt x="2792" y="40"/>
                </a:lnTo>
                <a:close/>
              </a:path>
            </a:pathLst>
          </a:custGeom>
          <a:solidFill>
            <a:srgbClr val="FF8B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3" name="Freeform 3"/>
          <p:cNvSpPr>
            <a:spLocks/>
          </p:cNvSpPr>
          <p:nvPr/>
        </p:nvSpPr>
        <p:spPr bwMode="auto">
          <a:xfrm>
            <a:off x="304800" y="609600"/>
            <a:ext cx="8382000" cy="7239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5280" y="0"/>
              </a:cxn>
              <a:cxn ang="0">
                <a:pos x="5280" y="232"/>
              </a:cxn>
              <a:cxn ang="0">
                <a:pos x="2584" y="232"/>
              </a:cxn>
              <a:cxn ang="0">
                <a:pos x="2584" y="456"/>
              </a:cxn>
              <a:cxn ang="0">
                <a:pos x="0" y="432"/>
              </a:cxn>
              <a:cxn ang="0">
                <a:pos x="288" y="0"/>
              </a:cxn>
            </a:cxnLst>
            <a:rect l="0" t="0" r="r" b="b"/>
            <a:pathLst>
              <a:path w="5280" h="456">
                <a:moveTo>
                  <a:pt x="288" y="0"/>
                </a:moveTo>
                <a:lnTo>
                  <a:pt x="5280" y="0"/>
                </a:lnTo>
                <a:lnTo>
                  <a:pt x="5280" y="232"/>
                </a:lnTo>
                <a:lnTo>
                  <a:pt x="2584" y="232"/>
                </a:lnTo>
                <a:lnTo>
                  <a:pt x="2584" y="456"/>
                </a:lnTo>
                <a:lnTo>
                  <a:pt x="0" y="432"/>
                </a:lnTo>
                <a:lnTo>
                  <a:pt x="288" y="0"/>
                </a:lnTo>
                <a:close/>
              </a:path>
            </a:pathLst>
          </a:cu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 i="1" dirty="0">
                <a:solidFill>
                  <a:schemeClr val="tx2"/>
                </a:solidFill>
              </a:rPr>
              <a:t>  2</a:t>
            </a:r>
            <a:r>
              <a:rPr lang="ru-RU" sz="2400" b="1" i="1" baseline="30000" dirty="0">
                <a:solidFill>
                  <a:schemeClr val="tx2"/>
                </a:solidFill>
              </a:rPr>
              <a:t>0</a:t>
            </a:r>
            <a:r>
              <a:rPr lang="ru-RU" sz="2400" b="1" i="1" dirty="0">
                <a:solidFill>
                  <a:schemeClr val="tx2"/>
                </a:solidFill>
              </a:rPr>
              <a:t>.  Если в четырехугольнике противоположные стороны попарно равны, то этот четырехугольник – параллелограмм.</a:t>
            </a:r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381000" y="2119313"/>
            <a:ext cx="3810000" cy="182880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2400" y="0"/>
              </a:cxn>
              <a:cxn ang="0">
                <a:pos x="528" y="0"/>
              </a:cxn>
              <a:cxn ang="0">
                <a:pos x="0" y="1152"/>
              </a:cxn>
            </a:cxnLst>
            <a:rect l="0" t="0" r="r" b="b"/>
            <a:pathLst>
              <a:path w="2400" h="1152">
                <a:moveTo>
                  <a:pt x="0" y="1152"/>
                </a:moveTo>
                <a:lnTo>
                  <a:pt x="2400" y="0"/>
                </a:lnTo>
                <a:lnTo>
                  <a:pt x="528" y="0"/>
                </a:lnTo>
                <a:lnTo>
                  <a:pt x="0" y="115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371475" y="2147888"/>
            <a:ext cx="3795713" cy="1809750"/>
          </a:xfrm>
          <a:custGeom>
            <a:avLst/>
            <a:gdLst/>
            <a:ahLst/>
            <a:cxnLst>
              <a:cxn ang="0">
                <a:pos x="2391" y="0"/>
              </a:cxn>
              <a:cxn ang="0">
                <a:pos x="0" y="1140"/>
              </a:cxn>
              <a:cxn ang="0">
                <a:pos x="1866" y="1140"/>
              </a:cxn>
              <a:cxn ang="0">
                <a:pos x="2391" y="0"/>
              </a:cxn>
            </a:cxnLst>
            <a:rect l="0" t="0" r="r" b="b"/>
            <a:pathLst>
              <a:path w="2391" h="1140">
                <a:moveTo>
                  <a:pt x="2391" y="0"/>
                </a:moveTo>
                <a:lnTo>
                  <a:pt x="0" y="1140"/>
                </a:lnTo>
                <a:lnTo>
                  <a:pt x="1866" y="1140"/>
                </a:lnTo>
                <a:lnTo>
                  <a:pt x="2391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752600" y="0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Признаки параллелограмма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806950" y="1447800"/>
            <a:ext cx="4337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Дано:</a:t>
            </a:r>
            <a:r>
              <a:rPr lang="ru-RU" sz="2400" b="1" i="1">
                <a:solidFill>
                  <a:schemeClr val="tx2"/>
                </a:solidFill>
              </a:rPr>
              <a:t> АВ=С</a:t>
            </a:r>
            <a:r>
              <a:rPr lang="en-US" sz="2400" b="1" i="1">
                <a:solidFill>
                  <a:schemeClr val="tx2"/>
                </a:solidFill>
              </a:rPr>
              <a:t>D</a:t>
            </a:r>
            <a:r>
              <a:rPr lang="ru-RU" sz="2400" b="1" i="1">
                <a:solidFill>
                  <a:schemeClr val="tx2"/>
                </a:solidFill>
              </a:rPr>
              <a:t>, ВС</a:t>
            </a:r>
            <a:r>
              <a:rPr lang="ru-RU" sz="2400" b="1">
                <a:solidFill>
                  <a:schemeClr val="tx2"/>
                </a:solidFill>
              </a:rPr>
              <a:t>=А</a:t>
            </a:r>
            <a:r>
              <a:rPr lang="en-US" sz="2400" b="1" i="1">
                <a:solidFill>
                  <a:schemeClr val="tx2"/>
                </a:solidFill>
              </a:rPr>
              <a:t>D</a:t>
            </a:r>
            <a:r>
              <a:rPr lang="ru-RU" sz="2400" b="1" i="1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62000" y="1828800"/>
            <a:ext cx="4413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6200" y="3824288"/>
            <a:ext cx="44132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130675" y="1828800"/>
            <a:ext cx="4413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336925" y="3824288"/>
            <a:ext cx="44132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99"/>
                </a:solidFill>
              </a:rPr>
              <a:t>D</a:t>
            </a:r>
            <a:endParaRPr lang="ru-RU" sz="2800" b="1">
              <a:solidFill>
                <a:srgbClr val="000099"/>
              </a:solidFill>
            </a:endParaRPr>
          </a:p>
        </p:txBody>
      </p:sp>
      <p:sp>
        <p:nvSpPr>
          <p:cNvPr id="10253" name="Freeform 13"/>
          <p:cNvSpPr>
            <a:spLocks/>
          </p:cNvSpPr>
          <p:nvPr/>
        </p:nvSpPr>
        <p:spPr bwMode="auto">
          <a:xfrm>
            <a:off x="371475" y="2133600"/>
            <a:ext cx="3819525" cy="1827213"/>
          </a:xfrm>
          <a:custGeom>
            <a:avLst/>
            <a:gdLst/>
            <a:ahLst/>
            <a:cxnLst>
              <a:cxn ang="0">
                <a:pos x="0" y="1149"/>
              </a:cxn>
              <a:cxn ang="0">
                <a:pos x="1870" y="1151"/>
              </a:cxn>
              <a:cxn ang="0">
                <a:pos x="2406" y="0"/>
              </a:cxn>
              <a:cxn ang="0">
                <a:pos x="531" y="0"/>
              </a:cxn>
              <a:cxn ang="0">
                <a:pos x="0" y="1149"/>
              </a:cxn>
            </a:cxnLst>
            <a:rect l="0" t="0" r="r" b="b"/>
            <a:pathLst>
              <a:path w="2406" h="1151">
                <a:moveTo>
                  <a:pt x="0" y="1149"/>
                </a:moveTo>
                <a:lnTo>
                  <a:pt x="1870" y="1151"/>
                </a:lnTo>
                <a:lnTo>
                  <a:pt x="2406" y="0"/>
                </a:lnTo>
                <a:lnTo>
                  <a:pt x="531" y="0"/>
                </a:lnTo>
                <a:lnTo>
                  <a:pt x="0" y="1149"/>
                </a:lnTo>
                <a:close/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381000" y="2144713"/>
            <a:ext cx="3784600" cy="1803400"/>
          </a:xfrm>
          <a:custGeom>
            <a:avLst/>
            <a:gdLst/>
            <a:ahLst/>
            <a:cxnLst>
              <a:cxn ang="0">
                <a:pos x="0" y="1136"/>
              </a:cxn>
              <a:cxn ang="0">
                <a:pos x="2384" y="0"/>
              </a:cxn>
            </a:cxnLst>
            <a:rect l="0" t="0" r="r" b="b"/>
            <a:pathLst>
              <a:path w="2384" h="1136">
                <a:moveTo>
                  <a:pt x="0" y="1136"/>
                </a:moveTo>
                <a:lnTo>
                  <a:pt x="238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648200" y="3352800"/>
            <a:ext cx="349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 i="1">
                <a:solidFill>
                  <a:schemeClr val="tx2"/>
                </a:solidFill>
              </a:rPr>
              <a:t>АС – общая сторона</a:t>
            </a:r>
            <a:endParaRPr lang="ru-RU" sz="2400" b="1">
              <a:solidFill>
                <a:schemeClr val="tx2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77875" y="2819400"/>
            <a:ext cx="3124200" cy="381000"/>
            <a:chOff x="528" y="1728"/>
            <a:chExt cx="1968" cy="240"/>
          </a:xfrm>
        </p:grpSpPr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528" y="172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2352" y="1824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59" name="Freeform 19"/>
          <p:cNvSpPr>
            <a:spLocks/>
          </p:cNvSpPr>
          <p:nvPr/>
        </p:nvSpPr>
        <p:spPr bwMode="auto">
          <a:xfrm>
            <a:off x="1981200" y="2830513"/>
            <a:ext cx="430213" cy="508000"/>
          </a:xfrm>
          <a:custGeom>
            <a:avLst/>
            <a:gdLst/>
            <a:ahLst/>
            <a:cxnLst>
              <a:cxn ang="0">
                <a:pos x="12" y="320"/>
              </a:cxn>
              <a:cxn ang="0">
                <a:pos x="37" y="104"/>
              </a:cxn>
              <a:cxn ang="0">
                <a:pos x="235" y="200"/>
              </a:cxn>
              <a:cxn ang="0">
                <a:pos x="252" y="0"/>
              </a:cxn>
            </a:cxnLst>
            <a:rect l="0" t="0" r="r" b="b"/>
            <a:pathLst>
              <a:path w="271" h="320">
                <a:moveTo>
                  <a:pt x="12" y="320"/>
                </a:moveTo>
                <a:cubicBezTo>
                  <a:pt x="16" y="281"/>
                  <a:pt x="0" y="124"/>
                  <a:pt x="37" y="104"/>
                </a:cubicBezTo>
                <a:cubicBezTo>
                  <a:pt x="74" y="84"/>
                  <a:pt x="199" y="217"/>
                  <a:pt x="235" y="200"/>
                </a:cubicBezTo>
                <a:cubicBezTo>
                  <a:pt x="271" y="183"/>
                  <a:pt x="249" y="42"/>
                  <a:pt x="25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648200" y="2590800"/>
            <a:ext cx="4337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Доказательство:</a:t>
            </a:r>
          </a:p>
          <a:p>
            <a:pPr marL="342900" indent="-342900"/>
            <a:r>
              <a:rPr lang="ru-RU" sz="2400" b="1" i="1">
                <a:solidFill>
                  <a:schemeClr val="tx2"/>
                </a:solidFill>
              </a:rPr>
              <a:t>Построим диагональ АС.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4648200" y="3733800"/>
            <a:ext cx="349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 i="1">
                <a:solidFill>
                  <a:schemeClr val="tx2"/>
                </a:solidFill>
              </a:rPr>
              <a:t>АВ=С</a:t>
            </a:r>
            <a:r>
              <a:rPr lang="en-US" sz="2400" b="1" i="1">
                <a:solidFill>
                  <a:schemeClr val="tx2"/>
                </a:solidFill>
              </a:rPr>
              <a:t>D</a:t>
            </a:r>
            <a:r>
              <a:rPr lang="ru-RU" sz="2400" b="1" i="1">
                <a:solidFill>
                  <a:schemeClr val="tx2"/>
                </a:solidFill>
              </a:rPr>
              <a:t>, по условию</a:t>
            </a:r>
            <a:endParaRPr lang="ru-RU" sz="2400" b="1">
              <a:solidFill>
                <a:schemeClr val="tx2"/>
              </a:solidFill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752600" y="4419600"/>
            <a:ext cx="5410200" cy="463550"/>
            <a:chOff x="96" y="3024"/>
            <a:chExt cx="3408" cy="292"/>
          </a:xfrm>
        </p:grpSpPr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240" y="3028"/>
              <a:ext cx="32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/>
              <a:r>
                <a:rPr lang="ru-RU" sz="2400" b="1" i="1" dirty="0">
                  <a:solidFill>
                    <a:schemeClr val="tx2"/>
                  </a:solidFill>
                </a:rPr>
                <a:t>АВС =   </a:t>
              </a:r>
              <a:r>
                <a:rPr lang="ru-RU" sz="2400" b="1" i="1" dirty="0" smtClean="0">
                  <a:solidFill>
                    <a:schemeClr val="tx2"/>
                  </a:solidFill>
                </a:rPr>
                <a:t>    С</a:t>
              </a:r>
              <a:r>
                <a:rPr lang="en-US" sz="2400" b="1" i="1" dirty="0">
                  <a:solidFill>
                    <a:schemeClr val="tx2"/>
                  </a:solidFill>
                </a:rPr>
                <a:t>D</a:t>
              </a:r>
              <a:r>
                <a:rPr lang="ru-RU" sz="2400" b="1" i="1" dirty="0">
                  <a:solidFill>
                    <a:schemeClr val="tx2"/>
                  </a:solidFill>
                </a:rPr>
                <a:t>А по трем сторонам</a:t>
              </a:r>
            </a:p>
          </p:txBody>
        </p:sp>
        <p:graphicFrame>
          <p:nvGraphicFramePr>
            <p:cNvPr id="10264" name="Object 24"/>
            <p:cNvGraphicFramePr>
              <a:graphicFrameLocks noChangeAspect="1"/>
            </p:cNvGraphicFramePr>
            <p:nvPr/>
          </p:nvGraphicFramePr>
          <p:xfrm>
            <a:off x="864" y="3028"/>
            <a:ext cx="206" cy="244"/>
          </p:xfrm>
          <a:graphic>
            <a:graphicData uri="http://schemas.openxmlformats.org/presentationml/2006/ole">
              <p:oleObj spid="_x0000_s2052" name="Формула" r:id="rId4" imgW="139680" imgH="164880" progId="Equation.3">
                <p:embed/>
              </p:oleObj>
            </a:graphicData>
          </a:graphic>
        </p:graphicFrame>
        <p:graphicFrame>
          <p:nvGraphicFramePr>
            <p:cNvPr id="10265" name="Object 25"/>
            <p:cNvGraphicFramePr>
              <a:graphicFrameLocks noChangeAspect="1"/>
            </p:cNvGraphicFramePr>
            <p:nvPr/>
          </p:nvGraphicFramePr>
          <p:xfrm>
            <a:off x="96" y="3024"/>
            <a:ext cx="206" cy="244"/>
          </p:xfrm>
          <a:graphic>
            <a:graphicData uri="http://schemas.openxmlformats.org/presentationml/2006/ole">
              <p:oleObj spid="_x0000_s2053" name="Формула" r:id="rId5" imgW="139680" imgH="164880" progId="Equation.3">
                <p:embed/>
              </p:oleObj>
            </a:graphicData>
          </a:graphic>
        </p:graphicFrame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0" y="4869166"/>
            <a:ext cx="8686800" cy="461963"/>
            <a:chOff x="144" y="3408"/>
            <a:chExt cx="5472" cy="291"/>
          </a:xfrm>
        </p:grpSpPr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336" y="3408"/>
              <a:ext cx="52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/>
              <a:r>
                <a:rPr lang="ru-RU" sz="2400" b="1" i="1" dirty="0">
                  <a:solidFill>
                    <a:schemeClr val="tx2"/>
                  </a:solidFill>
                </a:rPr>
                <a:t>ВАС=    </a:t>
              </a:r>
              <a:r>
                <a:rPr lang="ru-RU" sz="2400" b="1" i="1" dirty="0" smtClean="0">
                  <a:solidFill>
                    <a:schemeClr val="tx2"/>
                  </a:solidFill>
                </a:rPr>
                <a:t>  АС</a:t>
              </a:r>
              <a:r>
                <a:rPr lang="en-US" sz="2400" b="1" i="1" dirty="0">
                  <a:solidFill>
                    <a:schemeClr val="tx2"/>
                  </a:solidFill>
                </a:rPr>
                <a:t>D</a:t>
              </a:r>
              <a:r>
                <a:rPr lang="ru-RU" sz="2400" b="1" i="1" dirty="0">
                  <a:solidFill>
                    <a:schemeClr val="tx2"/>
                  </a:solidFill>
                </a:rPr>
                <a:t>. Это НЛУ при прямых АВ и С</a:t>
              </a:r>
              <a:r>
                <a:rPr lang="en-US" sz="2400" b="1" i="1" dirty="0">
                  <a:solidFill>
                    <a:schemeClr val="tx2"/>
                  </a:solidFill>
                </a:rPr>
                <a:t>D </a:t>
              </a:r>
              <a:r>
                <a:rPr lang="ru-RU" sz="2400" b="1" i="1" dirty="0">
                  <a:solidFill>
                    <a:schemeClr val="tx2"/>
                  </a:solidFill>
                </a:rPr>
                <a:t>и секущей АС.</a:t>
              </a:r>
              <a:endParaRPr lang="ru-RU" sz="2400" b="1" dirty="0">
                <a:solidFill>
                  <a:schemeClr val="tx2"/>
                </a:solidFill>
              </a:endParaRPr>
            </a:p>
          </p:txBody>
        </p:sp>
        <p:graphicFrame>
          <p:nvGraphicFramePr>
            <p:cNvPr id="10268" name="Object 28"/>
            <p:cNvGraphicFramePr>
              <a:graphicFrameLocks noChangeAspect="1"/>
            </p:cNvGraphicFramePr>
            <p:nvPr/>
          </p:nvGraphicFramePr>
          <p:xfrm>
            <a:off x="144" y="3408"/>
            <a:ext cx="292" cy="270"/>
          </p:xfrm>
          <a:graphic>
            <a:graphicData uri="http://schemas.openxmlformats.org/presentationml/2006/ole">
              <p:oleObj spid="_x0000_s2050" name="Формула" r:id="rId6" imgW="164880" imgH="152280" progId="Equation.3">
                <p:embed/>
              </p:oleObj>
            </a:graphicData>
          </a:graphic>
        </p:graphicFrame>
        <p:graphicFrame>
          <p:nvGraphicFramePr>
            <p:cNvPr id="10269" name="Object 29"/>
            <p:cNvGraphicFramePr>
              <a:graphicFrameLocks noChangeAspect="1"/>
            </p:cNvGraphicFramePr>
            <p:nvPr/>
          </p:nvGraphicFramePr>
          <p:xfrm>
            <a:off x="864" y="3408"/>
            <a:ext cx="292" cy="270"/>
          </p:xfrm>
          <a:graphic>
            <a:graphicData uri="http://schemas.openxmlformats.org/presentationml/2006/ole">
              <p:oleObj spid="_x0000_s2051" name="Формула" r:id="rId7" imgW="164880" imgH="152280" progId="Equation.3">
                <p:embed/>
              </p:oleObj>
            </a:graphicData>
          </a:graphic>
        </p:graphicFrame>
      </p:grp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3200400" y="52578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 i="1">
                <a:solidFill>
                  <a:schemeClr val="tx2"/>
                </a:solidFill>
              </a:rPr>
              <a:t>Значит, </a:t>
            </a:r>
            <a:r>
              <a:rPr lang="ru-RU" sz="2400" b="1" i="1">
                <a:solidFill>
                  <a:srgbClr val="FF0000"/>
                </a:solidFill>
              </a:rPr>
              <a:t>АВ</a:t>
            </a:r>
            <a:r>
              <a:rPr lang="en-US" sz="2400" b="1" i="1">
                <a:solidFill>
                  <a:srgbClr val="FF0000"/>
                </a:solidFill>
              </a:rPr>
              <a:t>II</a:t>
            </a:r>
            <a:r>
              <a:rPr lang="ru-RU" sz="2400" b="1" i="1">
                <a:solidFill>
                  <a:srgbClr val="FF0000"/>
                </a:solidFill>
              </a:rPr>
              <a:t>С</a:t>
            </a:r>
            <a:r>
              <a:rPr lang="en-US" sz="2400" b="1" i="1">
                <a:solidFill>
                  <a:srgbClr val="FF0000"/>
                </a:solidFill>
              </a:rPr>
              <a:t>D</a:t>
            </a:r>
            <a:r>
              <a:rPr lang="en-US" sz="2400" b="1" i="1">
                <a:solidFill>
                  <a:schemeClr val="tx2"/>
                </a:solidFill>
              </a:rPr>
              <a:t>.</a:t>
            </a:r>
            <a:r>
              <a:rPr lang="ru-RU" sz="2400" b="1" i="1">
                <a:solidFill>
                  <a:schemeClr val="tx2"/>
                </a:solidFill>
              </a:rPr>
              <a:t>  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152400" y="6324600"/>
            <a:ext cx="906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 i="1">
                <a:solidFill>
                  <a:schemeClr val="tx2"/>
                </a:solidFill>
              </a:rPr>
              <a:t>Четырехугольник – параллелограмм по </a:t>
            </a:r>
            <a:r>
              <a:rPr lang="ru-RU" sz="2400" b="1" i="1">
                <a:solidFill>
                  <a:srgbClr val="800080"/>
                </a:solidFill>
              </a:rPr>
              <a:t>признаку 1</a:t>
            </a:r>
            <a:r>
              <a:rPr lang="ru-RU" sz="2400" b="1" i="1" baseline="30000">
                <a:solidFill>
                  <a:srgbClr val="800080"/>
                </a:solidFill>
              </a:rPr>
              <a:t>0</a:t>
            </a:r>
            <a:r>
              <a:rPr lang="ru-RU" sz="2400" b="1" i="1">
                <a:solidFill>
                  <a:schemeClr val="tx2"/>
                </a:solidFill>
              </a:rPr>
              <a:t>.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4724400" y="1828800"/>
            <a:ext cx="4337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Доказать:</a:t>
            </a:r>
            <a:r>
              <a:rPr lang="ru-RU" sz="2400" b="1" i="1">
                <a:solidFill>
                  <a:schemeClr val="tx2"/>
                </a:solidFill>
              </a:rPr>
              <a:t> АВС</a:t>
            </a:r>
            <a:r>
              <a:rPr lang="en-US" sz="2400" b="1" i="1">
                <a:solidFill>
                  <a:schemeClr val="tx2"/>
                </a:solidFill>
              </a:rPr>
              <a:t>D</a:t>
            </a:r>
            <a:r>
              <a:rPr lang="ru-RU" sz="2400" b="1" i="1">
                <a:solidFill>
                  <a:schemeClr val="tx2"/>
                </a:solidFill>
              </a:rPr>
              <a:t> –параллелограмм.</a:t>
            </a:r>
            <a:endParaRPr lang="ru-RU" sz="2400" b="1">
              <a:solidFill>
                <a:schemeClr val="tx2"/>
              </a:solidFill>
            </a:endParaRP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85800" y="2362200"/>
            <a:ext cx="3200400" cy="1371600"/>
            <a:chOff x="432" y="1488"/>
            <a:chExt cx="2016" cy="864"/>
          </a:xfrm>
        </p:grpSpPr>
        <p:sp>
          <p:nvSpPr>
            <p:cNvPr id="10274" name="AutoShape 34"/>
            <p:cNvSpPr>
              <a:spLocks noChangeArrowheads="1"/>
            </p:cNvSpPr>
            <p:nvPr/>
          </p:nvSpPr>
          <p:spPr bwMode="auto">
            <a:xfrm rot="-2408814" flipH="1" flipV="1">
              <a:off x="432" y="2160"/>
              <a:ext cx="96" cy="19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5" name="AutoShape 35"/>
            <p:cNvSpPr>
              <a:spLocks noChangeArrowheads="1"/>
            </p:cNvSpPr>
            <p:nvPr/>
          </p:nvSpPr>
          <p:spPr bwMode="auto">
            <a:xfrm rot="-2143903">
              <a:off x="2352" y="1488"/>
              <a:ext cx="96" cy="192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1752600" y="1981200"/>
            <a:ext cx="952500" cy="2120900"/>
            <a:chOff x="1160" y="720"/>
            <a:chExt cx="600" cy="1336"/>
          </a:xfrm>
        </p:grpSpPr>
        <p:grpSp>
          <p:nvGrpSpPr>
            <p:cNvPr id="7" name="Group 37"/>
            <p:cNvGrpSpPr>
              <a:grpSpLocks/>
            </p:cNvGrpSpPr>
            <p:nvPr/>
          </p:nvGrpSpPr>
          <p:grpSpPr bwMode="auto">
            <a:xfrm>
              <a:off x="1160" y="1872"/>
              <a:ext cx="128" cy="184"/>
              <a:chOff x="1160" y="1872"/>
              <a:chExt cx="128" cy="184"/>
            </a:xfrm>
          </p:grpSpPr>
          <p:sp>
            <p:nvSpPr>
              <p:cNvPr id="10278" name="Freeform 38"/>
              <p:cNvSpPr>
                <a:spLocks/>
              </p:cNvSpPr>
              <p:nvPr/>
            </p:nvSpPr>
            <p:spPr bwMode="auto">
              <a:xfrm>
                <a:off x="1160" y="1872"/>
                <a:ext cx="88" cy="184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88" y="0"/>
                  </a:cxn>
                </a:cxnLst>
                <a:rect l="0" t="0" r="r" b="b"/>
                <a:pathLst>
                  <a:path w="88" h="184">
                    <a:moveTo>
                      <a:pt x="0" y="184"/>
                    </a:moveTo>
                    <a:lnTo>
                      <a:pt x="8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auto">
              <a:xfrm>
                <a:off x="1200" y="1872"/>
                <a:ext cx="88" cy="184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88" y="0"/>
                  </a:cxn>
                </a:cxnLst>
                <a:rect l="0" t="0" r="r" b="b"/>
                <a:pathLst>
                  <a:path w="88" h="184">
                    <a:moveTo>
                      <a:pt x="0" y="184"/>
                    </a:moveTo>
                    <a:lnTo>
                      <a:pt x="8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40"/>
            <p:cNvGrpSpPr>
              <a:grpSpLocks/>
            </p:cNvGrpSpPr>
            <p:nvPr/>
          </p:nvGrpSpPr>
          <p:grpSpPr bwMode="auto">
            <a:xfrm>
              <a:off x="1632" y="720"/>
              <a:ext cx="128" cy="184"/>
              <a:chOff x="1160" y="1872"/>
              <a:chExt cx="128" cy="184"/>
            </a:xfrm>
          </p:grpSpPr>
          <p:sp>
            <p:nvSpPr>
              <p:cNvPr id="10281" name="Freeform 41"/>
              <p:cNvSpPr>
                <a:spLocks/>
              </p:cNvSpPr>
              <p:nvPr/>
            </p:nvSpPr>
            <p:spPr bwMode="auto">
              <a:xfrm>
                <a:off x="1160" y="1872"/>
                <a:ext cx="88" cy="184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88" y="0"/>
                  </a:cxn>
                </a:cxnLst>
                <a:rect l="0" t="0" r="r" b="b"/>
                <a:pathLst>
                  <a:path w="88" h="184">
                    <a:moveTo>
                      <a:pt x="0" y="184"/>
                    </a:moveTo>
                    <a:lnTo>
                      <a:pt x="8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auto">
              <a:xfrm>
                <a:off x="1200" y="1872"/>
                <a:ext cx="88" cy="184"/>
              </a:xfrm>
              <a:custGeom>
                <a:avLst/>
                <a:gdLst/>
                <a:ahLst/>
                <a:cxnLst>
                  <a:cxn ang="0">
                    <a:pos x="0" y="184"/>
                  </a:cxn>
                  <a:cxn ang="0">
                    <a:pos x="88" y="0"/>
                  </a:cxn>
                </a:cxnLst>
                <a:rect l="0" t="0" r="r" b="b"/>
                <a:pathLst>
                  <a:path w="88" h="184">
                    <a:moveTo>
                      <a:pt x="0" y="184"/>
                    </a:moveTo>
                    <a:lnTo>
                      <a:pt x="88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4654550" y="4114800"/>
            <a:ext cx="349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 i="1">
                <a:solidFill>
                  <a:schemeClr val="tx2"/>
                </a:solidFill>
              </a:rPr>
              <a:t>ВС=А</a:t>
            </a:r>
            <a:r>
              <a:rPr lang="en-US" sz="2400" b="1" i="1">
                <a:solidFill>
                  <a:schemeClr val="tx2"/>
                </a:solidFill>
              </a:rPr>
              <a:t>D</a:t>
            </a:r>
            <a:r>
              <a:rPr lang="ru-RU" sz="2400" b="1" i="1">
                <a:solidFill>
                  <a:schemeClr val="tx2"/>
                </a:solidFill>
              </a:rPr>
              <a:t>, по условию</a:t>
            </a:r>
            <a:endParaRPr lang="ru-RU" sz="2400" b="1">
              <a:solidFill>
                <a:schemeClr val="tx2"/>
              </a:solidFill>
            </a:endParaRP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4495800" y="5715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 i="1">
                <a:solidFill>
                  <a:srgbClr val="FF0000"/>
                </a:solidFill>
              </a:rPr>
              <a:t>АВ=С</a:t>
            </a:r>
            <a:r>
              <a:rPr lang="en-US" sz="2400" b="1" i="1">
                <a:solidFill>
                  <a:srgbClr val="FF0000"/>
                </a:solidFill>
              </a:rPr>
              <a:t>D</a:t>
            </a:r>
            <a:r>
              <a:rPr lang="ru-RU" sz="2400" b="1" i="1">
                <a:solidFill>
                  <a:schemeClr val="tx2"/>
                </a:solidFill>
              </a:rPr>
              <a:t>, по условию</a:t>
            </a:r>
            <a:r>
              <a:rPr lang="en-US" sz="2400" b="1" i="1">
                <a:solidFill>
                  <a:schemeClr val="tx2"/>
                </a:solidFill>
              </a:rPr>
              <a:t>.</a:t>
            </a:r>
            <a:r>
              <a:rPr lang="ru-RU" sz="2400" b="1" i="1">
                <a:solidFill>
                  <a:schemeClr val="tx2"/>
                </a:solidFill>
              </a:rPr>
              <a:t>  </a:t>
            </a:r>
            <a:endParaRPr lang="ru-RU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6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5" grpId="0" animBg="1"/>
      <p:bldP spid="10246" grpId="0" animBg="1"/>
      <p:bldP spid="10246" grpId="1" animBg="1"/>
      <p:bldP spid="10248" grpId="0"/>
      <p:bldP spid="10254" grpId="0" animBg="1"/>
      <p:bldP spid="10255" grpId="0"/>
      <p:bldP spid="10259" grpId="0" animBg="1"/>
      <p:bldP spid="10260" grpId="0"/>
      <p:bldP spid="10261" grpId="0"/>
      <p:bldP spid="10270" grpId="0"/>
      <p:bldP spid="10271" grpId="0"/>
      <p:bldP spid="10272" grpId="0"/>
      <p:bldP spid="10283" grpId="0"/>
      <p:bldP spid="1028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rc 2"/>
          <p:cNvSpPr>
            <a:spLocks/>
          </p:cNvSpPr>
          <p:nvPr/>
        </p:nvSpPr>
        <p:spPr bwMode="auto">
          <a:xfrm>
            <a:off x="2233613" y="3657600"/>
            <a:ext cx="1333500" cy="1943100"/>
          </a:xfrm>
          <a:custGeom>
            <a:avLst/>
            <a:gdLst>
              <a:gd name="G0" fmla="+- 0 0 0"/>
              <a:gd name="G1" fmla="+- 19198 0 0"/>
              <a:gd name="G2" fmla="+- 21600 0 0"/>
              <a:gd name="T0" fmla="*/ 9900 w 21600"/>
              <a:gd name="T1" fmla="*/ 0 h 29894"/>
              <a:gd name="T2" fmla="*/ 18766 w 21600"/>
              <a:gd name="T3" fmla="*/ 29894 h 29894"/>
              <a:gd name="T4" fmla="*/ 0 w 21600"/>
              <a:gd name="T5" fmla="*/ 19198 h 29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9894" fill="none" extrusionOk="0">
                <a:moveTo>
                  <a:pt x="9899" y="0"/>
                </a:moveTo>
                <a:cubicBezTo>
                  <a:pt x="17085" y="3705"/>
                  <a:pt x="21600" y="11113"/>
                  <a:pt x="21600" y="19198"/>
                </a:cubicBezTo>
                <a:cubicBezTo>
                  <a:pt x="21600" y="22948"/>
                  <a:pt x="20623" y="26635"/>
                  <a:pt x="18765" y="29893"/>
                </a:cubicBezTo>
              </a:path>
              <a:path w="21600" h="29894" stroke="0" extrusionOk="0">
                <a:moveTo>
                  <a:pt x="9899" y="0"/>
                </a:moveTo>
                <a:cubicBezTo>
                  <a:pt x="17085" y="3705"/>
                  <a:pt x="21600" y="11113"/>
                  <a:pt x="21600" y="19198"/>
                </a:cubicBezTo>
                <a:cubicBezTo>
                  <a:pt x="21600" y="22948"/>
                  <a:pt x="20623" y="26635"/>
                  <a:pt x="18765" y="29893"/>
                </a:cubicBezTo>
                <a:lnTo>
                  <a:pt x="0" y="19198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 flipH="1">
            <a:off x="2124075" y="2981325"/>
            <a:ext cx="2735263" cy="1873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2124075" y="4854575"/>
            <a:ext cx="482441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09" name="Arc 5"/>
          <p:cNvSpPr>
            <a:spLocks/>
          </p:cNvSpPr>
          <p:nvPr/>
        </p:nvSpPr>
        <p:spPr bwMode="auto">
          <a:xfrm>
            <a:off x="3246438" y="3633788"/>
            <a:ext cx="1333500" cy="1123950"/>
          </a:xfrm>
          <a:custGeom>
            <a:avLst/>
            <a:gdLst>
              <a:gd name="G0" fmla="+- 0 0 0"/>
              <a:gd name="G1" fmla="+- 8012 0 0"/>
              <a:gd name="G2" fmla="+- 21600 0 0"/>
              <a:gd name="T0" fmla="*/ 20059 w 21600"/>
              <a:gd name="T1" fmla="*/ 0 h 19253"/>
              <a:gd name="T2" fmla="*/ 18444 w 21600"/>
              <a:gd name="T3" fmla="*/ 19253 h 19253"/>
              <a:gd name="T4" fmla="*/ 0 w 21600"/>
              <a:gd name="T5" fmla="*/ 8012 h 19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253" fill="none" extrusionOk="0">
                <a:moveTo>
                  <a:pt x="20059" y="-1"/>
                </a:moveTo>
                <a:cubicBezTo>
                  <a:pt x="21077" y="2548"/>
                  <a:pt x="21600" y="5267"/>
                  <a:pt x="21600" y="8012"/>
                </a:cubicBezTo>
                <a:cubicBezTo>
                  <a:pt x="21600" y="11977"/>
                  <a:pt x="20508" y="15866"/>
                  <a:pt x="18444" y="19253"/>
                </a:cubicBezTo>
              </a:path>
              <a:path w="21600" h="19253" stroke="0" extrusionOk="0">
                <a:moveTo>
                  <a:pt x="20059" y="-1"/>
                </a:moveTo>
                <a:cubicBezTo>
                  <a:pt x="21077" y="2548"/>
                  <a:pt x="21600" y="5267"/>
                  <a:pt x="21600" y="8012"/>
                </a:cubicBezTo>
                <a:cubicBezTo>
                  <a:pt x="21600" y="11977"/>
                  <a:pt x="20508" y="15866"/>
                  <a:pt x="18444" y="19253"/>
                </a:cubicBezTo>
                <a:lnTo>
                  <a:pt x="0" y="8012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0" name="Arc 6"/>
          <p:cNvSpPr>
            <a:spLocks/>
          </p:cNvSpPr>
          <p:nvPr/>
        </p:nvSpPr>
        <p:spPr bwMode="auto">
          <a:xfrm rot="201043">
            <a:off x="3513138" y="3713163"/>
            <a:ext cx="1309687" cy="1273175"/>
          </a:xfrm>
          <a:custGeom>
            <a:avLst/>
            <a:gdLst>
              <a:gd name="G0" fmla="+- 0 0 0"/>
              <a:gd name="G1" fmla="+- 20213 0 0"/>
              <a:gd name="G2" fmla="+- 21600 0 0"/>
              <a:gd name="T0" fmla="*/ 7616 w 21209"/>
              <a:gd name="T1" fmla="*/ 0 h 20213"/>
              <a:gd name="T2" fmla="*/ 21209 w 21209"/>
              <a:gd name="T3" fmla="*/ 16123 h 20213"/>
              <a:gd name="T4" fmla="*/ 0 w 21209"/>
              <a:gd name="T5" fmla="*/ 20213 h 20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09" h="20213" fill="none" extrusionOk="0">
                <a:moveTo>
                  <a:pt x="7615" y="0"/>
                </a:moveTo>
                <a:cubicBezTo>
                  <a:pt x="14640" y="2647"/>
                  <a:pt x="19787" y="8751"/>
                  <a:pt x="21209" y="16122"/>
                </a:cubicBezTo>
              </a:path>
              <a:path w="21209" h="20213" stroke="0" extrusionOk="0">
                <a:moveTo>
                  <a:pt x="7615" y="0"/>
                </a:moveTo>
                <a:cubicBezTo>
                  <a:pt x="14640" y="2647"/>
                  <a:pt x="19787" y="8751"/>
                  <a:pt x="21209" y="16122"/>
                </a:cubicBezTo>
                <a:lnTo>
                  <a:pt x="0" y="20213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 rot="-961164">
            <a:off x="5148263" y="3332163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биссектриса</a:t>
            </a: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2124075" y="3413125"/>
            <a:ext cx="5184775" cy="144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4500563" y="40767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1403648" y="764704"/>
            <a:ext cx="497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Построение биссектрисы угла.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 rot="3964599">
            <a:off x="1040606" y="1626394"/>
            <a:ext cx="2160588" cy="6629400"/>
            <a:chOff x="657" y="981"/>
            <a:chExt cx="1361" cy="4176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47117" name="Freeform 13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8" name="Freeform 14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19" name="Freeform 15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47121" name="Freeform 17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" name="Group 18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47123" name="Freeform 19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124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47126" name="Freeform 2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7" name="Freeform 23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28" name="Freeform 2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25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47130" name="Freeform 2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" name="Group 27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47132" name="Freeform 28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133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9" name="Group 30"/>
          <p:cNvGrpSpPr>
            <a:grpSpLocks/>
          </p:cNvGrpSpPr>
          <p:nvPr/>
        </p:nvGrpSpPr>
        <p:grpSpPr bwMode="auto">
          <a:xfrm rot="4214656">
            <a:off x="2242344" y="826294"/>
            <a:ext cx="1992312" cy="6477000"/>
            <a:chOff x="657" y="981"/>
            <a:chExt cx="1361" cy="4176"/>
          </a:xfrm>
        </p:grpSpPr>
        <p:grpSp>
          <p:nvGrpSpPr>
            <p:cNvPr id="10" name="Group 31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47136" name="Freeform 32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7" name="Freeform 33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38" name="Freeform 34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" name="Group 35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47140" name="Freeform 36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2" name="Group 37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47142" name="Freeform 38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143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3" name="Group 40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47145" name="Freeform 41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6" name="Freeform 42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47" name="Freeform 43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4" name="Group 44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47149" name="Freeform 45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" name="Group 46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47151" name="Freeform 47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152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16" name="Group 49"/>
          <p:cNvGrpSpPr>
            <a:grpSpLocks/>
          </p:cNvGrpSpPr>
          <p:nvPr/>
        </p:nvGrpSpPr>
        <p:grpSpPr bwMode="auto">
          <a:xfrm rot="2593342">
            <a:off x="2609850" y="2009775"/>
            <a:ext cx="1892300" cy="6048375"/>
            <a:chOff x="657" y="981"/>
            <a:chExt cx="1361" cy="4176"/>
          </a:xfrm>
        </p:grpSpPr>
        <p:grpSp>
          <p:nvGrpSpPr>
            <p:cNvPr id="17" name="Group 50"/>
            <p:cNvGrpSpPr>
              <a:grpSpLocks/>
            </p:cNvGrpSpPr>
            <p:nvPr/>
          </p:nvGrpSpPr>
          <p:grpSpPr bwMode="auto">
            <a:xfrm rot="-2175827">
              <a:off x="657" y="981"/>
              <a:ext cx="907" cy="1999"/>
              <a:chOff x="746" y="796"/>
              <a:chExt cx="903" cy="1999"/>
            </a:xfrm>
          </p:grpSpPr>
          <p:sp>
            <p:nvSpPr>
              <p:cNvPr id="47155" name="Freeform 51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56" name="Freeform 52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57" name="Freeform 53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8" name="Group 54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47159" name="Freeform 55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" name="Group 56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47161" name="Freeform 57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162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0" name="Group 59"/>
            <p:cNvGrpSpPr>
              <a:grpSpLocks/>
            </p:cNvGrpSpPr>
            <p:nvPr/>
          </p:nvGrpSpPr>
          <p:grpSpPr bwMode="auto">
            <a:xfrm rot="8565677">
              <a:off x="1111" y="3158"/>
              <a:ext cx="907" cy="1999"/>
              <a:chOff x="746" y="796"/>
              <a:chExt cx="903" cy="1999"/>
            </a:xfrm>
          </p:grpSpPr>
          <p:sp>
            <p:nvSpPr>
              <p:cNvPr id="47164" name="Freeform 60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/>
                <a:ahLst/>
                <a:cxnLst>
                  <a:cxn ang="0">
                    <a:pos x="0" y="90"/>
                  </a:cxn>
                  <a:cxn ang="0">
                    <a:pos x="227" y="0"/>
                  </a:cxn>
                  <a:cxn ang="0">
                    <a:pos x="1179" y="2540"/>
                  </a:cxn>
                  <a:cxn ang="0">
                    <a:pos x="1252" y="3125"/>
                  </a:cxn>
                  <a:cxn ang="0">
                    <a:pos x="952" y="2630"/>
                  </a:cxn>
                  <a:cxn ang="0">
                    <a:pos x="0" y="90"/>
                  </a:cxn>
                </a:cxnLst>
                <a:rect l="0" t="0" r="r" b="b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5" name="Freeform 61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66" name="Freeform 62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/>
                <a:ahLst/>
                <a:cxnLst>
                  <a:cxn ang="0">
                    <a:pos x="85" y="0"/>
                  </a:cxn>
                  <a:cxn ang="0">
                    <a:pos x="0" y="25"/>
                  </a:cxn>
                  <a:cxn ang="0">
                    <a:pos x="121" y="230"/>
                  </a:cxn>
                  <a:cxn ang="0">
                    <a:pos x="85" y="0"/>
                  </a:cxn>
                </a:cxnLst>
                <a:rect l="0" t="0" r="r" b="b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" name="Group 63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47168" name="Freeform 64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2" name="Group 65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47170" name="Freeform 66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/>
                    <a:ahLst/>
                    <a:cxnLst>
                      <a:cxn ang="0">
                        <a:pos x="227" y="136"/>
                      </a:cxn>
                      <a:cxn ang="0">
                        <a:pos x="0" y="1859"/>
                      </a:cxn>
                      <a:cxn ang="0">
                        <a:pos x="0" y="1633"/>
                      </a:cxn>
                      <a:cxn ang="0">
                        <a:pos x="137" y="0"/>
                      </a:cxn>
                    </a:cxnLst>
                    <a:rect l="0" t="0" r="r" b="b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7171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47172" name="Oval 68"/>
          <p:cNvSpPr>
            <a:spLocks noChangeArrowheads="1"/>
          </p:cNvSpPr>
          <p:nvPr/>
        </p:nvSpPr>
        <p:spPr bwMode="auto">
          <a:xfrm>
            <a:off x="3492500" y="4926013"/>
            <a:ext cx="146050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73" name="Oval 69"/>
          <p:cNvSpPr>
            <a:spLocks noChangeArrowheads="1"/>
          </p:cNvSpPr>
          <p:nvPr/>
        </p:nvSpPr>
        <p:spPr bwMode="auto">
          <a:xfrm>
            <a:off x="3203575" y="3989388"/>
            <a:ext cx="146050" cy="1460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74" name="Oval 70"/>
          <p:cNvSpPr>
            <a:spLocks noChangeArrowheads="1"/>
          </p:cNvSpPr>
          <p:nvPr/>
        </p:nvSpPr>
        <p:spPr bwMode="auto">
          <a:xfrm>
            <a:off x="2051050" y="47974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75" name="AutoShape 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08850" y="476250"/>
            <a:ext cx="1466850" cy="38417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33CC"/>
                </a:solidFill>
                <a:latin typeface="Times New Roman" pitchFamily="18" charset="0"/>
              </a:rPr>
              <a:t>Показ</a:t>
            </a:r>
          </a:p>
        </p:txBody>
      </p:sp>
      <p:sp>
        <p:nvSpPr>
          <p:cNvPr id="47176" name="AutoShape 7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431800" cy="4318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 w="57150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7177" name="Picture 73" descr="gr3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10578" flipH="1">
            <a:off x="1979613" y="3914775"/>
            <a:ext cx="4081462" cy="4508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4020000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75"/>
                  </p:tgtEl>
                </p:cond>
              </p:nextCondLst>
            </p:seq>
          </p:childTnLst>
        </p:cTn>
      </p:par>
    </p:tnLst>
    <p:bldLst>
      <p:bldP spid="47106" grpId="0" animBg="1"/>
      <p:bldP spid="47109" grpId="0" animBg="1"/>
      <p:bldP spid="47110" grpId="0" animBg="1"/>
      <p:bldP spid="47111" grpId="0"/>
      <p:bldP spid="47112" grpId="0" animBg="1"/>
      <p:bldP spid="47113" grpId="0" animBg="1"/>
      <p:bldP spid="47172" grpId="0" animBg="1"/>
      <p:bldP spid="4717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Использование </a:t>
            </a:r>
            <a:r>
              <a:rPr lang="ru-RU" sz="4800" dirty="0"/>
              <a:t>компьютера на различных этапах обучения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Закрепление</a:t>
            </a:r>
          </a:p>
          <a:p>
            <a:pPr algn="ctr">
              <a:buNone/>
            </a:pPr>
            <a:r>
              <a:rPr lang="ru-RU" sz="4000" dirty="0" smtClean="0"/>
              <a:t> учебных умений и навыков</a:t>
            </a:r>
            <a:endParaRPr lang="ru-RU" sz="4000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C996-17A1-4994-AA3B-77E22009A9BA}" type="slidenum">
              <a:rPr lang="ru-RU"/>
              <a:pPr/>
              <a:t>19</a:t>
            </a:fld>
            <a:endParaRPr lang="ru-RU"/>
          </a:p>
        </p:txBody>
      </p:sp>
      <p:sp>
        <p:nvSpPr>
          <p:cNvPr id="182282" name="Text Box 10"/>
          <p:cNvSpPr txBox="1">
            <a:spLocks noChangeArrowheads="1"/>
          </p:cNvSpPr>
          <p:nvPr/>
        </p:nvSpPr>
        <p:spPr bwMode="auto">
          <a:xfrm>
            <a:off x="4038600" y="457200"/>
            <a:ext cx="4876800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2400" b="1" baseline="0" dirty="0" smtClean="0">
                <a:solidFill>
                  <a:srgbClr val="0000FF"/>
                </a:solidFill>
              </a:rPr>
              <a:t>2012 </a:t>
            </a:r>
            <a:r>
              <a:rPr lang="ru-RU" sz="2400" b="1" baseline="0" dirty="0">
                <a:solidFill>
                  <a:srgbClr val="0000FF"/>
                </a:solidFill>
              </a:rPr>
              <a:t>– 1147 = </a:t>
            </a:r>
            <a:r>
              <a:rPr lang="ru-RU" sz="2400" b="1" baseline="0" dirty="0" smtClean="0">
                <a:solidFill>
                  <a:srgbClr val="0000FF"/>
                </a:solidFill>
              </a:rPr>
              <a:t>865 </a:t>
            </a:r>
            <a:r>
              <a:rPr lang="ru-RU" sz="2400" b="1" baseline="0" dirty="0">
                <a:solidFill>
                  <a:srgbClr val="0000FF"/>
                </a:solidFill>
              </a:rPr>
              <a:t>(год)</a:t>
            </a:r>
          </a:p>
          <a:p>
            <a:pPr marL="342900" indent="-342900"/>
            <a:r>
              <a:rPr lang="ru-RU" sz="2400" b="1" baseline="0" dirty="0">
                <a:solidFill>
                  <a:srgbClr val="0000FF"/>
                </a:solidFill>
              </a:rPr>
              <a:t>    Москве</a:t>
            </a:r>
          </a:p>
        </p:txBody>
      </p:sp>
      <p:sp>
        <p:nvSpPr>
          <p:cNvPr id="182283" name="Text Box 11"/>
          <p:cNvSpPr txBox="1">
            <a:spLocks noChangeArrowheads="1"/>
          </p:cNvSpPr>
          <p:nvPr/>
        </p:nvSpPr>
        <p:spPr bwMode="auto">
          <a:xfrm>
            <a:off x="152400" y="4191000"/>
            <a:ext cx="5029200" cy="193899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baseline="0" dirty="0">
                <a:solidFill>
                  <a:srgbClr val="0000FF"/>
                </a:solidFill>
              </a:rPr>
              <a:t>2) </a:t>
            </a:r>
            <a:r>
              <a:rPr lang="ru-RU" sz="2400" b="1" baseline="0" dirty="0" smtClean="0">
                <a:solidFill>
                  <a:srgbClr val="0000FF"/>
                </a:solidFill>
              </a:rPr>
              <a:t>2012 </a:t>
            </a:r>
            <a:r>
              <a:rPr lang="ru-RU" sz="2400" b="1" baseline="0" dirty="0">
                <a:solidFill>
                  <a:srgbClr val="0000FF"/>
                </a:solidFill>
              </a:rPr>
              <a:t>– 1703 = </a:t>
            </a:r>
            <a:r>
              <a:rPr lang="ru-RU" sz="2400" b="1" baseline="0" dirty="0" smtClean="0">
                <a:solidFill>
                  <a:srgbClr val="0000FF"/>
                </a:solidFill>
              </a:rPr>
              <a:t>309 </a:t>
            </a:r>
            <a:r>
              <a:rPr lang="ru-RU" sz="2400" b="1" baseline="0" dirty="0">
                <a:solidFill>
                  <a:srgbClr val="0000FF"/>
                </a:solidFill>
              </a:rPr>
              <a:t>(лет) </a:t>
            </a:r>
          </a:p>
          <a:p>
            <a:r>
              <a:rPr lang="ru-RU" sz="2400" b="1" baseline="0" dirty="0">
                <a:solidFill>
                  <a:srgbClr val="0000FF"/>
                </a:solidFill>
              </a:rPr>
              <a:t>   С.- </a:t>
            </a:r>
            <a:r>
              <a:rPr lang="ru-RU" sz="2400" b="1" baseline="0" dirty="0" smtClean="0">
                <a:solidFill>
                  <a:srgbClr val="0000FF"/>
                </a:solidFill>
              </a:rPr>
              <a:t>Петербургу</a:t>
            </a:r>
          </a:p>
          <a:p>
            <a:endParaRPr lang="ru-RU" sz="2400" b="1" dirty="0">
              <a:solidFill>
                <a:srgbClr val="0000FF"/>
              </a:solidFill>
            </a:endParaRPr>
          </a:p>
          <a:p>
            <a:endParaRPr lang="ru-RU" sz="2400" b="1" baseline="0" dirty="0" smtClean="0">
              <a:solidFill>
                <a:srgbClr val="0000FF"/>
              </a:solidFill>
            </a:endParaRPr>
          </a:p>
          <a:p>
            <a:r>
              <a:rPr lang="ru-RU" sz="2400" b="1" dirty="0" smtClean="0">
                <a:solidFill>
                  <a:srgbClr val="0000FF"/>
                </a:solidFill>
              </a:rPr>
              <a:t>3) 865-309=556 (лет)</a:t>
            </a:r>
            <a:endParaRPr lang="ru-RU" sz="2400" b="1" baseline="0" dirty="0">
              <a:solidFill>
                <a:srgbClr val="0000FF"/>
              </a:solidFill>
            </a:endParaRPr>
          </a:p>
        </p:txBody>
      </p:sp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611560" y="764704"/>
            <a:ext cx="3581400" cy="193899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baseline="0" dirty="0"/>
              <a:t>Сколько лет Москве </a:t>
            </a:r>
          </a:p>
          <a:p>
            <a:r>
              <a:rPr lang="ru-RU" sz="2400" b="1" baseline="0" dirty="0"/>
              <a:t>и сколько лет </a:t>
            </a:r>
          </a:p>
          <a:p>
            <a:r>
              <a:rPr lang="ru-RU" sz="2400" b="1" baseline="0" dirty="0"/>
              <a:t>С.-Петербургу? </a:t>
            </a:r>
          </a:p>
          <a:p>
            <a:r>
              <a:rPr lang="ru-RU" sz="2400" b="1" baseline="0" dirty="0"/>
              <a:t>На сколько лет Москва старше </a:t>
            </a:r>
            <a:r>
              <a:rPr lang="ru-RU" sz="2400" b="1" baseline="0" dirty="0" smtClean="0"/>
              <a:t> С</a:t>
            </a:r>
            <a:r>
              <a:rPr lang="ru-RU" sz="2400" b="1" baseline="0" dirty="0"/>
              <a:t>.- Петербурга?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65750" y="4191000"/>
            <a:ext cx="3778250" cy="2500313"/>
            <a:chOff x="3360" y="96"/>
            <a:chExt cx="2380" cy="1575"/>
          </a:xfrm>
        </p:grpSpPr>
        <p:sp>
          <p:nvSpPr>
            <p:cNvPr id="182278" name="Rectangle 6"/>
            <p:cNvSpPr>
              <a:spLocks noChangeArrowheads="1"/>
            </p:cNvSpPr>
            <p:nvPr/>
          </p:nvSpPr>
          <p:spPr bwMode="auto">
            <a:xfrm>
              <a:off x="3744" y="336"/>
              <a:ext cx="1239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baseline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1147г.</a:t>
              </a:r>
            </a:p>
          </p:txBody>
        </p:sp>
        <p:sp>
          <p:nvSpPr>
            <p:cNvPr id="182279" name="Rectangle 7"/>
            <p:cNvSpPr>
              <a:spLocks noChangeArrowheads="1"/>
            </p:cNvSpPr>
            <p:nvPr/>
          </p:nvSpPr>
          <p:spPr bwMode="auto">
            <a:xfrm>
              <a:off x="3408" y="96"/>
              <a:ext cx="20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baseline="0"/>
                <a:t>Москва  основана в</a:t>
              </a:r>
            </a:p>
          </p:txBody>
        </p:sp>
        <p:sp>
          <p:nvSpPr>
            <p:cNvPr id="182280" name="Rectangle 8"/>
            <p:cNvSpPr>
              <a:spLocks noChangeArrowheads="1"/>
            </p:cNvSpPr>
            <p:nvPr/>
          </p:nvSpPr>
          <p:spPr bwMode="auto">
            <a:xfrm>
              <a:off x="3360" y="864"/>
              <a:ext cx="2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baseline="0"/>
                <a:t>С.-Петербург основан в</a:t>
              </a:r>
            </a:p>
          </p:txBody>
        </p:sp>
        <p:sp>
          <p:nvSpPr>
            <p:cNvPr id="182281" name="Rectangle 9"/>
            <p:cNvSpPr>
              <a:spLocks noChangeArrowheads="1"/>
            </p:cNvSpPr>
            <p:nvPr/>
          </p:nvSpPr>
          <p:spPr bwMode="auto">
            <a:xfrm>
              <a:off x="3792" y="1152"/>
              <a:ext cx="1239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baseline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1703г.</a:t>
              </a:r>
            </a:p>
          </p:txBody>
        </p:sp>
      </p:grpSp>
      <p:pic>
        <p:nvPicPr>
          <p:cNvPr id="182274" name="Picture 2" descr="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68625"/>
            <a:ext cx="5181600" cy="3889375"/>
          </a:xfrm>
          <a:prstGeom prst="rect">
            <a:avLst/>
          </a:prstGeom>
          <a:noFill/>
          <a:ln w="76200" cmpd="tri">
            <a:solidFill>
              <a:srgbClr val="0066FF"/>
            </a:solidFill>
            <a:miter lim="800000"/>
            <a:headEnd/>
            <a:tailEnd/>
          </a:ln>
        </p:spPr>
      </p:pic>
      <p:pic>
        <p:nvPicPr>
          <p:cNvPr id="182275" name="Picture 3" descr="p000008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03886" y="0"/>
            <a:ext cx="5040114" cy="3900487"/>
          </a:xfrm>
          <a:prstGeom prst="rect">
            <a:avLst/>
          </a:prstGeom>
          <a:noFill/>
          <a:ln w="76200" cmpd="tri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" dur="2000"/>
                                        <p:tgtEl>
                                          <p:spTgt spid="182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1" dur="20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2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0" y="1042863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3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Учебная </a:t>
            </a:r>
            <a:r>
              <a:rPr lang="ru-RU" sz="3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мотивация  </a:t>
            </a:r>
            <a:r>
              <a:rPr lang="ru-RU" sz="3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подразумевает</a:t>
            </a:r>
            <a:r>
              <a:rPr lang="ru-RU" sz="3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,  </a:t>
            </a:r>
          </a:p>
          <a:p>
            <a:pPr algn="ctr"/>
            <a:r>
              <a:rPr lang="ru-RU" sz="3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что </a:t>
            </a:r>
            <a:r>
              <a:rPr lang="ru-RU" sz="3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требования </a:t>
            </a:r>
            <a:r>
              <a:rPr lang="ru-RU" sz="3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от </a:t>
            </a:r>
            <a:r>
              <a:rPr lang="ru-RU" sz="3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учителя </a:t>
            </a:r>
            <a:endParaRPr lang="ru-RU" sz="3600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3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учащимися принимаются </a:t>
            </a:r>
            <a:r>
              <a:rPr lang="ru-RU" sz="3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и </a:t>
            </a:r>
            <a:r>
              <a:rPr lang="ru-RU" sz="3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выполняются</a:t>
            </a:r>
          </a:p>
          <a:p>
            <a:pPr algn="ctr"/>
            <a:r>
              <a:rPr lang="ru-RU" sz="3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без потери </a:t>
            </a:r>
            <a:r>
              <a:rPr lang="ru-RU" sz="3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интереса </a:t>
            </a:r>
          </a:p>
          <a:p>
            <a:pPr algn="ctr"/>
            <a:r>
              <a:rPr lang="ru-RU" sz="3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к процессу </a:t>
            </a:r>
            <a:r>
              <a:rPr lang="ru-RU" sz="36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обучения</a:t>
            </a:r>
            <a:endParaRPr lang="ru-RU" sz="3600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7076-FAD3-41B6-B181-04F605A2BBC3}" type="slidenum">
              <a:rPr lang="ru-RU"/>
              <a:pPr/>
              <a:t>20</a:t>
            </a:fld>
            <a:endParaRPr lang="ru-RU"/>
          </a:p>
        </p:txBody>
      </p:sp>
      <p:sp>
        <p:nvSpPr>
          <p:cNvPr id="135170" name="Freeform 2"/>
          <p:cNvSpPr>
            <a:spLocks/>
          </p:cNvSpPr>
          <p:nvPr/>
        </p:nvSpPr>
        <p:spPr bwMode="auto">
          <a:xfrm>
            <a:off x="4495800" y="3962400"/>
            <a:ext cx="533400" cy="762000"/>
          </a:xfrm>
          <a:custGeom>
            <a:avLst/>
            <a:gdLst/>
            <a:ahLst/>
            <a:cxnLst>
              <a:cxn ang="0">
                <a:pos x="355" y="371"/>
              </a:cxn>
              <a:cxn ang="0">
                <a:pos x="349" y="250"/>
              </a:cxn>
              <a:cxn ang="0">
                <a:pos x="310" y="119"/>
              </a:cxn>
              <a:cxn ang="0">
                <a:pos x="322" y="109"/>
              </a:cxn>
              <a:cxn ang="0">
                <a:pos x="270" y="26"/>
              </a:cxn>
              <a:cxn ang="0">
                <a:pos x="176" y="0"/>
              </a:cxn>
              <a:cxn ang="0">
                <a:pos x="122" y="2"/>
              </a:cxn>
              <a:cxn ang="0">
                <a:pos x="81" y="32"/>
              </a:cxn>
              <a:cxn ang="0">
                <a:pos x="41" y="72"/>
              </a:cxn>
              <a:cxn ang="0">
                <a:pos x="19" y="124"/>
              </a:cxn>
              <a:cxn ang="0">
                <a:pos x="3" y="170"/>
              </a:cxn>
              <a:cxn ang="0">
                <a:pos x="1" y="219"/>
              </a:cxn>
              <a:cxn ang="0">
                <a:pos x="1" y="357"/>
              </a:cxn>
              <a:cxn ang="0">
                <a:pos x="1" y="441"/>
              </a:cxn>
              <a:cxn ang="0">
                <a:pos x="0" y="568"/>
              </a:cxn>
              <a:cxn ang="0">
                <a:pos x="376" y="752"/>
              </a:cxn>
              <a:cxn ang="0">
                <a:pos x="355" y="371"/>
              </a:cxn>
            </a:cxnLst>
            <a:rect l="0" t="0" r="r" b="b"/>
            <a:pathLst>
              <a:path w="376" h="752">
                <a:moveTo>
                  <a:pt x="355" y="371"/>
                </a:moveTo>
                <a:lnTo>
                  <a:pt x="349" y="250"/>
                </a:lnTo>
                <a:lnTo>
                  <a:pt x="310" y="119"/>
                </a:lnTo>
                <a:lnTo>
                  <a:pt x="322" y="109"/>
                </a:lnTo>
                <a:lnTo>
                  <a:pt x="270" y="26"/>
                </a:lnTo>
                <a:lnTo>
                  <a:pt x="176" y="0"/>
                </a:lnTo>
                <a:lnTo>
                  <a:pt x="122" y="2"/>
                </a:lnTo>
                <a:lnTo>
                  <a:pt x="81" y="32"/>
                </a:lnTo>
                <a:lnTo>
                  <a:pt x="41" y="72"/>
                </a:lnTo>
                <a:lnTo>
                  <a:pt x="19" y="124"/>
                </a:lnTo>
                <a:lnTo>
                  <a:pt x="3" y="170"/>
                </a:lnTo>
                <a:lnTo>
                  <a:pt x="1" y="219"/>
                </a:lnTo>
                <a:lnTo>
                  <a:pt x="1" y="357"/>
                </a:lnTo>
                <a:lnTo>
                  <a:pt x="1" y="441"/>
                </a:lnTo>
                <a:lnTo>
                  <a:pt x="0" y="568"/>
                </a:lnTo>
                <a:lnTo>
                  <a:pt x="376" y="752"/>
                </a:lnTo>
                <a:lnTo>
                  <a:pt x="355" y="371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969696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715"/>
          <p:cNvGrpSpPr>
            <a:grpSpLocks/>
          </p:cNvGrpSpPr>
          <p:nvPr/>
        </p:nvGrpSpPr>
        <p:grpSpPr bwMode="auto">
          <a:xfrm flipH="1">
            <a:off x="-38100" y="4421188"/>
            <a:ext cx="9182100" cy="303212"/>
            <a:chOff x="-104" y="2689"/>
            <a:chExt cx="5888" cy="305"/>
          </a:xfrm>
        </p:grpSpPr>
        <p:sp>
          <p:nvSpPr>
            <p:cNvPr id="135171" name="Freeform 3"/>
            <p:cNvSpPr>
              <a:spLocks/>
            </p:cNvSpPr>
            <p:nvPr/>
          </p:nvSpPr>
          <p:spPr bwMode="auto">
            <a:xfrm rot="191427">
              <a:off x="-103" y="271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72" name="Freeform 4"/>
            <p:cNvSpPr>
              <a:spLocks/>
            </p:cNvSpPr>
            <p:nvPr/>
          </p:nvSpPr>
          <p:spPr bwMode="auto">
            <a:xfrm rot="191427">
              <a:off x="4761" y="2704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73" name="Freeform 5"/>
            <p:cNvSpPr>
              <a:spLocks/>
            </p:cNvSpPr>
            <p:nvPr/>
          </p:nvSpPr>
          <p:spPr bwMode="auto">
            <a:xfrm rot="191427">
              <a:off x="4926" y="2704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74" name="Freeform 6"/>
            <p:cNvSpPr>
              <a:spLocks/>
            </p:cNvSpPr>
            <p:nvPr/>
          </p:nvSpPr>
          <p:spPr bwMode="auto">
            <a:xfrm rot="191427">
              <a:off x="5112" y="271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75" name="Freeform 7"/>
            <p:cNvSpPr>
              <a:spLocks/>
            </p:cNvSpPr>
            <p:nvPr/>
          </p:nvSpPr>
          <p:spPr bwMode="auto">
            <a:xfrm rot="191427">
              <a:off x="5307" y="2704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76" name="Freeform 8"/>
            <p:cNvSpPr>
              <a:spLocks/>
            </p:cNvSpPr>
            <p:nvPr/>
          </p:nvSpPr>
          <p:spPr bwMode="auto">
            <a:xfrm rot="191427">
              <a:off x="5502" y="2704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77" name="Freeform 9"/>
            <p:cNvSpPr>
              <a:spLocks/>
            </p:cNvSpPr>
            <p:nvPr/>
          </p:nvSpPr>
          <p:spPr bwMode="auto">
            <a:xfrm rot="191427">
              <a:off x="1026" y="271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78" name="Freeform 10"/>
            <p:cNvSpPr>
              <a:spLocks/>
            </p:cNvSpPr>
            <p:nvPr/>
          </p:nvSpPr>
          <p:spPr bwMode="auto">
            <a:xfrm rot="191427">
              <a:off x="86" y="271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79" name="Freeform 11"/>
            <p:cNvSpPr>
              <a:spLocks/>
            </p:cNvSpPr>
            <p:nvPr/>
          </p:nvSpPr>
          <p:spPr bwMode="auto">
            <a:xfrm rot="191427">
              <a:off x="264" y="271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80" name="Freeform 12"/>
            <p:cNvSpPr>
              <a:spLocks/>
            </p:cNvSpPr>
            <p:nvPr/>
          </p:nvSpPr>
          <p:spPr bwMode="auto">
            <a:xfrm rot="191427">
              <a:off x="487" y="2712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81" name="Freeform 13"/>
            <p:cNvSpPr>
              <a:spLocks/>
            </p:cNvSpPr>
            <p:nvPr/>
          </p:nvSpPr>
          <p:spPr bwMode="auto">
            <a:xfrm rot="208361">
              <a:off x="875" y="2740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82" name="Freeform 14"/>
            <p:cNvSpPr>
              <a:spLocks/>
            </p:cNvSpPr>
            <p:nvPr/>
          </p:nvSpPr>
          <p:spPr bwMode="auto">
            <a:xfrm rot="208361">
              <a:off x="1241" y="2713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83" name="Freeform 15"/>
            <p:cNvSpPr>
              <a:spLocks/>
            </p:cNvSpPr>
            <p:nvPr/>
          </p:nvSpPr>
          <p:spPr bwMode="auto">
            <a:xfrm rot="208361">
              <a:off x="1463" y="2713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84" name="Freeform 16"/>
            <p:cNvSpPr>
              <a:spLocks/>
            </p:cNvSpPr>
            <p:nvPr/>
          </p:nvSpPr>
          <p:spPr bwMode="auto">
            <a:xfrm rot="208361">
              <a:off x="1687" y="2713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85" name="Freeform 17"/>
            <p:cNvSpPr>
              <a:spLocks/>
            </p:cNvSpPr>
            <p:nvPr/>
          </p:nvSpPr>
          <p:spPr bwMode="auto">
            <a:xfrm rot="208361">
              <a:off x="1911" y="271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86" name="Freeform 18"/>
            <p:cNvSpPr>
              <a:spLocks/>
            </p:cNvSpPr>
            <p:nvPr/>
          </p:nvSpPr>
          <p:spPr bwMode="auto">
            <a:xfrm rot="208361">
              <a:off x="2089" y="2713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87" name="Freeform 19"/>
            <p:cNvSpPr>
              <a:spLocks/>
            </p:cNvSpPr>
            <p:nvPr/>
          </p:nvSpPr>
          <p:spPr bwMode="auto">
            <a:xfrm rot="208361">
              <a:off x="2313" y="2714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88" name="Freeform 20"/>
            <p:cNvSpPr>
              <a:spLocks/>
            </p:cNvSpPr>
            <p:nvPr/>
          </p:nvSpPr>
          <p:spPr bwMode="auto">
            <a:xfrm rot="208361">
              <a:off x="2491" y="2714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89" name="Freeform 21"/>
            <p:cNvSpPr>
              <a:spLocks/>
            </p:cNvSpPr>
            <p:nvPr/>
          </p:nvSpPr>
          <p:spPr bwMode="auto">
            <a:xfrm rot="208361">
              <a:off x="2714" y="271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90" name="Freeform 22"/>
            <p:cNvSpPr>
              <a:spLocks/>
            </p:cNvSpPr>
            <p:nvPr/>
          </p:nvSpPr>
          <p:spPr bwMode="auto">
            <a:xfrm rot="208361">
              <a:off x="2893" y="2713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91" name="Freeform 23"/>
            <p:cNvSpPr>
              <a:spLocks/>
            </p:cNvSpPr>
            <p:nvPr/>
          </p:nvSpPr>
          <p:spPr bwMode="auto">
            <a:xfrm rot="208361">
              <a:off x="3161" y="271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92" name="Freeform 24"/>
            <p:cNvSpPr>
              <a:spLocks/>
            </p:cNvSpPr>
            <p:nvPr/>
          </p:nvSpPr>
          <p:spPr bwMode="auto">
            <a:xfrm rot="208361">
              <a:off x="3338" y="2691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93" name="Freeform 25"/>
            <p:cNvSpPr>
              <a:spLocks/>
            </p:cNvSpPr>
            <p:nvPr/>
          </p:nvSpPr>
          <p:spPr bwMode="auto">
            <a:xfrm rot="208361">
              <a:off x="3518" y="2689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94" name="Freeform 26"/>
            <p:cNvSpPr>
              <a:spLocks/>
            </p:cNvSpPr>
            <p:nvPr/>
          </p:nvSpPr>
          <p:spPr bwMode="auto">
            <a:xfrm rot="208361">
              <a:off x="3695" y="271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95" name="Freeform 27"/>
            <p:cNvSpPr>
              <a:spLocks/>
            </p:cNvSpPr>
            <p:nvPr/>
          </p:nvSpPr>
          <p:spPr bwMode="auto">
            <a:xfrm rot="208361">
              <a:off x="3874" y="2711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96" name="Freeform 28"/>
            <p:cNvSpPr>
              <a:spLocks/>
            </p:cNvSpPr>
            <p:nvPr/>
          </p:nvSpPr>
          <p:spPr bwMode="auto">
            <a:xfrm rot="208361">
              <a:off x="4053" y="2699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97" name="Freeform 29"/>
            <p:cNvSpPr>
              <a:spLocks/>
            </p:cNvSpPr>
            <p:nvPr/>
          </p:nvSpPr>
          <p:spPr bwMode="auto">
            <a:xfrm rot="208361">
              <a:off x="4231" y="2709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98" name="Freeform 30"/>
            <p:cNvSpPr>
              <a:spLocks/>
            </p:cNvSpPr>
            <p:nvPr/>
          </p:nvSpPr>
          <p:spPr bwMode="auto">
            <a:xfrm rot="208361">
              <a:off x="4410" y="2720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199" name="Freeform 31"/>
            <p:cNvSpPr>
              <a:spLocks/>
            </p:cNvSpPr>
            <p:nvPr/>
          </p:nvSpPr>
          <p:spPr bwMode="auto">
            <a:xfrm rot="208361">
              <a:off x="4587" y="2731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200" name="Freeform 32"/>
            <p:cNvSpPr>
              <a:spLocks/>
            </p:cNvSpPr>
            <p:nvPr/>
          </p:nvSpPr>
          <p:spPr bwMode="auto">
            <a:xfrm rot="208361">
              <a:off x="707" y="2713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201" name="Freeform 33"/>
            <p:cNvSpPr>
              <a:spLocks/>
            </p:cNvSpPr>
            <p:nvPr/>
          </p:nvSpPr>
          <p:spPr bwMode="auto">
            <a:xfrm>
              <a:off x="-3" y="2819"/>
              <a:ext cx="5787" cy="13"/>
            </a:xfrm>
            <a:custGeom>
              <a:avLst/>
              <a:gdLst/>
              <a:ahLst/>
              <a:cxnLst>
                <a:cxn ang="0">
                  <a:pos x="5787" y="13"/>
                </a:cxn>
                <a:cxn ang="0">
                  <a:pos x="0" y="0"/>
                </a:cxn>
              </a:cxnLst>
              <a:rect l="0" t="0" r="r" b="b"/>
              <a:pathLst>
                <a:path w="5787" h="13">
                  <a:moveTo>
                    <a:pt x="5787" y="13"/>
                  </a:move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5202" name="Freeform 34"/>
            <p:cNvSpPr>
              <a:spLocks/>
            </p:cNvSpPr>
            <p:nvPr/>
          </p:nvSpPr>
          <p:spPr bwMode="auto">
            <a:xfrm>
              <a:off x="-104" y="2880"/>
              <a:ext cx="5872" cy="8"/>
            </a:xfrm>
            <a:custGeom>
              <a:avLst/>
              <a:gdLst/>
              <a:ahLst/>
              <a:cxnLst>
                <a:cxn ang="0">
                  <a:pos x="5872" y="8"/>
                </a:cxn>
                <a:cxn ang="0">
                  <a:pos x="0" y="0"/>
                </a:cxn>
              </a:cxnLst>
              <a:rect l="0" t="0" r="r" b="b"/>
              <a:pathLst>
                <a:path w="5872" h="8">
                  <a:moveTo>
                    <a:pt x="5872" y="8"/>
                  </a:move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35292" name="Text Box 124"/>
          <p:cNvSpPr txBox="1">
            <a:spLocks noChangeArrowheads="1"/>
          </p:cNvSpPr>
          <p:nvPr/>
        </p:nvSpPr>
        <p:spPr bwMode="auto">
          <a:xfrm>
            <a:off x="352425" y="1340768"/>
            <a:ext cx="87915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baseline="0" dirty="0">
                <a:latin typeface="Times New Roman" pitchFamily="18" charset="0"/>
              </a:rPr>
              <a:t>    </a:t>
            </a:r>
            <a:r>
              <a:rPr lang="ru-RU" sz="2800" b="1" baseline="0" dirty="0" smtClean="0">
                <a:latin typeface="Times New Roman" pitchFamily="18" charset="0"/>
              </a:rPr>
              <a:t>  </a:t>
            </a:r>
            <a:r>
              <a:rPr lang="ru-RU" sz="2800" b="1" baseline="0" dirty="0">
                <a:latin typeface="Times New Roman" pitchFamily="18" charset="0"/>
              </a:rPr>
              <a:t>Поезд длиной 400 м пошел мимо неподвижного </a:t>
            </a:r>
            <a:r>
              <a:rPr lang="ru-RU" sz="2800" b="1" baseline="0" dirty="0" smtClean="0">
                <a:latin typeface="Times New Roman" pitchFamily="18" charset="0"/>
              </a:rPr>
              <a:t>  </a:t>
            </a:r>
          </a:p>
          <a:p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</a:rPr>
              <a:t>     </a:t>
            </a:r>
            <a:r>
              <a:rPr lang="ru-RU" sz="2800" b="1" baseline="0" dirty="0" smtClean="0">
                <a:latin typeface="Times New Roman" pitchFamily="18" charset="0"/>
              </a:rPr>
              <a:t>наблюдателя </a:t>
            </a:r>
            <a:r>
              <a:rPr lang="ru-RU" sz="2800" b="1" baseline="0" dirty="0">
                <a:latin typeface="Times New Roman" pitchFamily="18" charset="0"/>
              </a:rPr>
              <a:t>за 20 с. За сколько времени </a:t>
            </a:r>
            <a:r>
              <a:rPr lang="ru-RU" sz="2800" b="1" baseline="0" dirty="0" smtClean="0">
                <a:latin typeface="Times New Roman" pitchFamily="18" charset="0"/>
              </a:rPr>
              <a:t>он</a:t>
            </a:r>
          </a:p>
          <a:p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</a:rPr>
              <a:t>    </a:t>
            </a:r>
            <a:r>
              <a:rPr lang="ru-RU" sz="2800" b="1" baseline="0" dirty="0" smtClean="0">
                <a:latin typeface="Times New Roman" pitchFamily="18" charset="0"/>
              </a:rPr>
              <a:t> </a:t>
            </a:r>
            <a:r>
              <a:rPr lang="ru-RU" sz="2800" b="1" baseline="0" dirty="0">
                <a:latin typeface="Times New Roman" pitchFamily="18" charset="0"/>
              </a:rPr>
              <a:t>проедет тоннель длиной 400 м?</a:t>
            </a:r>
            <a:endParaRPr lang="ru-RU" sz="2800" baseline="0" dirty="0">
              <a:latin typeface="Times New Roman" pitchFamily="18" charset="0"/>
            </a:endParaRPr>
          </a:p>
        </p:txBody>
      </p:sp>
      <p:sp>
        <p:nvSpPr>
          <p:cNvPr id="135293" name="AutoShape 12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5395913"/>
            <a:ext cx="2362200" cy="431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baseline="0">
                <a:latin typeface="Times New Roman" pitchFamily="18" charset="0"/>
              </a:rPr>
              <a:t>Мимо наблюдателя</a:t>
            </a:r>
          </a:p>
        </p:txBody>
      </p:sp>
      <p:sp>
        <p:nvSpPr>
          <p:cNvPr id="135294" name="AutoShape 1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43200" y="6045200"/>
            <a:ext cx="2362200" cy="431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baseline="0">
                <a:latin typeface="Times New Roman" pitchFamily="18" charset="0"/>
              </a:rPr>
              <a:t>Тоннель (2)</a:t>
            </a:r>
          </a:p>
        </p:txBody>
      </p:sp>
      <p:sp>
        <p:nvSpPr>
          <p:cNvPr id="135295" name="Rectangle 127"/>
          <p:cNvSpPr>
            <a:spLocks noChangeArrowheads="1"/>
          </p:cNvSpPr>
          <p:nvPr/>
        </p:nvSpPr>
        <p:spPr bwMode="auto">
          <a:xfrm>
            <a:off x="5638800" y="3138488"/>
            <a:ext cx="1820863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i="1" baseline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400 м</a:t>
            </a:r>
            <a:r>
              <a:rPr lang="ru-RU" sz="4800" b="1" baseline="0">
                <a:latin typeface="Times New Roman" pitchFamily="18" charset="0"/>
              </a:rPr>
              <a:t> </a:t>
            </a:r>
          </a:p>
        </p:txBody>
      </p:sp>
      <p:sp>
        <p:nvSpPr>
          <p:cNvPr id="135296" name="Rectangle 128"/>
          <p:cNvSpPr>
            <a:spLocks noChangeArrowheads="1"/>
          </p:cNvSpPr>
          <p:nvPr/>
        </p:nvSpPr>
        <p:spPr bwMode="auto">
          <a:xfrm>
            <a:off x="1295400" y="3138488"/>
            <a:ext cx="1820863" cy="8239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i="1" baseline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400 м</a:t>
            </a:r>
            <a:r>
              <a:rPr lang="ru-RU" sz="4800" b="1" baseline="0">
                <a:latin typeface="Times New Roman" pitchFamily="18" charset="0"/>
              </a:rPr>
              <a:t> </a:t>
            </a:r>
          </a:p>
        </p:txBody>
      </p:sp>
      <p:sp>
        <p:nvSpPr>
          <p:cNvPr id="135298" name="AutoShape 1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53400" y="6096000"/>
            <a:ext cx="431800" cy="433388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 flipH="1">
            <a:off x="8839200" y="4051300"/>
            <a:ext cx="4191000" cy="533400"/>
            <a:chOff x="96" y="3024"/>
            <a:chExt cx="6240" cy="816"/>
          </a:xfrm>
        </p:grpSpPr>
        <p:grpSp>
          <p:nvGrpSpPr>
            <p:cNvPr id="4" name="Group 132"/>
            <p:cNvGrpSpPr>
              <a:grpSpLocks/>
            </p:cNvGrpSpPr>
            <p:nvPr/>
          </p:nvGrpSpPr>
          <p:grpSpPr bwMode="auto">
            <a:xfrm>
              <a:off x="96" y="3120"/>
              <a:ext cx="4896" cy="720"/>
              <a:chOff x="336" y="2928"/>
              <a:chExt cx="4896" cy="720"/>
            </a:xfrm>
          </p:grpSpPr>
          <p:grpSp>
            <p:nvGrpSpPr>
              <p:cNvPr id="5" name="Group 133"/>
              <p:cNvGrpSpPr>
                <a:grpSpLocks/>
              </p:cNvGrpSpPr>
              <p:nvPr/>
            </p:nvGrpSpPr>
            <p:grpSpPr bwMode="auto">
              <a:xfrm>
                <a:off x="336" y="2928"/>
                <a:ext cx="2496" cy="720"/>
                <a:chOff x="-48" y="1920"/>
                <a:chExt cx="4288" cy="1152"/>
              </a:xfrm>
            </p:grpSpPr>
            <p:grpSp>
              <p:nvGrpSpPr>
                <p:cNvPr id="6" name="Group 134"/>
                <p:cNvGrpSpPr>
                  <a:grpSpLocks/>
                </p:cNvGrpSpPr>
                <p:nvPr/>
              </p:nvGrpSpPr>
              <p:grpSpPr bwMode="auto">
                <a:xfrm>
                  <a:off x="4032" y="2496"/>
                  <a:ext cx="208" cy="285"/>
                  <a:chOff x="0" y="2496"/>
                  <a:chExt cx="304" cy="285"/>
                </a:xfrm>
              </p:grpSpPr>
              <p:sp>
                <p:nvSpPr>
                  <p:cNvPr id="135303" name="Line 135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304" name="Freeform 136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3175" cap="flat" cmpd="sng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" name="Group 137"/>
                <p:cNvGrpSpPr>
                  <a:grpSpLocks/>
                </p:cNvGrpSpPr>
                <p:nvPr/>
              </p:nvGrpSpPr>
              <p:grpSpPr bwMode="auto">
                <a:xfrm>
                  <a:off x="196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135306" name="Line 138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307" name="Freeform 139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3175" cap="flat" cmpd="sng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" name="Group 140"/>
                <p:cNvGrpSpPr>
                  <a:grpSpLocks/>
                </p:cNvGrpSpPr>
                <p:nvPr/>
              </p:nvGrpSpPr>
              <p:grpSpPr bwMode="auto">
                <a:xfrm>
                  <a:off x="0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9" name="Group 141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0" name="Group 1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11" name="Group 1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135312" name="Oval 1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35313" name="Oval 1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317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2" name="Group 14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135315" name="Oval 1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35316" name="Oval 1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317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3" name="Group 1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35318" name="Freeform 1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319" name="Freeform 1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3175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4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5" name="Group 1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16" name="Group 15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135323" name="Oval 15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35324" name="Oval 15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317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7" name="Group 1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135326" name="Oval 15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35327" name="Oval 15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317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8" name="Group 1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35329" name="Freeform 1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330" name="Freeform 1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3175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9" name="Group 16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20" name="Group 1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35333" name="Oval 1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334" name="Oval 1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1" name="Group 1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35336" name="Oval 1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337" name="Oval 1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2" name="Group 170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35339" name="Freeform 171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40" name="Freeform 17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35342" name="Oval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43" name="Oval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4" name="Group 176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35345" name="Oval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46" name="Oval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35348" name="Oval 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49" name="Oval 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6" name="Group 182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35351" name="Oval 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52" name="Oval 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7" name="Group 185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35354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55" name="Freeform 187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" name="Group 18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29" name="Group 1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35358" name="Oval 1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359" name="Oval 1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30" name="Group 1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35361" name="Oval 1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362" name="Oval 1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31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35364" name="Freeform 19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65" name="Freeform 19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425" name="Group 19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35367" name="Oval 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68" name="Oval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428" name="Group 201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35370" name="Oval 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71" name="Oval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429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35373" name="Oval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74" name="Oval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432" name="Group 207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35376" name="Oval 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77" name="Oval 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435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35379" name="Freeform 21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80" name="Freeform 21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5381" name="Freeform 213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32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31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35438" name="Group 214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135383" name="Line 2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84" name="Freeform 216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18"/>
                        </a:cxn>
                        <a:cxn ang="0">
                          <a:pos x="0" y="18"/>
                        </a:cxn>
                        <a:cxn ang="0">
                          <a:pos x="0" y="0"/>
                        </a:cxn>
                        <a:cxn ang="0">
                          <a:pos x="36" y="0"/>
                        </a:cxn>
                        <a:cxn ang="0">
                          <a:pos x="54" y="0"/>
                        </a:cxn>
                        <a:cxn ang="0">
                          <a:pos x="54" y="18"/>
                        </a:cxn>
                        <a:cxn ang="0">
                          <a:pos x="36" y="18"/>
                        </a:cxn>
                        <a:cxn ang="0">
                          <a:pos x="36" y="0"/>
                        </a:cxn>
                        <a:cxn ang="0">
                          <a:pos x="72" y="0"/>
                        </a:cxn>
                        <a:cxn ang="0">
                          <a:pos x="90" y="0"/>
                        </a:cxn>
                        <a:cxn ang="0">
                          <a:pos x="90" y="18"/>
                        </a:cxn>
                        <a:cxn ang="0">
                          <a:pos x="72" y="18"/>
                        </a:cxn>
                        <a:cxn ang="0">
                          <a:pos x="72" y="0"/>
                        </a:cxn>
                        <a:cxn ang="0">
                          <a:pos x="108" y="0"/>
                        </a:cxn>
                        <a:cxn ang="0">
                          <a:pos x="126" y="0"/>
                        </a:cxn>
                        <a:cxn ang="0">
                          <a:pos x="126" y="18"/>
                        </a:cxn>
                        <a:cxn ang="0">
                          <a:pos x="108" y="18"/>
                        </a:cxn>
                        <a:cxn ang="0">
                          <a:pos x="108" y="0"/>
                        </a:cxn>
                        <a:cxn ang="0">
                          <a:pos x="144" y="0"/>
                        </a:cxn>
                        <a:cxn ang="0">
                          <a:pos x="162" y="0"/>
                        </a:cxn>
                        <a:cxn ang="0">
                          <a:pos x="162" y="18"/>
                        </a:cxn>
                        <a:cxn ang="0">
                          <a:pos x="144" y="18"/>
                        </a:cxn>
                        <a:cxn ang="0">
                          <a:pos x="144" y="0"/>
                        </a:cxn>
                        <a:cxn ang="0">
                          <a:pos x="180" y="0"/>
                        </a:cxn>
                        <a:cxn ang="0">
                          <a:pos x="190" y="0"/>
                        </a:cxn>
                        <a:cxn ang="0">
                          <a:pos x="190" y="18"/>
                        </a:cxn>
                        <a:cxn ang="0">
                          <a:pos x="180" y="18"/>
                        </a:cxn>
                        <a:cxn ang="0">
                          <a:pos x="180" y="0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3175" cap="flat" cmpd="sng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5385" name="Freeform 217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45791" dir="18221404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35441" name="Group 218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135387" name="Rectangle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88" name="Rectangl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89" name="Rectangl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90" name="Rectangl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91" name="Rectangl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92" name="Rectangl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93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94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444" name="Group 227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35396" name="Oval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397" name="Freeform 229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31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5398" name="Freeform 230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28" y="0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399" name="Freeform 231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62" y="0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35447" name="Group 232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35401" name="Oval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02" name="Freeform 234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31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5403" name="Freeform 235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6" y="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404" name="Freeform 236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/>
                    <a:ahLst/>
                    <a:cxnLst>
                      <a:cxn ang="0">
                        <a:pos x="214" y="528"/>
                      </a:cxn>
                      <a:cxn ang="0">
                        <a:pos x="214" y="0"/>
                      </a:cxn>
                      <a:cxn ang="0">
                        <a:pos x="0" y="2"/>
                      </a:cxn>
                      <a:cxn ang="0">
                        <a:pos x="0" y="527"/>
                      </a:cxn>
                      <a:cxn ang="0">
                        <a:pos x="214" y="528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450" name="Group 237"/>
                <p:cNvGrpSpPr>
                  <a:grpSpLocks/>
                </p:cNvGrpSpPr>
                <p:nvPr/>
              </p:nvGrpSpPr>
              <p:grpSpPr bwMode="auto">
                <a:xfrm>
                  <a:off x="2016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135453" name="Group 238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35454" name="Group 2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135457" name="Group 24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135409" name="Oval 2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35410" name="Oval 2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317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35460" name="Group 2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135412" name="Oval 2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35413" name="Oval 2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317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35463" name="Group 2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35415" name="Freeform 2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416" name="Freeform 2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3175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5466" name="Group 249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35469" name="Group 2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135472" name="Group 2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135420" name="Oval 2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35421" name="Oval 25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317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35475" name="Group 25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135423" name="Oval 25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35424" name="Oval 25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317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35479" name="Group 2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35426" name="Freeform 2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427" name="Freeform 2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3175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5483" name="Group 260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35492" name="Group 2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35430" name="Oval 2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431" name="Oval 2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35497" name="Group 2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35433" name="Oval 2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434" name="Oval 2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5502" name="Group 267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35436" name="Freeform 268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37" name="Freeform 269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505" name="Group 270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35439" name="Oval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40" name="Oval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506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35442" name="Oval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43" name="Oval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509" name="Group 276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35445" name="Oval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46" name="Oval 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512" name="Group 27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35448" name="Oval 2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49" name="Oval 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513" name="Group 282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35451" name="Freeform 28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52" name="Freeform 284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514" name="Group 28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35515" name="Group 2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35455" name="Oval 2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456" name="Oval 2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35518" name="Group 2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35458" name="Oval 2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459" name="Oval 2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5521" name="Group 292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35461" name="Freeform 29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62" name="Freeform 29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524" name="Group 29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35464" name="Oval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65" name="Oval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525" name="Group 298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35467" name="Oval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68" name="Oval 3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526" name="Group 301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35470" name="Oval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71" name="Oval 3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529" name="Group 30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35473" name="Oval 3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74" name="Oval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532" name="Group 307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35476" name="Freeform 30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77" name="Freeform 30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5478" name="Freeform 310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32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31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35535" name="Group 311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135480" name="Line 3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81" name="Freeform 313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18"/>
                        </a:cxn>
                        <a:cxn ang="0">
                          <a:pos x="0" y="18"/>
                        </a:cxn>
                        <a:cxn ang="0">
                          <a:pos x="0" y="0"/>
                        </a:cxn>
                        <a:cxn ang="0">
                          <a:pos x="36" y="0"/>
                        </a:cxn>
                        <a:cxn ang="0">
                          <a:pos x="54" y="0"/>
                        </a:cxn>
                        <a:cxn ang="0">
                          <a:pos x="54" y="18"/>
                        </a:cxn>
                        <a:cxn ang="0">
                          <a:pos x="36" y="18"/>
                        </a:cxn>
                        <a:cxn ang="0">
                          <a:pos x="36" y="0"/>
                        </a:cxn>
                        <a:cxn ang="0">
                          <a:pos x="72" y="0"/>
                        </a:cxn>
                        <a:cxn ang="0">
                          <a:pos x="90" y="0"/>
                        </a:cxn>
                        <a:cxn ang="0">
                          <a:pos x="90" y="18"/>
                        </a:cxn>
                        <a:cxn ang="0">
                          <a:pos x="72" y="18"/>
                        </a:cxn>
                        <a:cxn ang="0">
                          <a:pos x="72" y="0"/>
                        </a:cxn>
                        <a:cxn ang="0">
                          <a:pos x="108" y="0"/>
                        </a:cxn>
                        <a:cxn ang="0">
                          <a:pos x="126" y="0"/>
                        </a:cxn>
                        <a:cxn ang="0">
                          <a:pos x="126" y="18"/>
                        </a:cxn>
                        <a:cxn ang="0">
                          <a:pos x="108" y="18"/>
                        </a:cxn>
                        <a:cxn ang="0">
                          <a:pos x="108" y="0"/>
                        </a:cxn>
                        <a:cxn ang="0">
                          <a:pos x="144" y="0"/>
                        </a:cxn>
                        <a:cxn ang="0">
                          <a:pos x="162" y="0"/>
                        </a:cxn>
                        <a:cxn ang="0">
                          <a:pos x="162" y="18"/>
                        </a:cxn>
                        <a:cxn ang="0">
                          <a:pos x="144" y="18"/>
                        </a:cxn>
                        <a:cxn ang="0">
                          <a:pos x="144" y="0"/>
                        </a:cxn>
                        <a:cxn ang="0">
                          <a:pos x="180" y="0"/>
                        </a:cxn>
                        <a:cxn ang="0">
                          <a:pos x="190" y="0"/>
                        </a:cxn>
                        <a:cxn ang="0">
                          <a:pos x="190" y="18"/>
                        </a:cxn>
                        <a:cxn ang="0">
                          <a:pos x="180" y="18"/>
                        </a:cxn>
                        <a:cxn ang="0">
                          <a:pos x="180" y="0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3175" cap="flat" cmpd="sng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5482" name="Freeform 314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53882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35536" name="Group 315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135484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85" name="Rectangle 3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86" name="Rectangle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87" name="Rectangle 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88" name="Rectangle 3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89" name="Rectangle 3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90" name="Rectangle 3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91" name="Rectangle 3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539" name="Group 324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35493" name="Oval 3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94" name="Freeform 326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31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5495" name="Freeform 327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28" y="0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496" name="Freeform 328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62" y="0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35542" name="Group 329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35498" name="Oval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499" name="Freeform 331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31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5500" name="Freeform 332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6" y="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501" name="Freeform 333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/>
                    <a:ahLst/>
                    <a:cxnLst>
                      <a:cxn ang="0">
                        <a:pos x="214" y="528"/>
                      </a:cxn>
                      <a:cxn ang="0">
                        <a:pos x="214" y="0"/>
                      </a:cxn>
                      <a:cxn ang="0">
                        <a:pos x="0" y="2"/>
                      </a:cxn>
                      <a:cxn ang="0">
                        <a:pos x="0" y="527"/>
                      </a:cxn>
                      <a:cxn ang="0">
                        <a:pos x="214" y="528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545" name="Group 334"/>
                <p:cNvGrpSpPr>
                  <a:grpSpLocks/>
                </p:cNvGrpSpPr>
                <p:nvPr/>
              </p:nvGrpSpPr>
              <p:grpSpPr bwMode="auto">
                <a:xfrm>
                  <a:off x="-4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135503" name="Line 335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504" name="Freeform 336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3175" cap="flat" cmpd="sng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35548" name="Group 337"/>
              <p:cNvGrpSpPr>
                <a:grpSpLocks/>
              </p:cNvGrpSpPr>
              <p:nvPr/>
            </p:nvGrpSpPr>
            <p:grpSpPr bwMode="auto">
              <a:xfrm>
                <a:off x="2736" y="2928"/>
                <a:ext cx="2496" cy="720"/>
                <a:chOff x="-48" y="1920"/>
                <a:chExt cx="4288" cy="1152"/>
              </a:xfrm>
            </p:grpSpPr>
            <p:grpSp>
              <p:nvGrpSpPr>
                <p:cNvPr id="135551" name="Group 338"/>
                <p:cNvGrpSpPr>
                  <a:grpSpLocks/>
                </p:cNvGrpSpPr>
                <p:nvPr/>
              </p:nvGrpSpPr>
              <p:grpSpPr bwMode="auto">
                <a:xfrm>
                  <a:off x="4032" y="2496"/>
                  <a:ext cx="208" cy="285"/>
                  <a:chOff x="0" y="2496"/>
                  <a:chExt cx="304" cy="285"/>
                </a:xfrm>
              </p:grpSpPr>
              <p:sp>
                <p:nvSpPr>
                  <p:cNvPr id="135507" name="Line 339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508" name="Freeform 340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3175" cap="flat" cmpd="sng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554" name="Group 341"/>
                <p:cNvGrpSpPr>
                  <a:grpSpLocks/>
                </p:cNvGrpSpPr>
                <p:nvPr/>
              </p:nvGrpSpPr>
              <p:grpSpPr bwMode="auto">
                <a:xfrm>
                  <a:off x="196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135510" name="Line 342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511" name="Freeform 343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3175" cap="flat" cmpd="sng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557" name="Group 344"/>
                <p:cNvGrpSpPr>
                  <a:grpSpLocks/>
                </p:cNvGrpSpPr>
                <p:nvPr/>
              </p:nvGrpSpPr>
              <p:grpSpPr bwMode="auto">
                <a:xfrm>
                  <a:off x="0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135560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35561" name="Group 3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135564" name="Group 34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135516" name="Oval 3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35517" name="Oval 3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317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35567" name="Group 35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135519" name="Oval 35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35520" name="Oval 3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317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35570" name="Group 3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35522" name="Freeform 35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523" name="Freeform 3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3175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5573" name="Group 356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35576" name="Group 3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135579" name="Group 3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135527" name="Oval 35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35528" name="Oval 3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317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35582" name="Group 3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135530" name="Oval 36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35531" name="Oval 3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317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35586" name="Group 3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35533" name="Freeform 3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534" name="Freeform 3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3175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5590" name="Group 367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35599" name="Group 3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35537" name="Oval 3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538" name="Oval 3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35604" name="Group 3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35540" name="Oval 3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541" name="Oval 3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5609" name="Group 374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35543" name="Freeform 37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44" name="Freeform 37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610" name="Group 377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35546" name="Oval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47" name="Oval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611" name="Group 380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35549" name="Oval 3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50" name="Oval 3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612" name="Group 383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35552" name="Oval 3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53" name="Oval 3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615" name="Group 386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35555" name="Oval 3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56" name="Oval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618" name="Group 389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35558" name="Freeform 390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59" name="Freeform 391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621" name="Group 39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35622" name="Group 3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35562" name="Oval 3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563" name="Oval 3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35623" name="Group 39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35565" name="Oval 3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566" name="Oval 3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5626" name="Group 399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35568" name="Freeform 40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69" name="Freeform 40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629" name="Group 402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35571" name="Oval 4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72" name="Oval 4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632" name="Group 405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35574" name="Oval 4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75" name="Oval 4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633" name="Group 408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35577" name="Oval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78" name="Oval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636" name="Group 411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35580" name="Oval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81" name="Oval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639" name="Group 414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35583" name="Freeform 41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84" name="Freeform 41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5585" name="Freeform 417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32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31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35642" name="Group 418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135587" name="Line 4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88" name="Freeform 420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18"/>
                        </a:cxn>
                        <a:cxn ang="0">
                          <a:pos x="0" y="18"/>
                        </a:cxn>
                        <a:cxn ang="0">
                          <a:pos x="0" y="0"/>
                        </a:cxn>
                        <a:cxn ang="0">
                          <a:pos x="36" y="0"/>
                        </a:cxn>
                        <a:cxn ang="0">
                          <a:pos x="54" y="0"/>
                        </a:cxn>
                        <a:cxn ang="0">
                          <a:pos x="54" y="18"/>
                        </a:cxn>
                        <a:cxn ang="0">
                          <a:pos x="36" y="18"/>
                        </a:cxn>
                        <a:cxn ang="0">
                          <a:pos x="36" y="0"/>
                        </a:cxn>
                        <a:cxn ang="0">
                          <a:pos x="72" y="0"/>
                        </a:cxn>
                        <a:cxn ang="0">
                          <a:pos x="90" y="0"/>
                        </a:cxn>
                        <a:cxn ang="0">
                          <a:pos x="90" y="18"/>
                        </a:cxn>
                        <a:cxn ang="0">
                          <a:pos x="72" y="18"/>
                        </a:cxn>
                        <a:cxn ang="0">
                          <a:pos x="72" y="0"/>
                        </a:cxn>
                        <a:cxn ang="0">
                          <a:pos x="108" y="0"/>
                        </a:cxn>
                        <a:cxn ang="0">
                          <a:pos x="126" y="0"/>
                        </a:cxn>
                        <a:cxn ang="0">
                          <a:pos x="126" y="18"/>
                        </a:cxn>
                        <a:cxn ang="0">
                          <a:pos x="108" y="18"/>
                        </a:cxn>
                        <a:cxn ang="0">
                          <a:pos x="108" y="0"/>
                        </a:cxn>
                        <a:cxn ang="0">
                          <a:pos x="144" y="0"/>
                        </a:cxn>
                        <a:cxn ang="0">
                          <a:pos x="162" y="0"/>
                        </a:cxn>
                        <a:cxn ang="0">
                          <a:pos x="162" y="18"/>
                        </a:cxn>
                        <a:cxn ang="0">
                          <a:pos x="144" y="18"/>
                        </a:cxn>
                        <a:cxn ang="0">
                          <a:pos x="144" y="0"/>
                        </a:cxn>
                        <a:cxn ang="0">
                          <a:pos x="180" y="0"/>
                        </a:cxn>
                        <a:cxn ang="0">
                          <a:pos x="190" y="0"/>
                        </a:cxn>
                        <a:cxn ang="0">
                          <a:pos x="190" y="18"/>
                        </a:cxn>
                        <a:cxn ang="0">
                          <a:pos x="180" y="18"/>
                        </a:cxn>
                        <a:cxn ang="0">
                          <a:pos x="180" y="0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3175" cap="flat" cmpd="sng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5589" name="Freeform 421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45791" dir="18221404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35645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135591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92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93" name="Rectangle 4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94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95" name="Rectangle 4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96" name="Rectangle 4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97" name="Rectangle 4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598" name="Rectangl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648" name="Group 431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35600" name="Oval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01" name="Freeform 433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31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5602" name="Freeform 434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28" y="0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603" name="Freeform 435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62" y="0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35651" name="Group 436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35605" name="Oval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06" name="Freeform 438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31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5607" name="Freeform 439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6" y="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608" name="Freeform 440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/>
                    <a:ahLst/>
                    <a:cxnLst>
                      <a:cxn ang="0">
                        <a:pos x="214" y="528"/>
                      </a:cxn>
                      <a:cxn ang="0">
                        <a:pos x="214" y="0"/>
                      </a:cxn>
                      <a:cxn ang="0">
                        <a:pos x="0" y="2"/>
                      </a:cxn>
                      <a:cxn ang="0">
                        <a:pos x="0" y="527"/>
                      </a:cxn>
                      <a:cxn ang="0">
                        <a:pos x="214" y="528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654" name="Group 441"/>
                <p:cNvGrpSpPr>
                  <a:grpSpLocks/>
                </p:cNvGrpSpPr>
                <p:nvPr/>
              </p:nvGrpSpPr>
              <p:grpSpPr bwMode="auto">
                <a:xfrm>
                  <a:off x="2016" y="1920"/>
                  <a:ext cx="2038" cy="1152"/>
                  <a:chOff x="0" y="1920"/>
                  <a:chExt cx="2038" cy="1152"/>
                </a:xfrm>
              </p:grpSpPr>
              <p:grpSp>
                <p:nvGrpSpPr>
                  <p:cNvPr id="135657" name="Group 442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35658" name="Group 4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grpSp>
                    <p:nvGrpSpPr>
                      <p:cNvPr id="135661" name="Group 44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3" y="2756"/>
                        <a:ext cx="148" cy="164"/>
                        <a:chOff x="3973" y="2756"/>
                        <a:chExt cx="148" cy="164"/>
                      </a:xfrm>
                    </p:grpSpPr>
                    <p:sp>
                      <p:nvSpPr>
                        <p:cNvPr id="135613" name="Oval 4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35614" name="Oval 4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73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317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35664" name="Group 44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85" y="2770"/>
                        <a:ext cx="123" cy="136"/>
                        <a:chOff x="3985" y="2770"/>
                        <a:chExt cx="123" cy="136"/>
                      </a:xfrm>
                    </p:grpSpPr>
                    <p:sp>
                      <p:nvSpPr>
                        <p:cNvPr id="135616" name="Oval 4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35617" name="Oval 4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85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317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35667" name="Group 4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35619" name="Freeform 4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620" name="Freeform 4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59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59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59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59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3175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5670" name="Group 453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35673" name="Group 4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grpSp>
                    <p:nvGrpSpPr>
                      <p:cNvPr id="135676" name="Group 45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" y="2756"/>
                        <a:ext cx="148" cy="164"/>
                        <a:chOff x="4381" y="2756"/>
                        <a:chExt cx="148" cy="164"/>
                      </a:xfrm>
                    </p:grpSpPr>
                    <p:sp>
                      <p:nvSpPr>
                        <p:cNvPr id="135624" name="Oval 45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solidFill>
                          <a:srgbClr val="CC0000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35625" name="Oval 45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81" y="2756"/>
                          <a:ext cx="148" cy="164"/>
                        </a:xfrm>
                        <a:prstGeom prst="ellipse">
                          <a:avLst/>
                        </a:prstGeom>
                        <a:noFill/>
                        <a:ln w="317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35679" name="Group 4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3" y="2770"/>
                        <a:ext cx="123" cy="136"/>
                        <a:chOff x="4393" y="2770"/>
                        <a:chExt cx="123" cy="136"/>
                      </a:xfrm>
                    </p:grpSpPr>
                    <p:sp>
                      <p:nvSpPr>
                        <p:cNvPr id="135627" name="Oval 45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solidFill>
                          <a:srgbClr val="FFFFFF"/>
                        </a:solidFill>
                        <a:ln w="317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35628" name="Oval 4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93" y="2770"/>
                          <a:ext cx="123" cy="136"/>
                        </a:xfrm>
                        <a:prstGeom prst="ellipse">
                          <a:avLst/>
                        </a:prstGeom>
                        <a:noFill/>
                        <a:ln w="3175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  <p:grpSp>
                  <p:nvGrpSpPr>
                    <p:cNvPr id="135683" name="Group 4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35630" name="Freeform 4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solidFill>
                        <a:srgbClr val="808080"/>
                      </a:solidFill>
                      <a:ln w="3175" cmpd="sng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631" name="Freeform 4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23" y="68"/>
                          </a:cxn>
                          <a:cxn ang="0">
                            <a:pos x="72" y="66"/>
                          </a:cxn>
                          <a:cxn ang="0">
                            <a:pos x="118" y="42"/>
                          </a:cxn>
                          <a:cxn ang="0">
                            <a:pos x="71" y="62"/>
                          </a:cxn>
                          <a:cxn ang="0">
                            <a:pos x="105" y="20"/>
                          </a:cxn>
                          <a:cxn ang="0">
                            <a:pos x="68" y="58"/>
                          </a:cxn>
                          <a:cxn ang="0">
                            <a:pos x="85" y="5"/>
                          </a:cxn>
                          <a:cxn ang="0">
                            <a:pos x="64" y="56"/>
                          </a:cxn>
                          <a:cxn ang="0">
                            <a:pos x="62" y="0"/>
                          </a:cxn>
                          <a:cxn ang="0">
                            <a:pos x="60" y="56"/>
                          </a:cxn>
                          <a:cxn ang="0">
                            <a:pos x="38" y="5"/>
                          </a:cxn>
                          <a:cxn ang="0">
                            <a:pos x="56" y="58"/>
                          </a:cxn>
                          <a:cxn ang="0">
                            <a:pos x="18" y="20"/>
                          </a:cxn>
                          <a:cxn ang="0">
                            <a:pos x="53" y="62"/>
                          </a:cxn>
                          <a:cxn ang="0">
                            <a:pos x="5" y="42"/>
                          </a:cxn>
                          <a:cxn ang="0">
                            <a:pos x="51" y="66"/>
                          </a:cxn>
                          <a:cxn ang="0">
                            <a:pos x="0" y="68"/>
                          </a:cxn>
                          <a:cxn ang="0">
                            <a:pos x="51" y="71"/>
                          </a:cxn>
                          <a:cxn ang="0">
                            <a:pos x="5" y="94"/>
                          </a:cxn>
                          <a:cxn ang="0">
                            <a:pos x="53" y="75"/>
                          </a:cxn>
                          <a:cxn ang="0">
                            <a:pos x="18" y="116"/>
                          </a:cxn>
                          <a:cxn ang="0">
                            <a:pos x="56" y="78"/>
                          </a:cxn>
                          <a:cxn ang="0">
                            <a:pos x="38" y="131"/>
                          </a:cxn>
                          <a:cxn ang="0">
                            <a:pos x="60" y="80"/>
                          </a:cxn>
                          <a:cxn ang="0">
                            <a:pos x="62" y="136"/>
                          </a:cxn>
                          <a:cxn ang="0">
                            <a:pos x="64" y="80"/>
                          </a:cxn>
                          <a:cxn ang="0">
                            <a:pos x="85" y="131"/>
                          </a:cxn>
                          <a:cxn ang="0">
                            <a:pos x="68" y="78"/>
                          </a:cxn>
                          <a:cxn ang="0">
                            <a:pos x="105" y="116"/>
                          </a:cxn>
                          <a:cxn ang="0">
                            <a:pos x="71" y="75"/>
                          </a:cxn>
                          <a:cxn ang="0">
                            <a:pos x="118" y="94"/>
                          </a:cxn>
                          <a:cxn ang="0">
                            <a:pos x="72" y="71"/>
                          </a:cxn>
                          <a:cxn ang="0">
                            <a:pos x="123" y="68"/>
                          </a:cxn>
                        </a:cxnLst>
                        <a:rect l="0" t="0" r="r" b="b"/>
                        <a:pathLst>
                          <a:path w="123" h="136">
                            <a:moveTo>
                              <a:pt x="123" y="68"/>
                            </a:moveTo>
                            <a:lnTo>
                              <a:pt x="72" y="66"/>
                            </a:lnTo>
                            <a:lnTo>
                              <a:pt x="118" y="42"/>
                            </a:lnTo>
                            <a:lnTo>
                              <a:pt x="71" y="62"/>
                            </a:lnTo>
                            <a:lnTo>
                              <a:pt x="105" y="20"/>
                            </a:lnTo>
                            <a:lnTo>
                              <a:pt x="68" y="58"/>
                            </a:lnTo>
                            <a:lnTo>
                              <a:pt x="85" y="5"/>
                            </a:lnTo>
                            <a:lnTo>
                              <a:pt x="64" y="56"/>
                            </a:lnTo>
                            <a:lnTo>
                              <a:pt x="62" y="0"/>
                            </a:lnTo>
                            <a:lnTo>
                              <a:pt x="60" y="56"/>
                            </a:lnTo>
                            <a:lnTo>
                              <a:pt x="38" y="5"/>
                            </a:lnTo>
                            <a:lnTo>
                              <a:pt x="56" y="58"/>
                            </a:lnTo>
                            <a:lnTo>
                              <a:pt x="18" y="20"/>
                            </a:lnTo>
                            <a:lnTo>
                              <a:pt x="53" y="62"/>
                            </a:lnTo>
                            <a:lnTo>
                              <a:pt x="5" y="42"/>
                            </a:lnTo>
                            <a:lnTo>
                              <a:pt x="51" y="66"/>
                            </a:lnTo>
                            <a:lnTo>
                              <a:pt x="0" y="68"/>
                            </a:lnTo>
                            <a:lnTo>
                              <a:pt x="51" y="71"/>
                            </a:lnTo>
                            <a:lnTo>
                              <a:pt x="5" y="94"/>
                            </a:lnTo>
                            <a:lnTo>
                              <a:pt x="53" y="75"/>
                            </a:lnTo>
                            <a:lnTo>
                              <a:pt x="18" y="116"/>
                            </a:lnTo>
                            <a:lnTo>
                              <a:pt x="56" y="78"/>
                            </a:lnTo>
                            <a:lnTo>
                              <a:pt x="38" y="131"/>
                            </a:lnTo>
                            <a:lnTo>
                              <a:pt x="60" y="80"/>
                            </a:lnTo>
                            <a:lnTo>
                              <a:pt x="62" y="136"/>
                            </a:lnTo>
                            <a:lnTo>
                              <a:pt x="64" y="80"/>
                            </a:lnTo>
                            <a:lnTo>
                              <a:pt x="85" y="131"/>
                            </a:lnTo>
                            <a:lnTo>
                              <a:pt x="68" y="78"/>
                            </a:lnTo>
                            <a:lnTo>
                              <a:pt x="105" y="116"/>
                            </a:lnTo>
                            <a:lnTo>
                              <a:pt x="71" y="75"/>
                            </a:lnTo>
                            <a:lnTo>
                              <a:pt x="118" y="94"/>
                            </a:lnTo>
                            <a:lnTo>
                              <a:pt x="72" y="71"/>
                            </a:lnTo>
                            <a:lnTo>
                              <a:pt x="123" y="68"/>
                            </a:lnTo>
                            <a:close/>
                          </a:path>
                        </a:pathLst>
                      </a:custGeom>
                      <a:noFill/>
                      <a:ln w="3175" cap="rnd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5687" name="Group 464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grpSp>
                  <p:nvGrpSpPr>
                    <p:cNvPr id="135696" name="Group 4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35634" name="Oval 4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635" name="Oval 4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35701" name="Group 4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35637" name="Oval 4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638" name="Oval 4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5706" name="Group 471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35640" name="Freeform 47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41" name="Freeform 47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709" name="Group 474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35643" name="Oval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44" name="Oval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710" name="Group 477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35646" name="Oval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47" name="Oval 4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711" name="Group 480"/>
                  <p:cNvGrpSpPr>
                    <a:grpSpLocks/>
                  </p:cNvGrpSpPr>
                  <p:nvPr/>
                </p:nvGrpSpPr>
                <p:grpSpPr bwMode="auto">
                  <a:xfrm>
                    <a:off x="432" y="2686"/>
                    <a:ext cx="385" cy="386"/>
                    <a:chOff x="3973" y="2756"/>
                    <a:chExt cx="148" cy="164"/>
                  </a:xfrm>
                </p:grpSpPr>
                <p:sp>
                  <p:nvSpPr>
                    <p:cNvPr id="135649" name="Oval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50" name="Oval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712" name="Group 483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35652" name="Oval 4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53" name="Oval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713" name="Group 486"/>
                  <p:cNvGrpSpPr>
                    <a:grpSpLocks/>
                  </p:cNvGrpSpPr>
                  <p:nvPr/>
                </p:nvGrpSpPr>
                <p:grpSpPr bwMode="auto">
                  <a:xfrm>
                    <a:off x="463" y="2720"/>
                    <a:ext cx="320" cy="318"/>
                    <a:chOff x="3985" y="2770"/>
                    <a:chExt cx="123" cy="136"/>
                  </a:xfrm>
                </p:grpSpPr>
                <p:sp>
                  <p:nvSpPr>
                    <p:cNvPr id="135655" name="Freeform 487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56" name="Freeform 488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716" name="Group 489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grpSp>
                  <p:nvGrpSpPr>
                    <p:cNvPr id="135719" name="Group 49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35659" name="Oval 4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660" name="Oval 4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35722" name="Group 49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35662" name="Oval 4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663" name="Oval 4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5723" name="Group 496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35665" name="Freeform 49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66" name="Freeform 49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726" name="Group 499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35668" name="Oval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69" name="Oval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729" name="Group 502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35671" name="Oval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72" name="Oval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732" name="Group 505"/>
                  <p:cNvGrpSpPr>
                    <a:grpSpLocks/>
                  </p:cNvGrpSpPr>
                  <p:nvPr/>
                </p:nvGrpSpPr>
                <p:grpSpPr bwMode="auto">
                  <a:xfrm>
                    <a:off x="1497" y="2686"/>
                    <a:ext cx="389" cy="386"/>
                    <a:chOff x="4381" y="2756"/>
                    <a:chExt cx="148" cy="164"/>
                  </a:xfrm>
                </p:grpSpPr>
                <p:sp>
                  <p:nvSpPr>
                    <p:cNvPr id="135674" name="Oval 5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75" name="Oval 5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735" name="Group 508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35677" name="Oval 5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78" name="Oval 5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738" name="Group 511"/>
                  <p:cNvGrpSpPr>
                    <a:grpSpLocks/>
                  </p:cNvGrpSpPr>
                  <p:nvPr/>
                </p:nvGrpSpPr>
                <p:grpSpPr bwMode="auto">
                  <a:xfrm>
                    <a:off x="1528" y="2720"/>
                    <a:ext cx="323" cy="318"/>
                    <a:chOff x="4393" y="2770"/>
                    <a:chExt cx="123" cy="136"/>
                  </a:xfrm>
                </p:grpSpPr>
                <p:sp>
                  <p:nvSpPr>
                    <p:cNvPr id="135680" name="Freeform 51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81" name="Freeform 51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5682" name="Freeform 514"/>
                  <p:cNvSpPr>
                    <a:spLocks/>
                  </p:cNvSpPr>
                  <p:nvPr/>
                </p:nvSpPr>
                <p:spPr bwMode="auto">
                  <a:xfrm>
                    <a:off x="148" y="2496"/>
                    <a:ext cx="4" cy="23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32"/>
                      </a:cxn>
                    </a:cxnLst>
                    <a:rect l="0" t="0" r="r" b="b"/>
                    <a:pathLst>
                      <a:path w="4" h="232">
                        <a:moveTo>
                          <a:pt x="0" y="0"/>
                        </a:moveTo>
                        <a:lnTo>
                          <a:pt x="4" y="232"/>
                        </a:lnTo>
                      </a:path>
                    </a:pathLst>
                  </a:custGeom>
                  <a:solidFill>
                    <a:srgbClr val="FFFFFF"/>
                  </a:solidFill>
                  <a:ln w="31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35741" name="Group 515"/>
                  <p:cNvGrpSpPr>
                    <a:grpSpLocks/>
                  </p:cNvGrpSpPr>
                  <p:nvPr/>
                </p:nvGrpSpPr>
                <p:grpSpPr bwMode="auto">
                  <a:xfrm>
                    <a:off x="0" y="2496"/>
                    <a:ext cx="304" cy="285"/>
                    <a:chOff x="0" y="2496"/>
                    <a:chExt cx="304" cy="285"/>
                  </a:xfrm>
                </p:grpSpPr>
                <p:sp>
                  <p:nvSpPr>
                    <p:cNvPr id="135684" name="Line 5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" y="2496"/>
                      <a:ext cx="3" cy="285"/>
                    </a:xfrm>
                    <a:prstGeom prst="line">
                      <a:avLst/>
                    </a:prstGeom>
                    <a:noFill/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85" name="Freeform 51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0" y="2592"/>
                      <a:ext cx="304" cy="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8" y="0"/>
                        </a:cxn>
                        <a:cxn ang="0">
                          <a:pos x="18" y="18"/>
                        </a:cxn>
                        <a:cxn ang="0">
                          <a:pos x="0" y="18"/>
                        </a:cxn>
                        <a:cxn ang="0">
                          <a:pos x="0" y="0"/>
                        </a:cxn>
                        <a:cxn ang="0">
                          <a:pos x="36" y="0"/>
                        </a:cxn>
                        <a:cxn ang="0">
                          <a:pos x="54" y="0"/>
                        </a:cxn>
                        <a:cxn ang="0">
                          <a:pos x="54" y="18"/>
                        </a:cxn>
                        <a:cxn ang="0">
                          <a:pos x="36" y="18"/>
                        </a:cxn>
                        <a:cxn ang="0">
                          <a:pos x="36" y="0"/>
                        </a:cxn>
                        <a:cxn ang="0">
                          <a:pos x="72" y="0"/>
                        </a:cxn>
                        <a:cxn ang="0">
                          <a:pos x="90" y="0"/>
                        </a:cxn>
                        <a:cxn ang="0">
                          <a:pos x="90" y="18"/>
                        </a:cxn>
                        <a:cxn ang="0">
                          <a:pos x="72" y="18"/>
                        </a:cxn>
                        <a:cxn ang="0">
                          <a:pos x="72" y="0"/>
                        </a:cxn>
                        <a:cxn ang="0">
                          <a:pos x="108" y="0"/>
                        </a:cxn>
                        <a:cxn ang="0">
                          <a:pos x="126" y="0"/>
                        </a:cxn>
                        <a:cxn ang="0">
                          <a:pos x="126" y="18"/>
                        </a:cxn>
                        <a:cxn ang="0">
                          <a:pos x="108" y="18"/>
                        </a:cxn>
                        <a:cxn ang="0">
                          <a:pos x="108" y="0"/>
                        </a:cxn>
                        <a:cxn ang="0">
                          <a:pos x="144" y="0"/>
                        </a:cxn>
                        <a:cxn ang="0">
                          <a:pos x="162" y="0"/>
                        </a:cxn>
                        <a:cxn ang="0">
                          <a:pos x="162" y="18"/>
                        </a:cxn>
                        <a:cxn ang="0">
                          <a:pos x="144" y="18"/>
                        </a:cxn>
                        <a:cxn ang="0">
                          <a:pos x="144" y="0"/>
                        </a:cxn>
                        <a:cxn ang="0">
                          <a:pos x="180" y="0"/>
                        </a:cxn>
                        <a:cxn ang="0">
                          <a:pos x="190" y="0"/>
                        </a:cxn>
                        <a:cxn ang="0">
                          <a:pos x="190" y="18"/>
                        </a:cxn>
                        <a:cxn ang="0">
                          <a:pos x="180" y="18"/>
                        </a:cxn>
                        <a:cxn ang="0">
                          <a:pos x="180" y="0"/>
                        </a:cxn>
                      </a:cxnLst>
                      <a:rect l="0" t="0" r="r" b="b"/>
                      <a:pathLst>
                        <a:path w="190" h="18">
                          <a:moveTo>
                            <a:pt x="0" y="0"/>
                          </a:moveTo>
                          <a:lnTo>
                            <a:pt x="18" y="0"/>
                          </a:lnTo>
                          <a:lnTo>
                            <a:pt x="18" y="18"/>
                          </a:lnTo>
                          <a:lnTo>
                            <a:pt x="0" y="18"/>
                          </a:lnTo>
                          <a:lnTo>
                            <a:pt x="0" y="0"/>
                          </a:lnTo>
                          <a:close/>
                          <a:moveTo>
                            <a:pt x="36" y="0"/>
                          </a:moveTo>
                          <a:lnTo>
                            <a:pt x="54" y="0"/>
                          </a:lnTo>
                          <a:lnTo>
                            <a:pt x="54" y="18"/>
                          </a:lnTo>
                          <a:lnTo>
                            <a:pt x="36" y="18"/>
                          </a:lnTo>
                          <a:lnTo>
                            <a:pt x="36" y="0"/>
                          </a:lnTo>
                          <a:close/>
                          <a:moveTo>
                            <a:pt x="72" y="0"/>
                          </a:moveTo>
                          <a:lnTo>
                            <a:pt x="90" y="0"/>
                          </a:lnTo>
                          <a:lnTo>
                            <a:pt x="90" y="18"/>
                          </a:lnTo>
                          <a:lnTo>
                            <a:pt x="72" y="18"/>
                          </a:lnTo>
                          <a:lnTo>
                            <a:pt x="72" y="0"/>
                          </a:lnTo>
                          <a:close/>
                          <a:moveTo>
                            <a:pt x="108" y="0"/>
                          </a:moveTo>
                          <a:lnTo>
                            <a:pt x="126" y="0"/>
                          </a:lnTo>
                          <a:lnTo>
                            <a:pt x="126" y="18"/>
                          </a:lnTo>
                          <a:lnTo>
                            <a:pt x="108" y="18"/>
                          </a:lnTo>
                          <a:lnTo>
                            <a:pt x="108" y="0"/>
                          </a:lnTo>
                          <a:close/>
                          <a:moveTo>
                            <a:pt x="144" y="0"/>
                          </a:moveTo>
                          <a:lnTo>
                            <a:pt x="162" y="0"/>
                          </a:lnTo>
                          <a:lnTo>
                            <a:pt x="162" y="18"/>
                          </a:lnTo>
                          <a:lnTo>
                            <a:pt x="144" y="18"/>
                          </a:lnTo>
                          <a:lnTo>
                            <a:pt x="144" y="0"/>
                          </a:lnTo>
                          <a:close/>
                          <a:moveTo>
                            <a:pt x="180" y="0"/>
                          </a:moveTo>
                          <a:lnTo>
                            <a:pt x="190" y="0"/>
                          </a:lnTo>
                          <a:lnTo>
                            <a:pt x="190" y="18"/>
                          </a:lnTo>
                          <a:lnTo>
                            <a:pt x="180" y="18"/>
                          </a:lnTo>
                          <a:lnTo>
                            <a:pt x="18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3175" cap="flat" cmpd="sng">
                      <a:solidFill>
                        <a:srgbClr val="000000"/>
                      </a:solidFill>
                      <a:prstDash val="solid"/>
                      <a:bevel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5686" name="Freeform 518"/>
                  <p:cNvSpPr>
                    <a:spLocks/>
                  </p:cNvSpPr>
                  <p:nvPr/>
                </p:nvSpPr>
                <p:spPr bwMode="auto">
                  <a:xfrm>
                    <a:off x="256" y="2040"/>
                    <a:ext cx="1782" cy="792"/>
                  </a:xfrm>
                  <a:custGeom>
                    <a:avLst/>
                    <a:gdLst/>
                    <a:ahLst/>
                    <a:cxnLst>
                      <a:cxn ang="0">
                        <a:pos x="0" y="127"/>
                      </a:cxn>
                      <a:cxn ang="0">
                        <a:pos x="105" y="0"/>
                      </a:cxn>
                      <a:cxn ang="0">
                        <a:pos x="1585" y="0"/>
                      </a:cxn>
                      <a:cxn ang="0">
                        <a:pos x="1782" y="88"/>
                      </a:cxn>
                      <a:cxn ang="0">
                        <a:pos x="1782" y="660"/>
                      </a:cxn>
                      <a:cxn ang="0">
                        <a:pos x="1683" y="792"/>
                      </a:cxn>
                      <a:cxn ang="0">
                        <a:pos x="105" y="792"/>
                      </a:cxn>
                      <a:cxn ang="0">
                        <a:pos x="6" y="704"/>
                      </a:cxn>
                      <a:cxn ang="0">
                        <a:pos x="8" y="116"/>
                      </a:cxn>
                    </a:cxnLst>
                    <a:rect l="0" t="0" r="r" b="b"/>
                    <a:pathLst>
                      <a:path w="1782" h="792">
                        <a:moveTo>
                          <a:pt x="0" y="127"/>
                        </a:moveTo>
                        <a:lnTo>
                          <a:pt x="105" y="0"/>
                        </a:lnTo>
                        <a:lnTo>
                          <a:pt x="1585" y="0"/>
                        </a:lnTo>
                        <a:lnTo>
                          <a:pt x="1782" y="88"/>
                        </a:lnTo>
                        <a:lnTo>
                          <a:pt x="1782" y="660"/>
                        </a:lnTo>
                        <a:lnTo>
                          <a:pt x="1683" y="792"/>
                        </a:lnTo>
                        <a:lnTo>
                          <a:pt x="105" y="792"/>
                        </a:lnTo>
                        <a:lnTo>
                          <a:pt x="6" y="704"/>
                        </a:lnTo>
                        <a:lnTo>
                          <a:pt x="8" y="116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00D200"/>
                      </a:gs>
                      <a:gs pos="50000">
                        <a:srgbClr val="008000"/>
                      </a:gs>
                      <a:gs pos="100000">
                        <a:srgbClr val="00D200"/>
                      </a:gs>
                    </a:gsLst>
                    <a:lin ang="2700000" scaled="1"/>
                  </a:gra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dist="35921" dir="18900000" algn="ctr" rotWithShape="0">
                      <a:srgbClr val="0048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35744" name="Group 519"/>
                  <p:cNvGrpSpPr>
                    <a:grpSpLocks/>
                  </p:cNvGrpSpPr>
                  <p:nvPr/>
                </p:nvGrpSpPr>
                <p:grpSpPr bwMode="auto">
                  <a:xfrm>
                    <a:off x="352" y="2280"/>
                    <a:ext cx="1632" cy="235"/>
                    <a:chOff x="1088" y="2880"/>
                    <a:chExt cx="444" cy="64"/>
                  </a:xfrm>
                </p:grpSpPr>
                <p:sp>
                  <p:nvSpPr>
                    <p:cNvPr id="135688" name="Rectangle 5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89" name="Rectangl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90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91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5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92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6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93" name="Rectangle 5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72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94" name="Rectangle 5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84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95" name="Rectangle 5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28" y="2880"/>
                      <a:ext cx="48" cy="64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317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747" name="Group 528"/>
                  <p:cNvGrpSpPr>
                    <a:grpSpLocks/>
                  </p:cNvGrpSpPr>
                  <p:nvPr/>
                </p:nvGrpSpPr>
                <p:grpSpPr bwMode="auto">
                  <a:xfrm>
                    <a:off x="592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35697" name="Oval 5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698" name="Freeform 530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31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5699" name="Freeform 531"/>
                  <p:cNvSpPr>
                    <a:spLocks/>
                  </p:cNvSpPr>
                  <p:nvPr/>
                </p:nvSpPr>
                <p:spPr bwMode="auto">
                  <a:xfrm>
                    <a:off x="304" y="2736"/>
                    <a:ext cx="1728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28" y="0"/>
                      </a:cxn>
                    </a:cxnLst>
                    <a:rect l="0" t="0" r="r" b="b"/>
                    <a:pathLst>
                      <a:path w="1728" h="1">
                        <a:moveTo>
                          <a:pt x="0" y="0"/>
                        </a:moveTo>
                        <a:cubicBezTo>
                          <a:pt x="0" y="0"/>
                          <a:pt x="864" y="0"/>
                          <a:pt x="1728" y="0"/>
                        </a:cubicBez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700" name="Freeform 532"/>
                  <p:cNvSpPr>
                    <a:spLocks/>
                  </p:cNvSpPr>
                  <p:nvPr/>
                </p:nvSpPr>
                <p:spPr bwMode="auto">
                  <a:xfrm>
                    <a:off x="270" y="2159"/>
                    <a:ext cx="176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62" y="0"/>
                      </a:cxn>
                    </a:cxnLst>
                    <a:rect l="0" t="0" r="r" b="b"/>
                    <a:pathLst>
                      <a:path w="1762" h="1">
                        <a:moveTo>
                          <a:pt x="0" y="0"/>
                        </a:moveTo>
                        <a:cubicBezTo>
                          <a:pt x="293" y="0"/>
                          <a:pt x="1395" y="0"/>
                          <a:pt x="1762" y="0"/>
                        </a:cubicBezTo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135748" name="Group 533"/>
                  <p:cNvGrpSpPr>
                    <a:grpSpLocks/>
                  </p:cNvGrpSpPr>
                  <p:nvPr/>
                </p:nvGrpSpPr>
                <p:grpSpPr bwMode="auto">
                  <a:xfrm>
                    <a:off x="1504" y="1920"/>
                    <a:ext cx="192" cy="171"/>
                    <a:chOff x="5136" y="1968"/>
                    <a:chExt cx="192" cy="171"/>
                  </a:xfrm>
                </p:grpSpPr>
                <p:sp>
                  <p:nvSpPr>
                    <p:cNvPr id="135702" name="Oval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36" y="1968"/>
                      <a:ext cx="192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1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703" name="Freeform 535"/>
                    <p:cNvSpPr>
                      <a:spLocks/>
                    </p:cNvSpPr>
                    <p:nvPr/>
                  </p:nvSpPr>
                  <p:spPr bwMode="auto">
                    <a:xfrm>
                      <a:off x="5184" y="1968"/>
                      <a:ext cx="96" cy="17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96" y="0"/>
                        </a:cxn>
                        <a:cxn ang="0">
                          <a:pos x="82" y="156"/>
                        </a:cxn>
                        <a:cxn ang="0">
                          <a:pos x="4" y="171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96" h="171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82" y="156"/>
                          </a:lnTo>
                          <a:lnTo>
                            <a:pt x="4" y="171"/>
                          </a:lnTo>
                          <a:lnTo>
                            <a:pt x="0" y="48"/>
                          </a:lnTo>
                        </a:path>
                      </a:pathLst>
                    </a:custGeom>
                    <a:solidFill>
                      <a:schemeClr val="tx1"/>
                    </a:solidFill>
                    <a:ln w="31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35704" name="Freeform 536"/>
                  <p:cNvSpPr>
                    <a:spLocks/>
                  </p:cNvSpPr>
                  <p:nvPr/>
                </p:nvSpPr>
                <p:spPr bwMode="auto">
                  <a:xfrm>
                    <a:off x="496" y="2544"/>
                    <a:ext cx="16" cy="31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6" y="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16" h="31">
                        <a:moveTo>
                          <a:pt x="0" y="31"/>
                        </a:moveTo>
                        <a:cubicBezTo>
                          <a:pt x="5" y="21"/>
                          <a:pt x="16" y="0"/>
                          <a:pt x="16" y="0"/>
                        </a:cubicBezTo>
                        <a:cubicBezTo>
                          <a:pt x="16" y="0"/>
                          <a:pt x="5" y="21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705" name="Freeform 537"/>
                  <p:cNvSpPr>
                    <a:spLocks/>
                  </p:cNvSpPr>
                  <p:nvPr/>
                </p:nvSpPr>
                <p:spPr bwMode="auto">
                  <a:xfrm>
                    <a:off x="330" y="2208"/>
                    <a:ext cx="214" cy="528"/>
                  </a:xfrm>
                  <a:custGeom>
                    <a:avLst/>
                    <a:gdLst/>
                    <a:ahLst/>
                    <a:cxnLst>
                      <a:cxn ang="0">
                        <a:pos x="214" y="528"/>
                      </a:cxn>
                      <a:cxn ang="0">
                        <a:pos x="214" y="0"/>
                      </a:cxn>
                      <a:cxn ang="0">
                        <a:pos x="0" y="2"/>
                      </a:cxn>
                      <a:cxn ang="0">
                        <a:pos x="0" y="527"/>
                      </a:cxn>
                      <a:cxn ang="0">
                        <a:pos x="214" y="528"/>
                      </a:cxn>
                    </a:cxnLst>
                    <a:rect l="0" t="0" r="r" b="b"/>
                    <a:pathLst>
                      <a:path w="214" h="528">
                        <a:moveTo>
                          <a:pt x="214" y="528"/>
                        </a:moveTo>
                        <a:lnTo>
                          <a:pt x="214" y="0"/>
                        </a:lnTo>
                        <a:lnTo>
                          <a:pt x="0" y="2"/>
                        </a:lnTo>
                        <a:lnTo>
                          <a:pt x="0" y="527"/>
                        </a:lnTo>
                        <a:lnTo>
                          <a:pt x="214" y="528"/>
                        </a:lnTo>
                        <a:close/>
                      </a:path>
                    </a:pathLst>
                  </a:custGeom>
                  <a:noFill/>
                  <a:ln w="31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749" name="Group 538"/>
                <p:cNvGrpSpPr>
                  <a:grpSpLocks/>
                </p:cNvGrpSpPr>
                <p:nvPr/>
              </p:nvGrpSpPr>
              <p:grpSpPr bwMode="auto">
                <a:xfrm>
                  <a:off x="-48" y="2496"/>
                  <a:ext cx="304" cy="285"/>
                  <a:chOff x="0" y="2496"/>
                  <a:chExt cx="304" cy="285"/>
                </a:xfrm>
              </p:grpSpPr>
              <p:sp>
                <p:nvSpPr>
                  <p:cNvPr id="135707" name="Line 539"/>
                  <p:cNvSpPr>
                    <a:spLocks noChangeShapeType="1"/>
                  </p:cNvSpPr>
                  <p:nvPr/>
                </p:nvSpPr>
                <p:spPr bwMode="auto">
                  <a:xfrm>
                    <a:off x="148" y="2496"/>
                    <a:ext cx="3" cy="285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708" name="Freeform 540"/>
                  <p:cNvSpPr>
                    <a:spLocks noEditPoints="1"/>
                  </p:cNvSpPr>
                  <p:nvPr/>
                </p:nvSpPr>
                <p:spPr bwMode="auto">
                  <a:xfrm>
                    <a:off x="0" y="2592"/>
                    <a:ext cx="304" cy="4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0"/>
                      </a:cxn>
                      <a:cxn ang="0">
                        <a:pos x="18" y="18"/>
                      </a:cxn>
                      <a:cxn ang="0">
                        <a:pos x="0" y="18"/>
                      </a:cxn>
                      <a:cxn ang="0">
                        <a:pos x="0" y="0"/>
                      </a:cxn>
                      <a:cxn ang="0">
                        <a:pos x="36" y="0"/>
                      </a:cxn>
                      <a:cxn ang="0">
                        <a:pos x="54" y="0"/>
                      </a:cxn>
                      <a:cxn ang="0">
                        <a:pos x="54" y="18"/>
                      </a:cxn>
                      <a:cxn ang="0">
                        <a:pos x="36" y="18"/>
                      </a:cxn>
                      <a:cxn ang="0">
                        <a:pos x="36" y="0"/>
                      </a:cxn>
                      <a:cxn ang="0">
                        <a:pos x="72" y="0"/>
                      </a:cxn>
                      <a:cxn ang="0">
                        <a:pos x="90" y="0"/>
                      </a:cxn>
                      <a:cxn ang="0">
                        <a:pos x="90" y="18"/>
                      </a:cxn>
                      <a:cxn ang="0">
                        <a:pos x="72" y="18"/>
                      </a:cxn>
                      <a:cxn ang="0">
                        <a:pos x="72" y="0"/>
                      </a:cxn>
                      <a:cxn ang="0">
                        <a:pos x="108" y="0"/>
                      </a:cxn>
                      <a:cxn ang="0">
                        <a:pos x="126" y="0"/>
                      </a:cxn>
                      <a:cxn ang="0">
                        <a:pos x="126" y="18"/>
                      </a:cxn>
                      <a:cxn ang="0">
                        <a:pos x="108" y="18"/>
                      </a:cxn>
                      <a:cxn ang="0">
                        <a:pos x="108" y="0"/>
                      </a:cxn>
                      <a:cxn ang="0">
                        <a:pos x="144" y="0"/>
                      </a:cxn>
                      <a:cxn ang="0">
                        <a:pos x="162" y="0"/>
                      </a:cxn>
                      <a:cxn ang="0">
                        <a:pos x="162" y="18"/>
                      </a:cxn>
                      <a:cxn ang="0">
                        <a:pos x="144" y="18"/>
                      </a:cxn>
                      <a:cxn ang="0">
                        <a:pos x="144" y="0"/>
                      </a:cxn>
                      <a:cxn ang="0">
                        <a:pos x="180" y="0"/>
                      </a:cxn>
                      <a:cxn ang="0">
                        <a:pos x="190" y="0"/>
                      </a:cxn>
                      <a:cxn ang="0">
                        <a:pos x="190" y="18"/>
                      </a:cxn>
                      <a:cxn ang="0">
                        <a:pos x="180" y="18"/>
                      </a:cxn>
                      <a:cxn ang="0">
                        <a:pos x="180" y="0"/>
                      </a:cxn>
                    </a:cxnLst>
                    <a:rect l="0" t="0" r="r" b="b"/>
                    <a:pathLst>
                      <a:path w="190" h="18">
                        <a:moveTo>
                          <a:pt x="0" y="0"/>
                        </a:moveTo>
                        <a:lnTo>
                          <a:pt x="18" y="0"/>
                        </a:lnTo>
                        <a:lnTo>
                          <a:pt x="18" y="18"/>
                        </a:lnTo>
                        <a:lnTo>
                          <a:pt x="0" y="18"/>
                        </a:lnTo>
                        <a:lnTo>
                          <a:pt x="0" y="0"/>
                        </a:lnTo>
                        <a:close/>
                        <a:moveTo>
                          <a:pt x="36" y="0"/>
                        </a:moveTo>
                        <a:lnTo>
                          <a:pt x="54" y="0"/>
                        </a:lnTo>
                        <a:lnTo>
                          <a:pt x="54" y="18"/>
                        </a:lnTo>
                        <a:lnTo>
                          <a:pt x="36" y="18"/>
                        </a:lnTo>
                        <a:lnTo>
                          <a:pt x="36" y="0"/>
                        </a:lnTo>
                        <a:close/>
                        <a:moveTo>
                          <a:pt x="72" y="0"/>
                        </a:moveTo>
                        <a:lnTo>
                          <a:pt x="90" y="0"/>
                        </a:lnTo>
                        <a:lnTo>
                          <a:pt x="90" y="18"/>
                        </a:lnTo>
                        <a:lnTo>
                          <a:pt x="72" y="18"/>
                        </a:lnTo>
                        <a:lnTo>
                          <a:pt x="72" y="0"/>
                        </a:lnTo>
                        <a:close/>
                        <a:moveTo>
                          <a:pt x="108" y="0"/>
                        </a:moveTo>
                        <a:lnTo>
                          <a:pt x="126" y="0"/>
                        </a:lnTo>
                        <a:lnTo>
                          <a:pt x="126" y="18"/>
                        </a:lnTo>
                        <a:lnTo>
                          <a:pt x="108" y="18"/>
                        </a:lnTo>
                        <a:lnTo>
                          <a:pt x="108" y="0"/>
                        </a:lnTo>
                        <a:close/>
                        <a:moveTo>
                          <a:pt x="144" y="0"/>
                        </a:moveTo>
                        <a:lnTo>
                          <a:pt x="162" y="0"/>
                        </a:lnTo>
                        <a:lnTo>
                          <a:pt x="162" y="18"/>
                        </a:lnTo>
                        <a:lnTo>
                          <a:pt x="144" y="18"/>
                        </a:lnTo>
                        <a:lnTo>
                          <a:pt x="144" y="0"/>
                        </a:lnTo>
                        <a:close/>
                        <a:moveTo>
                          <a:pt x="180" y="0"/>
                        </a:moveTo>
                        <a:lnTo>
                          <a:pt x="190" y="0"/>
                        </a:lnTo>
                        <a:lnTo>
                          <a:pt x="190" y="18"/>
                        </a:lnTo>
                        <a:lnTo>
                          <a:pt x="180" y="18"/>
                        </a:lnTo>
                        <a:lnTo>
                          <a:pt x="18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3175" cap="flat" cmpd="sng">
                    <a:solidFill>
                      <a:srgbClr val="000000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35750" name="Group 541"/>
            <p:cNvGrpSpPr>
              <a:grpSpLocks/>
            </p:cNvGrpSpPr>
            <p:nvPr/>
          </p:nvGrpSpPr>
          <p:grpSpPr bwMode="auto">
            <a:xfrm>
              <a:off x="4944" y="3024"/>
              <a:ext cx="1392" cy="816"/>
              <a:chOff x="723" y="872"/>
              <a:chExt cx="2390" cy="1386"/>
            </a:xfrm>
          </p:grpSpPr>
          <p:grpSp>
            <p:nvGrpSpPr>
              <p:cNvPr id="135753" name="Group 542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135756" name="Group 54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35759" name="Group 54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35760" name="Group 5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35714" name="Oval 5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715" name="Oval 5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35763" name="Group 5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35717" name="Oval 5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718" name="Oval 5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5766" name="Group 55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35720" name="Freeform 55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721" name="Freeform 55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5769" name="Group 55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35772" name="Group 55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35724" name="Oval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725" name="Oval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775" name="Group 55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35727" name="Oval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728" name="Oval 5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5778" name="Group 56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5730" name="Freeform 56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31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731" name="Freeform 56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781" name="Group 56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35733" name="Oval 56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734" name="Oval 56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784" name="Group 56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5736" name="Oval 56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737" name="Oval 56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787" name="Group 57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35739" name="Oval 57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740" name="Oval 57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788" name="Group 57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5742" name="Oval 57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743" name="Oval 57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789" name="Group 57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5745" name="Freeform 57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31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746" name="Freeform 57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35790" name="Group 579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135793" name="Group 58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35796" name="Group 58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35799" name="Group 5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35751" name="Oval 5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752" name="Oval 5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35800" name="Group 5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35754" name="Oval 5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755" name="Oval 5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5803" name="Group 58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35757" name="Freeform 58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758" name="Freeform 59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5806" name="Group 59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35809" name="Group 59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35761" name="Oval 5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762" name="Oval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812" name="Group 59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35764" name="Oval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765" name="Oval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5815" name="Group 59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5767" name="Freeform 59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31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768" name="Freeform 60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818" name="Group 60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35770" name="Oval 60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771" name="Oval 60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821" name="Group 60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5773" name="Oval 60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774" name="Oval 60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824" name="Group 60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35776" name="Oval 60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777" name="Oval 60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825" name="Group 61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5779" name="Oval 61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780" name="Oval 61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826" name="Group 61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5782" name="Freeform 61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31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783" name="Freeform 61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35827" name="Group 616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135785" name="Line 617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5786" name="Freeform 618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3175" cap="flat" cmpd="sng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5830" name="Group 619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135833" name="Group 620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35836" name="Group 621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135837" name="Group 6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35791" name="Oval 6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792" name="Oval 6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35840" name="Group 6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35794" name="Oval 6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795" name="Oval 6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5843" name="Group 628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35797" name="Freeform 629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798" name="Freeform 630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5846" name="Group 631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35849" name="Group 632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35801" name="Oval 6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802" name="Oval 6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852" name="Group 635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35804" name="Oval 6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805" name="Oval 6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5855" name="Group 638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35807" name="Freeform 639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31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808" name="Freeform 64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858" name="Group 641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35810" name="Oval 642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811" name="Oval 643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862" name="Group 644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35813" name="Oval 645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814" name="Oval 646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869" name="Group 64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35816" name="Oval 64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817" name="Oval 64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874" name="Group 650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35819" name="Oval 65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820" name="Oval 65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883" name="Group 653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35822" name="Freeform 654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31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823" name="Freeform 65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35884" name="Group 656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135893" name="Group 65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35894" name="Group 65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35895" name="Group 6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35828" name="Oval 6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829" name="Oval 6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35896" name="Group 6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35831" name="Oval 6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5832" name="Oval 6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317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5897" name="Group 66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35834" name="Freeform 66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31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835" name="Freeform 66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3175" cap="rnd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5898" name="Group 66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35899" name="Group 669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35838" name="Oval 6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839" name="Oval 6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5900" name="Group 672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35841" name="Oval 6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5842" name="Oval 6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317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5901" name="Group 67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5844" name="Freeform 67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31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845" name="Freeform 67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902" name="Group 67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35847" name="Oval 67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848" name="Oval 68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903" name="Group 68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5850" name="Oval 68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851" name="Oval 68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168" name="Group 68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35853" name="Oval 68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854" name="Oval 68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169" name="Group 68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5856" name="Oval 68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857" name="Oval 68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31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5203" name="Group 69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5859" name="Freeform 69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3175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5860" name="Freeform 69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3175" cap="rnd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35861" name="Freeform 693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31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5204" name="Group 694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135863" name="Line 695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5864" name="Freeform 696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3175" cap="flat" cmpd="sng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35865" name="Freeform 697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866" name="Rectangle 698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31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867" name="Rectangle 699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31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868" name="Rectangle 700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31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35205" name="Group 701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135870" name="Oval 702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871" name="Freeform 703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35872" name="Freeform 704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873" name="Freeform 705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5206" name="Group 706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135875" name="Oval 707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876" name="Freeform 708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35877" name="Freeform 709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878" name="Freeform 710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879" name="Freeform 711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0" y="136"/>
                  </a:cxn>
                  <a:cxn ang="0">
                    <a:pos x="64" y="520"/>
                  </a:cxn>
                  <a:cxn ang="0">
                    <a:pos x="400" y="520"/>
                  </a:cxn>
                  <a:cxn ang="0">
                    <a:pos x="432" y="424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880" name="Rectangle 712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31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881" name="Freeform 713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/>
                <a:ahLst/>
                <a:cxnLst>
                  <a:cxn ang="0">
                    <a:pos x="328" y="280"/>
                  </a:cxn>
                  <a:cxn ang="0">
                    <a:pos x="0" y="0"/>
                  </a:cxn>
                  <a:cxn ang="0">
                    <a:pos x="784" y="0"/>
                  </a:cxn>
                  <a:cxn ang="0">
                    <a:pos x="232" y="328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882" name="Rectangle 714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31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35297" name="Freeform 129" descr="Бумажный пакет"/>
          <p:cNvSpPr>
            <a:spLocks/>
          </p:cNvSpPr>
          <p:nvPr/>
        </p:nvSpPr>
        <p:spPr bwMode="auto">
          <a:xfrm>
            <a:off x="4648200" y="3962400"/>
            <a:ext cx="4114800" cy="762000"/>
          </a:xfrm>
          <a:custGeom>
            <a:avLst/>
            <a:gdLst/>
            <a:ahLst/>
            <a:cxnLst>
              <a:cxn ang="0">
                <a:pos x="242" y="1206"/>
              </a:cxn>
              <a:cxn ang="0">
                <a:pos x="3138" y="1222"/>
              </a:cxn>
              <a:cxn ang="0">
                <a:pos x="3140" y="1004"/>
              </a:cxn>
              <a:cxn ang="0">
                <a:pos x="3145" y="504"/>
              </a:cxn>
              <a:cxn ang="0">
                <a:pos x="3083" y="96"/>
              </a:cxn>
              <a:cxn ang="0">
                <a:pos x="2994" y="2"/>
              </a:cxn>
              <a:cxn ang="0">
                <a:pos x="0" y="0"/>
              </a:cxn>
              <a:cxn ang="0">
                <a:pos x="82" y="54"/>
              </a:cxn>
              <a:cxn ang="0">
                <a:pos x="142" y="146"/>
              </a:cxn>
              <a:cxn ang="0">
                <a:pos x="86" y="46"/>
              </a:cxn>
              <a:cxn ang="0">
                <a:pos x="150" y="170"/>
              </a:cxn>
              <a:cxn ang="0">
                <a:pos x="186" y="266"/>
              </a:cxn>
              <a:cxn ang="0">
                <a:pos x="239" y="502"/>
              </a:cxn>
              <a:cxn ang="0">
                <a:pos x="242" y="1206"/>
              </a:cxn>
            </a:cxnLst>
            <a:rect l="0" t="0" r="r" b="b"/>
            <a:pathLst>
              <a:path w="3145" h="1222">
                <a:moveTo>
                  <a:pt x="242" y="1206"/>
                </a:moveTo>
                <a:lnTo>
                  <a:pt x="3138" y="1222"/>
                </a:lnTo>
                <a:lnTo>
                  <a:pt x="3140" y="1004"/>
                </a:lnTo>
                <a:lnTo>
                  <a:pt x="3145" y="504"/>
                </a:lnTo>
                <a:lnTo>
                  <a:pt x="3083" y="96"/>
                </a:lnTo>
                <a:lnTo>
                  <a:pt x="2994" y="2"/>
                </a:lnTo>
                <a:lnTo>
                  <a:pt x="0" y="0"/>
                </a:lnTo>
                <a:lnTo>
                  <a:pt x="82" y="54"/>
                </a:lnTo>
                <a:lnTo>
                  <a:pt x="142" y="146"/>
                </a:lnTo>
                <a:lnTo>
                  <a:pt x="86" y="46"/>
                </a:lnTo>
                <a:lnTo>
                  <a:pt x="150" y="170"/>
                </a:lnTo>
                <a:lnTo>
                  <a:pt x="186" y="266"/>
                </a:lnTo>
                <a:lnTo>
                  <a:pt x="239" y="502"/>
                </a:lnTo>
                <a:lnTo>
                  <a:pt x="242" y="1206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35290" name="Picture 122" descr="Рисунок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6963" y="3948113"/>
            <a:ext cx="495300" cy="1081087"/>
          </a:xfrm>
          <a:prstGeom prst="rect">
            <a:avLst/>
          </a:prstGeom>
          <a:noFill/>
        </p:spPr>
      </p:pic>
      <p:sp>
        <p:nvSpPr>
          <p:cNvPr id="135291" name="Freeform 123"/>
          <p:cNvSpPr>
            <a:spLocks/>
          </p:cNvSpPr>
          <p:nvPr/>
        </p:nvSpPr>
        <p:spPr bwMode="auto">
          <a:xfrm flipH="1">
            <a:off x="7010400" y="4405313"/>
            <a:ext cx="360363" cy="504825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454" y="318"/>
              </a:cxn>
              <a:cxn ang="0">
                <a:pos x="0" y="0"/>
              </a:cxn>
              <a:cxn ang="0">
                <a:pos x="0" y="544"/>
              </a:cxn>
            </a:cxnLst>
            <a:rect l="0" t="0" r="r" b="b"/>
            <a:pathLst>
              <a:path w="454" h="544">
                <a:moveTo>
                  <a:pt x="0" y="318"/>
                </a:moveTo>
                <a:lnTo>
                  <a:pt x="454" y="318"/>
                </a:lnTo>
                <a:lnTo>
                  <a:pt x="0" y="0"/>
                </a:lnTo>
                <a:lnTo>
                  <a:pt x="0" y="544"/>
                </a:lnTo>
              </a:path>
            </a:pathLst>
          </a:custGeom>
          <a:solidFill>
            <a:srgbClr val="FF0000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35207" name="Group 716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135885" name="Freeform 71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886" name="Freeform 71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887" name="Freeform 71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888" name="Freeform 72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889" name="Freeform 72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890" name="Freeform 72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891" name="Freeform 72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892" name="Freeform 72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5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5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5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50833 3.7037E-7 L -0.90277 0.00185 " pathEditMode="relative" rAng="0" ptsTypes="AAA">
                                      <p:cBhvr>
                                        <p:cTn id="2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29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5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5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35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5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36805 0.0037 L -0.60555 0.00556 " pathEditMode="relative" rAng="0" ptsTypes="AAA">
                                      <p:cBhvr>
                                        <p:cTn id="6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293"/>
                  </p:tgtEl>
                </p:cond>
              </p:nextCondLst>
            </p:seq>
          </p:childTnLst>
        </p:cTn>
      </p:par>
    </p:tnLst>
    <p:bldLst>
      <p:bldP spid="135170" grpId="0" animBg="1"/>
      <p:bldP spid="135170" grpId="1" animBg="1"/>
      <p:bldP spid="135170" grpId="2" animBg="1"/>
      <p:bldP spid="135295" grpId="0"/>
      <p:bldP spid="135295" grpId="1"/>
      <p:bldP spid="135296" grpId="0"/>
      <p:bldP spid="135296" grpId="1"/>
      <p:bldP spid="135296" grpId="2"/>
      <p:bldP spid="135297" grpId="0" animBg="1"/>
      <p:bldP spid="13529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Использование </a:t>
            </a:r>
            <a:r>
              <a:rPr lang="ru-RU" sz="4800" dirty="0"/>
              <a:t>компьютера на различных этапах обучения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Применение тренажеров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19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393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451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480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513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542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>
              <a:off x="0" y="2784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0" y="3072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0" y="4224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>
              <a:off x="0" y="2496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0" y="2208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0" y="1920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0" y="1632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0" y="1344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0" y="1056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0" y="768"/>
              <a:ext cx="576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0" y="3936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0" y="3648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>
              <a:off x="0" y="3360"/>
              <a:ext cx="5760" cy="1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>
              <a:off x="422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278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307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336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auto">
            <a:xfrm>
              <a:off x="3648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>
              <a:off x="1344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auto">
            <a:xfrm>
              <a:off x="1632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>
              <a:off x="192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2208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>
              <a:off x="249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4" name="Line 34"/>
            <p:cNvSpPr>
              <a:spLocks noChangeShapeType="1"/>
            </p:cNvSpPr>
            <p:nvPr/>
          </p:nvSpPr>
          <p:spPr bwMode="auto">
            <a:xfrm>
              <a:off x="480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5" name="Line 35"/>
            <p:cNvSpPr>
              <a:spLocks noChangeShapeType="1"/>
            </p:cNvSpPr>
            <p:nvPr/>
          </p:nvSpPr>
          <p:spPr bwMode="auto">
            <a:xfrm>
              <a:off x="768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>
              <a:off x="1056" y="0"/>
              <a:ext cx="0" cy="43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62000" y="3352800"/>
            <a:ext cx="8382000" cy="549275"/>
            <a:chOff x="480" y="2112"/>
            <a:chExt cx="5280" cy="346"/>
          </a:xfrm>
        </p:grpSpPr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480" y="2160"/>
              <a:ext cx="5280" cy="298"/>
              <a:chOff x="480" y="2160"/>
              <a:chExt cx="5280" cy="298"/>
            </a:xfrm>
          </p:grpSpPr>
          <p:sp>
            <p:nvSpPr>
              <p:cNvPr id="5159" name="Text Box 39"/>
              <p:cNvSpPr txBox="1">
                <a:spLocks noChangeArrowheads="1"/>
              </p:cNvSpPr>
              <p:nvPr/>
            </p:nvSpPr>
            <p:spPr bwMode="auto">
              <a:xfrm>
                <a:off x="2784" y="2160"/>
                <a:ext cx="29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ru-RU" sz="2400">
                    <a:latin typeface="Times New Roman" pitchFamily="18" charset="0"/>
                  </a:rPr>
                  <a:t>   </a:t>
                </a:r>
                <a:r>
                  <a:rPr lang="ru-RU" sz="2000" b="1">
                    <a:latin typeface="Times New Roman" pitchFamily="18" charset="0"/>
                  </a:rPr>
                  <a:t>1       2     3     4     5     6     7               Х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160" name="Text Box 40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235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ru-RU" sz="2000" b="1">
                    <a:latin typeface="Times New Roman" pitchFamily="18" charset="0"/>
                  </a:rPr>
                  <a:t>  -7     -6    -5   -4    -3    -2   -1    0</a:t>
                </a: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5161" name="Line 41"/>
              <p:cNvSpPr>
                <a:spLocks noChangeShapeType="1"/>
              </p:cNvSpPr>
              <p:nvPr/>
            </p:nvSpPr>
            <p:spPr bwMode="auto">
              <a:xfrm>
                <a:off x="480" y="2208"/>
                <a:ext cx="49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62" name="Line 42"/>
            <p:cNvSpPr>
              <a:spLocks noChangeShapeType="1"/>
            </p:cNvSpPr>
            <p:nvPr/>
          </p:nvSpPr>
          <p:spPr bwMode="auto">
            <a:xfrm>
              <a:off x="3072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3" name="Line 43"/>
            <p:cNvSpPr>
              <a:spLocks noChangeShapeType="1"/>
            </p:cNvSpPr>
            <p:nvPr/>
          </p:nvSpPr>
          <p:spPr bwMode="auto">
            <a:xfrm>
              <a:off x="3360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4" name="Line 44"/>
            <p:cNvSpPr>
              <a:spLocks noChangeShapeType="1"/>
            </p:cNvSpPr>
            <p:nvPr/>
          </p:nvSpPr>
          <p:spPr bwMode="auto">
            <a:xfrm>
              <a:off x="3648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5" name="Line 45"/>
            <p:cNvSpPr>
              <a:spLocks noChangeShapeType="1"/>
            </p:cNvSpPr>
            <p:nvPr/>
          </p:nvSpPr>
          <p:spPr bwMode="auto">
            <a:xfrm>
              <a:off x="3936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6" name="Line 46"/>
            <p:cNvSpPr>
              <a:spLocks noChangeShapeType="1"/>
            </p:cNvSpPr>
            <p:nvPr/>
          </p:nvSpPr>
          <p:spPr bwMode="auto">
            <a:xfrm>
              <a:off x="4224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7" name="Line 47"/>
            <p:cNvSpPr>
              <a:spLocks noChangeShapeType="1"/>
            </p:cNvSpPr>
            <p:nvPr/>
          </p:nvSpPr>
          <p:spPr bwMode="auto">
            <a:xfrm>
              <a:off x="4512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8" name="Line 48"/>
            <p:cNvSpPr>
              <a:spLocks noChangeShapeType="1"/>
            </p:cNvSpPr>
            <p:nvPr/>
          </p:nvSpPr>
          <p:spPr bwMode="auto">
            <a:xfrm>
              <a:off x="4800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9" name="Line 49"/>
            <p:cNvSpPr>
              <a:spLocks noChangeShapeType="1"/>
            </p:cNvSpPr>
            <p:nvPr/>
          </p:nvSpPr>
          <p:spPr bwMode="auto">
            <a:xfrm>
              <a:off x="768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0" name="Line 50"/>
            <p:cNvSpPr>
              <a:spLocks noChangeShapeType="1"/>
            </p:cNvSpPr>
            <p:nvPr/>
          </p:nvSpPr>
          <p:spPr bwMode="auto">
            <a:xfrm>
              <a:off x="1056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1" name="Line 51"/>
            <p:cNvSpPr>
              <a:spLocks noChangeShapeType="1"/>
            </p:cNvSpPr>
            <p:nvPr/>
          </p:nvSpPr>
          <p:spPr bwMode="auto">
            <a:xfrm>
              <a:off x="1344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2" name="Line 52"/>
            <p:cNvSpPr>
              <a:spLocks noChangeShapeType="1"/>
            </p:cNvSpPr>
            <p:nvPr/>
          </p:nvSpPr>
          <p:spPr bwMode="auto">
            <a:xfrm>
              <a:off x="1632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3" name="Line 53"/>
            <p:cNvSpPr>
              <a:spLocks noChangeShapeType="1"/>
            </p:cNvSpPr>
            <p:nvPr/>
          </p:nvSpPr>
          <p:spPr bwMode="auto">
            <a:xfrm>
              <a:off x="1920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4" name="Line 54"/>
            <p:cNvSpPr>
              <a:spLocks noChangeShapeType="1"/>
            </p:cNvSpPr>
            <p:nvPr/>
          </p:nvSpPr>
          <p:spPr bwMode="auto">
            <a:xfrm>
              <a:off x="2208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5" name="Line 55"/>
            <p:cNvSpPr>
              <a:spLocks noChangeShapeType="1"/>
            </p:cNvSpPr>
            <p:nvPr/>
          </p:nvSpPr>
          <p:spPr bwMode="auto">
            <a:xfrm>
              <a:off x="2496" y="2112"/>
              <a:ext cx="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3886200" y="60325"/>
            <a:ext cx="685800" cy="6797675"/>
            <a:chOff x="2448" y="38"/>
            <a:chExt cx="432" cy="4282"/>
          </a:xfrm>
        </p:grpSpPr>
        <p:sp>
          <p:nvSpPr>
            <p:cNvPr id="5177" name="Text Box 57"/>
            <p:cNvSpPr txBox="1">
              <a:spLocks noChangeArrowheads="1"/>
            </p:cNvSpPr>
            <p:nvPr/>
          </p:nvSpPr>
          <p:spPr bwMode="auto">
            <a:xfrm>
              <a:off x="2496" y="38"/>
              <a:ext cx="192" cy="2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У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1</a:t>
              </a:r>
            </a:p>
            <a:p>
              <a:pPr eaLnBrk="0" hangingPunct="0">
                <a:spcBef>
                  <a:spcPct val="50000"/>
                </a:spcBef>
              </a:pPr>
              <a:endParaRPr lang="ru-RU" sz="2000" b="1">
                <a:latin typeface="Times New Roman" pitchFamily="18" charset="0"/>
              </a:endParaRPr>
            </a:p>
          </p:txBody>
        </p:sp>
        <p:sp>
          <p:nvSpPr>
            <p:cNvPr id="5178" name="Text Box 58"/>
            <p:cNvSpPr txBox="1">
              <a:spLocks noChangeArrowheads="1"/>
            </p:cNvSpPr>
            <p:nvPr/>
          </p:nvSpPr>
          <p:spPr bwMode="auto">
            <a:xfrm>
              <a:off x="2448" y="2342"/>
              <a:ext cx="336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-1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-6</a:t>
              </a:r>
            </a:p>
            <a:p>
              <a:pPr eaLnBrk="0" hangingPunct="0">
                <a:spcBef>
                  <a:spcPct val="50000"/>
                </a:spcBef>
              </a:pPr>
              <a:endParaRPr lang="ru-RU" sz="2000" b="1">
                <a:latin typeface="Times New Roman" pitchFamily="18" charset="0"/>
              </a:endParaRPr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2783" y="106"/>
              <a:ext cx="97" cy="3974"/>
              <a:chOff x="2783" y="106"/>
              <a:chExt cx="97" cy="3974"/>
            </a:xfrm>
          </p:grpSpPr>
          <p:sp>
            <p:nvSpPr>
              <p:cNvPr id="5180" name="Line 60"/>
              <p:cNvSpPr>
                <a:spLocks noChangeShapeType="1"/>
              </p:cNvSpPr>
              <p:nvPr/>
            </p:nvSpPr>
            <p:spPr bwMode="auto">
              <a:xfrm flipV="1">
                <a:off x="2783" y="106"/>
                <a:ext cx="1" cy="397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81" name="Line 61"/>
              <p:cNvSpPr>
                <a:spLocks noChangeShapeType="1"/>
              </p:cNvSpPr>
              <p:nvPr/>
            </p:nvSpPr>
            <p:spPr bwMode="auto">
              <a:xfrm>
                <a:off x="2784" y="48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82" name="Line 62"/>
              <p:cNvSpPr>
                <a:spLocks noChangeShapeType="1"/>
              </p:cNvSpPr>
              <p:nvPr/>
            </p:nvSpPr>
            <p:spPr bwMode="auto">
              <a:xfrm>
                <a:off x="2784" y="76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83" name="Line 63"/>
              <p:cNvSpPr>
                <a:spLocks noChangeShapeType="1"/>
              </p:cNvSpPr>
              <p:nvPr/>
            </p:nvSpPr>
            <p:spPr bwMode="auto">
              <a:xfrm>
                <a:off x="2784" y="105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84" name="Line 64"/>
              <p:cNvSpPr>
                <a:spLocks noChangeShapeType="1"/>
              </p:cNvSpPr>
              <p:nvPr/>
            </p:nvSpPr>
            <p:spPr bwMode="auto">
              <a:xfrm>
                <a:off x="2784" y="13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85" name="Line 65"/>
              <p:cNvSpPr>
                <a:spLocks noChangeShapeType="1"/>
              </p:cNvSpPr>
              <p:nvPr/>
            </p:nvSpPr>
            <p:spPr bwMode="auto">
              <a:xfrm>
                <a:off x="2784" y="163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86" name="Line 66"/>
              <p:cNvSpPr>
                <a:spLocks noChangeShapeType="1"/>
              </p:cNvSpPr>
              <p:nvPr/>
            </p:nvSpPr>
            <p:spPr bwMode="auto">
              <a:xfrm>
                <a:off x="2784" y="192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87" name="Line 67"/>
              <p:cNvSpPr>
                <a:spLocks noChangeShapeType="1"/>
              </p:cNvSpPr>
              <p:nvPr/>
            </p:nvSpPr>
            <p:spPr bwMode="auto">
              <a:xfrm>
                <a:off x="2784" y="249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88" name="Line 68"/>
              <p:cNvSpPr>
                <a:spLocks noChangeShapeType="1"/>
              </p:cNvSpPr>
              <p:nvPr/>
            </p:nvSpPr>
            <p:spPr bwMode="auto">
              <a:xfrm>
                <a:off x="2784" y="278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89" name="Line 69"/>
              <p:cNvSpPr>
                <a:spLocks noChangeShapeType="1"/>
              </p:cNvSpPr>
              <p:nvPr/>
            </p:nvSpPr>
            <p:spPr bwMode="auto">
              <a:xfrm>
                <a:off x="2784" y="307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90" name="Line 70"/>
              <p:cNvSpPr>
                <a:spLocks noChangeShapeType="1"/>
              </p:cNvSpPr>
              <p:nvPr/>
            </p:nvSpPr>
            <p:spPr bwMode="auto">
              <a:xfrm>
                <a:off x="2784" y="336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91" name="Line 71"/>
              <p:cNvSpPr>
                <a:spLocks noChangeShapeType="1"/>
              </p:cNvSpPr>
              <p:nvPr/>
            </p:nvSpPr>
            <p:spPr bwMode="auto">
              <a:xfrm>
                <a:off x="2784" y="36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92" name="Line 72"/>
              <p:cNvSpPr>
                <a:spLocks noChangeShapeType="1"/>
              </p:cNvSpPr>
              <p:nvPr/>
            </p:nvSpPr>
            <p:spPr bwMode="auto">
              <a:xfrm>
                <a:off x="2784" y="393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193" name="Text Box 73"/>
          <p:cNvSpPr txBox="1">
            <a:spLocks noChangeArrowheads="1"/>
          </p:cNvSpPr>
          <p:nvPr/>
        </p:nvSpPr>
        <p:spPr bwMode="auto">
          <a:xfrm>
            <a:off x="0" y="0"/>
            <a:ext cx="370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Найти координаты точек</a:t>
            </a:r>
          </a:p>
        </p:txBody>
      </p:sp>
      <p:sp>
        <p:nvSpPr>
          <p:cNvPr id="5194" name="Oval 74"/>
          <p:cNvSpPr>
            <a:spLocks noChangeArrowheads="1"/>
          </p:cNvSpPr>
          <p:nvPr/>
        </p:nvSpPr>
        <p:spPr bwMode="auto">
          <a:xfrm>
            <a:off x="1547813" y="3429000"/>
            <a:ext cx="217487" cy="212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95" name="Oval 75"/>
          <p:cNvSpPr>
            <a:spLocks noChangeArrowheads="1"/>
          </p:cNvSpPr>
          <p:nvPr/>
        </p:nvSpPr>
        <p:spPr bwMode="auto">
          <a:xfrm>
            <a:off x="2484438" y="3429000"/>
            <a:ext cx="217487" cy="212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96" name="Oval 76"/>
          <p:cNvSpPr>
            <a:spLocks noChangeArrowheads="1"/>
          </p:cNvSpPr>
          <p:nvPr/>
        </p:nvSpPr>
        <p:spPr bwMode="auto">
          <a:xfrm>
            <a:off x="4284663" y="2060575"/>
            <a:ext cx="217487" cy="212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97" name="Oval 77"/>
          <p:cNvSpPr>
            <a:spLocks noChangeArrowheads="1"/>
          </p:cNvSpPr>
          <p:nvPr/>
        </p:nvSpPr>
        <p:spPr bwMode="auto">
          <a:xfrm>
            <a:off x="4284663" y="3429000"/>
            <a:ext cx="217487" cy="212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98" name="Oval 78"/>
          <p:cNvSpPr>
            <a:spLocks noChangeArrowheads="1"/>
          </p:cNvSpPr>
          <p:nvPr/>
        </p:nvSpPr>
        <p:spPr bwMode="auto">
          <a:xfrm>
            <a:off x="5651500" y="2060575"/>
            <a:ext cx="217488" cy="212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99" name="Oval 79"/>
          <p:cNvSpPr>
            <a:spLocks noChangeArrowheads="1"/>
          </p:cNvSpPr>
          <p:nvPr/>
        </p:nvSpPr>
        <p:spPr bwMode="auto">
          <a:xfrm>
            <a:off x="2484438" y="4797425"/>
            <a:ext cx="217487" cy="212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00" name="Oval 80"/>
          <p:cNvSpPr>
            <a:spLocks noChangeArrowheads="1"/>
          </p:cNvSpPr>
          <p:nvPr/>
        </p:nvSpPr>
        <p:spPr bwMode="auto">
          <a:xfrm>
            <a:off x="5219700" y="4797425"/>
            <a:ext cx="217488" cy="212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01" name="Oval 81"/>
          <p:cNvSpPr>
            <a:spLocks noChangeArrowheads="1"/>
          </p:cNvSpPr>
          <p:nvPr/>
        </p:nvSpPr>
        <p:spPr bwMode="auto">
          <a:xfrm>
            <a:off x="6588125" y="2492375"/>
            <a:ext cx="217488" cy="212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02" name="Oval 82"/>
          <p:cNvSpPr>
            <a:spLocks noChangeArrowheads="1"/>
          </p:cNvSpPr>
          <p:nvPr/>
        </p:nvSpPr>
        <p:spPr bwMode="auto">
          <a:xfrm>
            <a:off x="4284663" y="5157788"/>
            <a:ext cx="217487" cy="212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03" name="Oval 83"/>
          <p:cNvSpPr>
            <a:spLocks noChangeArrowheads="1"/>
          </p:cNvSpPr>
          <p:nvPr/>
        </p:nvSpPr>
        <p:spPr bwMode="auto">
          <a:xfrm>
            <a:off x="7092950" y="4797425"/>
            <a:ext cx="217488" cy="212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04" name="Oval 84"/>
          <p:cNvSpPr>
            <a:spLocks noChangeArrowheads="1"/>
          </p:cNvSpPr>
          <p:nvPr/>
        </p:nvSpPr>
        <p:spPr bwMode="auto">
          <a:xfrm>
            <a:off x="7019925" y="3429000"/>
            <a:ext cx="217488" cy="212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05" name="Oval 85"/>
          <p:cNvSpPr>
            <a:spLocks noChangeArrowheads="1"/>
          </p:cNvSpPr>
          <p:nvPr/>
        </p:nvSpPr>
        <p:spPr bwMode="auto">
          <a:xfrm>
            <a:off x="5724525" y="3429000"/>
            <a:ext cx="217488" cy="212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06" name="Oval 86"/>
          <p:cNvSpPr>
            <a:spLocks noChangeArrowheads="1"/>
          </p:cNvSpPr>
          <p:nvPr/>
        </p:nvSpPr>
        <p:spPr bwMode="auto">
          <a:xfrm>
            <a:off x="4284663" y="1125538"/>
            <a:ext cx="217487" cy="2127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07" name="Oval 87"/>
          <p:cNvSpPr>
            <a:spLocks noChangeArrowheads="1"/>
          </p:cNvSpPr>
          <p:nvPr/>
        </p:nvSpPr>
        <p:spPr bwMode="auto">
          <a:xfrm>
            <a:off x="1116013" y="3429000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08" name="Oval 88"/>
          <p:cNvSpPr>
            <a:spLocks noChangeArrowheads="1"/>
          </p:cNvSpPr>
          <p:nvPr/>
        </p:nvSpPr>
        <p:spPr bwMode="auto">
          <a:xfrm>
            <a:off x="2484438" y="3429000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09" name="Oval 89"/>
          <p:cNvSpPr>
            <a:spLocks noChangeArrowheads="1"/>
          </p:cNvSpPr>
          <p:nvPr/>
        </p:nvSpPr>
        <p:spPr bwMode="auto">
          <a:xfrm>
            <a:off x="2916238" y="3429000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10" name="Oval 90"/>
          <p:cNvSpPr>
            <a:spLocks noChangeArrowheads="1"/>
          </p:cNvSpPr>
          <p:nvPr/>
        </p:nvSpPr>
        <p:spPr bwMode="auto">
          <a:xfrm>
            <a:off x="3419475" y="3429000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11" name="Oval 91"/>
          <p:cNvSpPr>
            <a:spLocks noChangeArrowheads="1"/>
          </p:cNvSpPr>
          <p:nvPr/>
        </p:nvSpPr>
        <p:spPr bwMode="auto">
          <a:xfrm>
            <a:off x="3924300" y="3429000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12" name="Oval 92"/>
          <p:cNvSpPr>
            <a:spLocks noChangeArrowheads="1"/>
          </p:cNvSpPr>
          <p:nvPr/>
        </p:nvSpPr>
        <p:spPr bwMode="auto">
          <a:xfrm>
            <a:off x="4716463" y="3429000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13" name="Oval 93"/>
          <p:cNvSpPr>
            <a:spLocks noChangeArrowheads="1"/>
          </p:cNvSpPr>
          <p:nvPr/>
        </p:nvSpPr>
        <p:spPr bwMode="auto">
          <a:xfrm>
            <a:off x="5219700" y="3429000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14" name="Oval 94"/>
          <p:cNvSpPr>
            <a:spLocks noChangeArrowheads="1"/>
          </p:cNvSpPr>
          <p:nvPr/>
        </p:nvSpPr>
        <p:spPr bwMode="auto">
          <a:xfrm>
            <a:off x="6516688" y="3357563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15" name="Oval 95"/>
          <p:cNvSpPr>
            <a:spLocks noChangeArrowheads="1"/>
          </p:cNvSpPr>
          <p:nvPr/>
        </p:nvSpPr>
        <p:spPr bwMode="auto">
          <a:xfrm>
            <a:off x="7451725" y="3357563"/>
            <a:ext cx="215900" cy="2159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16" name="Oval 96"/>
          <p:cNvSpPr>
            <a:spLocks noChangeArrowheads="1"/>
          </p:cNvSpPr>
          <p:nvPr/>
        </p:nvSpPr>
        <p:spPr bwMode="auto">
          <a:xfrm>
            <a:off x="4284663" y="616585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17" name="Oval 97"/>
          <p:cNvSpPr>
            <a:spLocks noChangeArrowheads="1"/>
          </p:cNvSpPr>
          <p:nvPr/>
        </p:nvSpPr>
        <p:spPr bwMode="auto">
          <a:xfrm>
            <a:off x="4284663" y="1557338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18" name="Oval 98"/>
          <p:cNvSpPr>
            <a:spLocks noChangeArrowheads="1"/>
          </p:cNvSpPr>
          <p:nvPr/>
        </p:nvSpPr>
        <p:spPr bwMode="auto">
          <a:xfrm>
            <a:off x="4284663" y="69215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19" name="Oval 99"/>
          <p:cNvSpPr>
            <a:spLocks noChangeArrowheads="1"/>
          </p:cNvSpPr>
          <p:nvPr/>
        </p:nvSpPr>
        <p:spPr bwMode="auto">
          <a:xfrm>
            <a:off x="4284663" y="38608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0" name="Oval 100"/>
          <p:cNvSpPr>
            <a:spLocks noChangeArrowheads="1"/>
          </p:cNvSpPr>
          <p:nvPr/>
        </p:nvSpPr>
        <p:spPr bwMode="auto">
          <a:xfrm>
            <a:off x="4284663" y="436562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1" name="Oval 101"/>
          <p:cNvSpPr>
            <a:spLocks noChangeArrowheads="1"/>
          </p:cNvSpPr>
          <p:nvPr/>
        </p:nvSpPr>
        <p:spPr bwMode="auto">
          <a:xfrm>
            <a:off x="4284663" y="5661025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2" name="Oval 102"/>
          <p:cNvSpPr>
            <a:spLocks noChangeArrowheads="1"/>
          </p:cNvSpPr>
          <p:nvPr/>
        </p:nvSpPr>
        <p:spPr bwMode="auto">
          <a:xfrm>
            <a:off x="4284663" y="2997200"/>
            <a:ext cx="215900" cy="2159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" name="AutoShape 1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53400" y="6096000"/>
            <a:ext cx="431800" cy="433388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queak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queak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queak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queak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queak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ll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4" grpId="0" animBg="1"/>
      <p:bldP spid="5194" grpId="1" animBg="1"/>
      <p:bldP spid="5195" grpId="0" animBg="1"/>
      <p:bldP spid="5195" grpId="1" animBg="1"/>
      <p:bldP spid="5196" grpId="0" animBg="1"/>
      <p:bldP spid="5196" grpId="1" animBg="1"/>
      <p:bldP spid="5197" grpId="0" animBg="1"/>
      <p:bldP spid="5197" grpId="1" animBg="1"/>
      <p:bldP spid="5198" grpId="0" animBg="1"/>
      <p:bldP spid="5198" grpId="1" animBg="1"/>
      <p:bldP spid="5199" grpId="0" animBg="1"/>
      <p:bldP spid="5199" grpId="1" animBg="1"/>
      <p:bldP spid="5200" grpId="0" animBg="1"/>
      <p:bldP spid="5200" grpId="1" animBg="1"/>
      <p:bldP spid="5201" grpId="0" animBg="1"/>
      <p:bldP spid="5201" grpId="1" animBg="1"/>
      <p:bldP spid="5202" grpId="0" animBg="1"/>
      <p:bldP spid="5202" grpId="1" animBg="1"/>
      <p:bldP spid="5203" grpId="0" animBg="1"/>
      <p:bldP spid="5203" grpId="1" animBg="1"/>
      <p:bldP spid="5204" grpId="0" animBg="1"/>
      <p:bldP spid="5204" grpId="1" animBg="1"/>
      <p:bldP spid="5205" grpId="0" animBg="1"/>
      <p:bldP spid="5205" grpId="1" animBg="1"/>
      <p:bldP spid="5206" grpId="0" animBg="1"/>
      <p:bldP spid="5206" grpId="1" animBg="1"/>
      <p:bldP spid="5207" grpId="0" animBg="1"/>
      <p:bldP spid="5208" grpId="0" animBg="1"/>
      <p:bldP spid="5209" grpId="0" animBg="1"/>
      <p:bldP spid="5210" grpId="0" animBg="1"/>
      <p:bldP spid="5211" grpId="0" animBg="1"/>
      <p:bldP spid="5212" grpId="0" animBg="1"/>
      <p:bldP spid="5213" grpId="0" animBg="1"/>
      <p:bldP spid="5214" grpId="0" animBg="1"/>
      <p:bldP spid="5215" grpId="0" animBg="1"/>
      <p:bldP spid="5216" grpId="0" animBg="1"/>
      <p:bldP spid="5217" grpId="0" animBg="1"/>
      <p:bldP spid="5218" grpId="0" animBg="1"/>
      <p:bldP spid="5219" grpId="0" animBg="1"/>
      <p:bldP spid="5220" grpId="0" animBg="1"/>
      <p:bldP spid="5220" grpId="1" animBg="1"/>
      <p:bldP spid="5221" grpId="0" animBg="1"/>
      <p:bldP spid="52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2" action="ppaction://hlinkfile"/>
          </p:cNvPr>
          <p:cNvSpPr/>
          <p:nvPr/>
        </p:nvSpPr>
        <p:spPr>
          <a:xfrm>
            <a:off x="1979712" y="1844824"/>
            <a:ext cx="50442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400" dirty="0" smtClean="0"/>
              <a:t>Таблица умножения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Использование </a:t>
            </a:r>
            <a:r>
              <a:rPr lang="ru-RU" sz="4800" dirty="0"/>
              <a:t>компьютера на различных этапах обучения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Контроль знаний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Компьютерное тестирование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832648"/>
          </a:xfrm>
        </p:spPr>
        <p:txBody>
          <a:bodyPr>
            <a:noAutofit/>
          </a:bodyPr>
          <a:lstStyle/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Позволяет учащимся сразу получить оценку по результатам своей работы.</a:t>
            </a:r>
          </a:p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Экономит время на уроке. </a:t>
            </a:r>
          </a:p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Повышает интерес к изучаемому предмету.</a:t>
            </a:r>
          </a:p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Снимает психологическое напряжение учащегося, которое  он испытывает  при ответе учителю.</a:t>
            </a:r>
          </a:p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Учащийся не обижается на учителя за «необъективность» выставления оценок.</a:t>
            </a:r>
          </a:p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Сохраняется анонимность оценки учащихся для других учеников, что позволяет психологически не травмировать более слабых учащихся.</a:t>
            </a:r>
          </a:p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Развивает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связи (закрепляет навыки работы на компьютере).</a:t>
            </a:r>
          </a:p>
          <a:p>
            <a:pPr marL="342900" indent="-342900">
              <a:buClr>
                <a:srgbClr val="002060"/>
              </a:buClr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Позволяет быстро провести анализ качества знаний и умений, учащихся на данном этапе обучения.    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hlinkClick r:id="rId3" action="ppaction://hlinkpres?slideindex=1&amp;slidetitle="/>
          </p:cNvPr>
          <p:cNvSpPr/>
          <p:nvPr/>
        </p:nvSpPr>
        <p:spPr>
          <a:xfrm>
            <a:off x="7812360" y="6381328"/>
            <a:ext cx="1008112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571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Использование </a:t>
            </a:r>
            <a:r>
              <a:rPr lang="ru-RU" sz="4800" dirty="0"/>
              <a:t>компьютера на различных этапах обучения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Применение электронных учебников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C00CC"/>
                </a:solidFill>
              </a:rPr>
              <a:t>Итоги урока.</a:t>
            </a:r>
            <a:br>
              <a:rPr lang="ru-RU" b="1" dirty="0">
                <a:solidFill>
                  <a:srgbClr val="CC00CC"/>
                </a:solidFill>
              </a:rPr>
            </a:br>
            <a:r>
              <a:rPr lang="ru-RU" b="1" i="1" dirty="0" err="1">
                <a:solidFill>
                  <a:srgbClr val="0000FF"/>
                </a:solidFill>
              </a:rPr>
              <a:t>Итак,сегодня</a:t>
            </a:r>
            <a:r>
              <a:rPr lang="ru-RU" b="1" i="1" dirty="0">
                <a:solidFill>
                  <a:srgbClr val="0000FF"/>
                </a:solidFill>
              </a:rPr>
              <a:t> на уроке мы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00FF"/>
                </a:solidFill>
              </a:rPr>
              <a:t>привели в систему наши знания о видах треугольников;</a:t>
            </a:r>
          </a:p>
          <a:p>
            <a:r>
              <a:rPr lang="ru-RU" b="1" i="1" dirty="0">
                <a:solidFill>
                  <a:srgbClr val="0000FF"/>
                </a:solidFill>
              </a:rPr>
              <a:t>познакомились с первым признаком равенства треугольников;</a:t>
            </a:r>
          </a:p>
          <a:p>
            <a:r>
              <a:rPr lang="ru-RU" b="1" i="1" dirty="0">
                <a:solidFill>
                  <a:srgbClr val="0000FF"/>
                </a:solidFill>
              </a:rPr>
              <a:t>научились решать простейшие задачи по данной теме.</a:t>
            </a:r>
          </a:p>
          <a:p>
            <a:pPr>
              <a:buFontTx/>
              <a:buNone/>
            </a:pPr>
            <a:r>
              <a:rPr lang="ru-RU" sz="3600" b="1" dirty="0">
                <a:solidFill>
                  <a:srgbClr val="D60093"/>
                </a:solidFill>
              </a:rPr>
              <a:t>Спасибо за урок!</a:t>
            </a:r>
          </a:p>
          <a:p>
            <a:pPr>
              <a:buFontTx/>
              <a:buNone/>
            </a:pPr>
            <a:endParaRPr lang="ru-RU" b="1" i="1" dirty="0">
              <a:solidFill>
                <a:srgbClr val="0000FF"/>
              </a:solidFill>
            </a:endParaRPr>
          </a:p>
        </p:txBody>
      </p:sp>
      <p:pic>
        <p:nvPicPr>
          <p:cNvPr id="15364" name="Picture 4" descr="\\Server2\WEB_DIZAIN\Анимированные GIF\13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6764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1115616" y="1124744"/>
            <a:ext cx="669607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kern="10" dirty="0">
                <a:ln w="9525">
                  <a:noFill/>
                  <a:round/>
                  <a:headEnd/>
                  <a:tailEnd/>
                </a:ln>
                <a:solidFill>
                  <a:srgbClr val="6633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Сегодня на уроке я...</a:t>
            </a:r>
          </a:p>
        </p:txBody>
      </p:sp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827584" y="2060848"/>
            <a:ext cx="7848600" cy="4392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" kern="10" dirty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научился</a:t>
            </a:r>
          </a:p>
          <a:p>
            <a:pPr algn="ctr"/>
            <a:r>
              <a:rPr lang="ru-RU" sz="800" kern="10" dirty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было интересно</a:t>
            </a:r>
          </a:p>
          <a:p>
            <a:pPr algn="ctr"/>
            <a:r>
              <a:rPr lang="ru-RU" sz="800" kern="10" dirty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было трудно </a:t>
            </a:r>
          </a:p>
          <a:p>
            <a:pPr algn="ctr"/>
            <a:r>
              <a:rPr lang="ru-RU" sz="800" kern="10" dirty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мои ощущения</a:t>
            </a:r>
          </a:p>
          <a:p>
            <a:pPr algn="ctr"/>
            <a:r>
              <a:rPr lang="ru-RU" sz="800" kern="10" dirty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больше всего понравилось...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Рефлексия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7500"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CC00CC"/>
                </a:solidFill>
                <a:latin typeface="Monotype Corsiva" pitchFamily="66" charset="0"/>
              </a:rPr>
              <a:t>Спасибо за внимание!</a:t>
            </a:r>
            <a:endParaRPr lang="ru-RU" sz="7200" b="1" i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7100" y="1000108"/>
            <a:ext cx="68595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</a:rPr>
              <a:t>Использование ИКТ на уроках математики с целью повышения мотивации обучения учащихся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pic>
        <p:nvPicPr>
          <p:cNvPr id="4" name="Picture 2" descr="C:\Users\Наталья\Pictures\Организатор клипов (Microsoft)\j023396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13" y="4746625"/>
            <a:ext cx="240665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0"/>
            <a:ext cx="8001000" cy="1216025"/>
          </a:xfrm>
        </p:spPr>
        <p:txBody>
          <a:bodyPr/>
          <a:lstStyle/>
          <a:p>
            <a:pPr algn="ctr"/>
            <a:r>
              <a:rPr lang="ru-RU" sz="3400" b="1" dirty="0" smtClean="0"/>
              <a:t>Использование ИКТ позволяет проводить уроки: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196752"/>
            <a:ext cx="8001000" cy="3887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latin typeface="Arial" charset="0"/>
              </a:rPr>
              <a:t>н</a:t>
            </a:r>
            <a:r>
              <a:rPr lang="ru-RU" sz="2400" b="1" dirty="0" smtClean="0"/>
              <a:t>а высоком эстетическом и эмоциональном уровне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/>
              <a:t>     (музыка, анимация)</a:t>
            </a:r>
            <a:r>
              <a:rPr lang="ru-RU" sz="2400" b="1" dirty="0" smtClean="0">
                <a:latin typeface="Arial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latin typeface="Arial" charset="0"/>
              </a:rPr>
              <a:t>о</a:t>
            </a:r>
            <a:r>
              <a:rPr lang="ru-RU" sz="2400" b="1" dirty="0" smtClean="0"/>
              <a:t>беспечивает наглядность</a:t>
            </a:r>
            <a:r>
              <a:rPr lang="ru-RU" sz="2400" b="1" dirty="0" smtClean="0">
                <a:latin typeface="Arial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latin typeface="Arial" charset="0"/>
              </a:rPr>
              <a:t>п</a:t>
            </a:r>
            <a:r>
              <a:rPr lang="ru-RU" sz="2400" b="1" dirty="0" smtClean="0"/>
              <a:t>ривлекает большое количество дидактического материала</a:t>
            </a:r>
            <a:r>
              <a:rPr lang="ru-RU" sz="2400" b="1" dirty="0" smtClean="0">
                <a:latin typeface="Arial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latin typeface="Arial" charset="0"/>
              </a:rPr>
              <a:t>п</a:t>
            </a:r>
            <a:r>
              <a:rPr lang="ru-RU" sz="2400" b="1" dirty="0" smtClean="0"/>
              <a:t>овышает объём выполняемой работы на уроке</a:t>
            </a:r>
            <a:r>
              <a:rPr lang="ru-RU" sz="2400" b="1" dirty="0" smtClean="0">
                <a:latin typeface="Arial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latin typeface="Arial" charset="0"/>
              </a:rPr>
              <a:t>о</a:t>
            </a:r>
            <a:r>
              <a:rPr lang="ru-RU" sz="2400" b="1" dirty="0" smtClean="0"/>
              <a:t>беспечивает высокую степень дифференциации обучения (индивидуальный подход к ученику, применяя </a:t>
            </a:r>
            <a:r>
              <a:rPr lang="ru-RU" sz="2400" b="1" dirty="0" err="1" smtClean="0"/>
              <a:t>разноуровневые</a:t>
            </a:r>
            <a:r>
              <a:rPr lang="ru-RU" sz="2400" b="1" dirty="0" smtClean="0"/>
              <a:t> задания).</a:t>
            </a:r>
          </a:p>
          <a:p>
            <a:pPr>
              <a:lnSpc>
                <a:spcPct val="80000"/>
              </a:lnSpc>
            </a:pPr>
            <a:endParaRPr lang="ru-RU" sz="24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4293096"/>
            <a:ext cx="8001000" cy="223259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5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Применение ИКТ на уроках усиливает: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5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положительную мотивацию обучения;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активизирует познавательную        деятельность обучающихся</a:t>
            </a: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0" y="236538"/>
          <a:ext cx="9144000" cy="6361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395536" y="1844825"/>
            <a:ext cx="1872208" cy="1008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25%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 Black"/>
              </a:rPr>
              <a:t>услышанного</a:t>
            </a:r>
          </a:p>
        </p:txBody>
      </p:sp>
      <p:sp>
        <p:nvSpPr>
          <p:cNvPr id="5136" name="WordArt 16"/>
          <p:cNvSpPr>
            <a:spLocks noChangeArrowheads="1" noChangeShapeType="1" noTextEdit="1"/>
          </p:cNvSpPr>
          <p:nvPr/>
        </p:nvSpPr>
        <p:spPr bwMode="auto">
          <a:xfrm>
            <a:off x="2987824" y="1844824"/>
            <a:ext cx="18002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33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%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увиденного</a:t>
            </a:r>
          </a:p>
        </p:txBody>
      </p:sp>
      <p:sp>
        <p:nvSpPr>
          <p:cNvPr id="5137" name="WordArt 17"/>
          <p:cNvSpPr>
            <a:spLocks noChangeArrowheads="1" noChangeShapeType="1" noTextEdit="1"/>
          </p:cNvSpPr>
          <p:nvPr/>
        </p:nvSpPr>
        <p:spPr bwMode="auto">
          <a:xfrm>
            <a:off x="5940152" y="1772816"/>
            <a:ext cx="2736850" cy="108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50%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увиденного и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/>
              </a:rPr>
              <a:t>услышанного</a:t>
            </a:r>
          </a:p>
        </p:txBody>
      </p:sp>
      <p:sp>
        <p:nvSpPr>
          <p:cNvPr id="5138" name="WordArt 18"/>
          <p:cNvSpPr>
            <a:spLocks noChangeArrowheads="1" noChangeShapeType="1" noTextEdit="1"/>
          </p:cNvSpPr>
          <p:nvPr/>
        </p:nvSpPr>
        <p:spPr bwMode="auto">
          <a:xfrm>
            <a:off x="323528" y="4293096"/>
            <a:ext cx="8496944" cy="25649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81"/>
              </a:avLst>
            </a:prstTxWarp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75</a:t>
            </a:r>
            <a:r>
              <a:rPr lang="ru-RU" sz="3600" b="1" dirty="0">
                <a:solidFill>
                  <a:srgbClr val="C00000"/>
                </a:solidFill>
              </a:rPr>
              <a:t>% материала, если ученик </a:t>
            </a:r>
            <a:r>
              <a:rPr lang="ru-RU" sz="3600" b="1" dirty="0" smtClean="0">
                <a:solidFill>
                  <a:srgbClr val="C00000"/>
                </a:solidFill>
              </a:rPr>
              <a:t>вовлечен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</a:rPr>
              <a:t>в активные действия в процессе обучения</a:t>
            </a:r>
            <a:r>
              <a:rPr lang="ru-RU" sz="3600" b="1" dirty="0">
                <a:solidFill>
                  <a:srgbClr val="FF0000"/>
                </a:solidFill>
              </a:rPr>
              <a:t>. </a:t>
            </a:r>
          </a:p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66"/>
              </a:solidFill>
              <a:latin typeface="Arial Black"/>
            </a:endParaRPr>
          </a:p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66"/>
              </a:solidFill>
              <a:latin typeface="Arial Black"/>
            </a:endParaRPr>
          </a:p>
        </p:txBody>
      </p:sp>
      <p:pic>
        <p:nvPicPr>
          <p:cNvPr id="7" name="Picture 5" descr="C:\Users\Наталья\Pictures\Организатор клипов (Microsoft)\j0250531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3608" y="3068960"/>
            <a:ext cx="69215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Users\Наталья\Pictures\Организатор клипов (Microsoft)\j0437797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3068960"/>
            <a:ext cx="1209675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C:\Users\Наталья\Pictures\Организатор клипов (Microsoft)\j0236233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3284984"/>
            <a:ext cx="720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C:\Users\Наталья\Pictures\Организатор клипов (Microsoft)\j0349645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29450" y="3142109"/>
            <a:ext cx="101282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C:\Users\Наталья\Pictures\Организатор клипов (Microsoft)\j0338458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19872" y="5437188"/>
            <a:ext cx="1812925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Когда речь заходит о применении компьютера в деятельности учителя-предметника, возникают сразу  вопросы: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/>
          <a:lstStyle/>
          <a:p>
            <a:endParaRPr lang="ru-RU" dirty="0" smtClean="0"/>
          </a:p>
          <a:p>
            <a:endParaRPr lang="ru-RU" b="1" dirty="0"/>
          </a:p>
          <a:p>
            <a:pPr>
              <a:buNone/>
            </a:pPr>
            <a:r>
              <a:rPr lang="ru-RU" sz="2800" dirty="0" smtClean="0"/>
              <a:t>     Если </a:t>
            </a:r>
            <a:r>
              <a:rPr lang="ru-RU" sz="2800" dirty="0"/>
              <a:t>применять, то что</a:t>
            </a:r>
            <a:r>
              <a:rPr lang="ru-RU" sz="2800" dirty="0" smtClean="0"/>
              <a:t>.    Если </a:t>
            </a:r>
            <a:r>
              <a:rPr lang="ru-RU" sz="2800" dirty="0"/>
              <a:t>применять, то как.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220072" y="3356992"/>
            <a:ext cx="2286016" cy="21431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83568" y="3356992"/>
            <a:ext cx="2500330" cy="21431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9592" y="3861048"/>
            <a:ext cx="2038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целесообразность применения компьютера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3861048"/>
            <a:ext cx="2300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различные способы организации уроков с использованием компьютера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Использование </a:t>
            </a:r>
            <a:r>
              <a:rPr lang="ru-RU" sz="4800" dirty="0"/>
              <a:t>компьютера на различных этапах обучения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       Для </a:t>
            </a:r>
            <a:r>
              <a:rPr lang="ru-RU" sz="4000" dirty="0"/>
              <a:t>объявления темы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60350"/>
            <a:ext cx="7772400" cy="86518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Десятичные дроби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268413"/>
            <a:ext cx="8497887" cy="5589587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ru-RU" sz="4000" b="1" smtClean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Понятие десятичной дроби.</a:t>
            </a:r>
          </a:p>
          <a:p>
            <a:pPr marL="609600" indent="-609600" eaLnBrk="1" hangingPunct="1">
              <a:defRPr/>
            </a:pPr>
            <a:r>
              <a:rPr lang="ru-RU" b="1" i="1" smtClean="0">
                <a:solidFill>
                  <a:schemeClr val="accent2"/>
                </a:solidFill>
                <a:latin typeface="Bookman Old Style" pitchFamily="18" charset="0"/>
              </a:rPr>
              <a:t>План:</a:t>
            </a:r>
          </a:p>
          <a:p>
            <a:pPr marL="609600" indent="-609600" algn="l" eaLnBrk="1" hangingPunct="1">
              <a:buFontTx/>
              <a:buChar char="•"/>
              <a:defRPr/>
            </a:pPr>
            <a:r>
              <a:rPr lang="ru-RU" b="1" i="1" smtClean="0">
                <a:solidFill>
                  <a:schemeClr val="accent2"/>
                </a:solidFill>
                <a:latin typeface="Bookman Old Style" pitchFamily="18" charset="0"/>
              </a:rPr>
              <a:t>Немного истории</a:t>
            </a:r>
          </a:p>
          <a:p>
            <a:pPr marL="609600" indent="-609600" algn="l" eaLnBrk="1" hangingPunct="1">
              <a:buFontTx/>
              <a:buChar char="•"/>
              <a:defRPr/>
            </a:pPr>
            <a:r>
              <a:rPr lang="ru-RU" b="1" i="1" smtClean="0">
                <a:solidFill>
                  <a:schemeClr val="accent2"/>
                </a:solidFill>
                <a:latin typeface="Bookman Old Style" pitchFamily="18" charset="0"/>
              </a:rPr>
              <a:t>Новая запись чисел</a:t>
            </a:r>
          </a:p>
          <a:p>
            <a:pPr marL="609600" indent="-609600" algn="l" eaLnBrk="1" hangingPunct="1">
              <a:buFontTx/>
              <a:buChar char="•"/>
              <a:defRPr/>
            </a:pPr>
            <a:r>
              <a:rPr lang="ru-RU" b="1" i="1" smtClean="0">
                <a:solidFill>
                  <a:schemeClr val="accent2"/>
                </a:solidFill>
                <a:latin typeface="Bookman Old Style" pitchFamily="18" charset="0"/>
              </a:rPr>
              <a:t>Алгоритм десятичной записи</a:t>
            </a:r>
          </a:p>
          <a:p>
            <a:pPr marL="609600" indent="-609600" algn="l" eaLnBrk="1" hangingPunct="1">
              <a:buFontTx/>
              <a:buChar char="•"/>
              <a:defRPr/>
            </a:pPr>
            <a:r>
              <a:rPr lang="ru-RU" b="1" i="1" smtClean="0">
                <a:solidFill>
                  <a:schemeClr val="accent2"/>
                </a:solidFill>
                <a:latin typeface="Bookman Old Style" pitchFamily="18" charset="0"/>
              </a:rPr>
              <a:t>Таблица разрядов десятичных дробей</a:t>
            </a:r>
          </a:p>
          <a:p>
            <a:pPr marL="609600" indent="-609600" algn="l" eaLnBrk="1" hangingPunct="1">
              <a:buFontTx/>
              <a:buChar char="•"/>
              <a:defRPr/>
            </a:pPr>
            <a:r>
              <a:rPr lang="ru-RU" b="1" i="1" smtClean="0">
                <a:solidFill>
                  <a:schemeClr val="accent2"/>
                </a:solidFill>
                <a:latin typeface="Bookman Old Style" pitchFamily="18" charset="0"/>
              </a:rPr>
              <a:t>Метрическая система мер</a:t>
            </a:r>
          </a:p>
          <a:p>
            <a:pPr marL="609600" indent="-609600" algn="l" eaLnBrk="1" hangingPunct="1">
              <a:buFontTx/>
              <a:buChar char="•"/>
              <a:defRPr/>
            </a:pPr>
            <a:endParaRPr lang="ru-RU" b="1" i="1" smtClean="0">
              <a:solidFill>
                <a:schemeClr val="accent2"/>
              </a:solidFill>
              <a:latin typeface="Bookman Old Style" pitchFamily="18" charset="0"/>
            </a:endParaRPr>
          </a:p>
          <a:p>
            <a:pPr marL="609600" indent="-609600" eaLnBrk="1" hangingPunct="1">
              <a:defRPr/>
            </a:pPr>
            <a:endParaRPr lang="ru-RU" b="1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Использование </a:t>
            </a:r>
            <a:r>
              <a:rPr lang="ru-RU" sz="4800" dirty="0"/>
              <a:t>компьютера на различных этапах обучения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</a:t>
            </a:r>
            <a:r>
              <a:rPr lang="ru-RU" sz="4000" dirty="0" smtClean="0"/>
              <a:t>Проверка домашнего задания</a:t>
            </a:r>
            <a:endParaRPr lang="ru-RU" sz="4000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783</Words>
  <Application>Microsoft Office PowerPoint</Application>
  <PresentationFormat>Экран (4:3)</PresentationFormat>
  <Paragraphs>213</Paragraphs>
  <Slides>29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Тема Office</vt:lpstr>
      <vt:lpstr>Формула</vt:lpstr>
      <vt:lpstr>Мотивация деятельности учащихся на уроке и создание условий для ее реализации</vt:lpstr>
      <vt:lpstr>Слайд 2</vt:lpstr>
      <vt:lpstr>Слайд 3</vt:lpstr>
      <vt:lpstr>Использование ИКТ позволяет проводить уроки:</vt:lpstr>
      <vt:lpstr>Слайд 5</vt:lpstr>
      <vt:lpstr>Когда речь заходит о применении компьютера в деятельности учителя-предметника, возникают сразу  вопросы:</vt:lpstr>
      <vt:lpstr>Использование компьютера на различных этапах обучения </vt:lpstr>
      <vt:lpstr>Десятичные дроби</vt:lpstr>
      <vt:lpstr>Использование компьютера на различных этапах обучения </vt:lpstr>
      <vt:lpstr>Проверка домашнего задания</vt:lpstr>
      <vt:lpstr>Использование компьютера на различных этапах обучения </vt:lpstr>
      <vt:lpstr>Разминка</vt:lpstr>
      <vt:lpstr>Слайд 13</vt:lpstr>
      <vt:lpstr>Слайд 14</vt:lpstr>
      <vt:lpstr>Использование компьютера на различных этапах обучения </vt:lpstr>
      <vt:lpstr>Слайд 16</vt:lpstr>
      <vt:lpstr>Слайд 17</vt:lpstr>
      <vt:lpstr>Использование компьютера на различных этапах обучения </vt:lpstr>
      <vt:lpstr>Слайд 19</vt:lpstr>
      <vt:lpstr>Слайд 20</vt:lpstr>
      <vt:lpstr>Использование компьютера на различных этапах обучения </vt:lpstr>
      <vt:lpstr>Слайд 22</vt:lpstr>
      <vt:lpstr>Слайд 23</vt:lpstr>
      <vt:lpstr>Использование компьютера на различных этапах обучения </vt:lpstr>
      <vt:lpstr>Компьютерное тестирование</vt:lpstr>
      <vt:lpstr>Использование компьютера на различных этапах обучения </vt:lpstr>
      <vt:lpstr>Итоги урока. Итак,сегодня на уроке мы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Татьянка</dc:creator>
  <cp:lastModifiedBy>Татьянка</cp:lastModifiedBy>
  <cp:revision>56</cp:revision>
  <dcterms:created xsi:type="dcterms:W3CDTF">2012-11-04T10:19:14Z</dcterms:created>
  <dcterms:modified xsi:type="dcterms:W3CDTF">2012-11-05T16:17:01Z</dcterms:modified>
</cp:coreProperties>
</file>