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29"/>
  </p:notesMasterIdLst>
  <p:sldIdLst>
    <p:sldId id="256" r:id="rId2"/>
    <p:sldId id="257" r:id="rId3"/>
    <p:sldId id="262" r:id="rId4"/>
    <p:sldId id="258" r:id="rId5"/>
    <p:sldId id="263" r:id="rId6"/>
    <p:sldId id="275" r:id="rId7"/>
    <p:sldId id="266" r:id="rId8"/>
    <p:sldId id="268" r:id="rId9"/>
    <p:sldId id="260" r:id="rId10"/>
    <p:sldId id="261" r:id="rId11"/>
    <p:sldId id="270" r:id="rId12"/>
    <p:sldId id="272" r:id="rId13"/>
    <p:sldId id="273" r:id="rId14"/>
    <p:sldId id="276" r:id="rId15"/>
    <p:sldId id="277" r:id="rId16"/>
    <p:sldId id="278" r:id="rId17"/>
    <p:sldId id="280" r:id="rId18"/>
    <p:sldId id="281" r:id="rId19"/>
    <p:sldId id="291" r:id="rId20"/>
    <p:sldId id="290" r:id="rId21"/>
    <p:sldId id="295" r:id="rId22"/>
    <p:sldId id="282" r:id="rId23"/>
    <p:sldId id="288" r:id="rId24"/>
    <p:sldId id="285" r:id="rId25"/>
    <p:sldId id="287" r:id="rId26"/>
    <p:sldId id="292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катерина" initials="Е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2035" autoAdjust="0"/>
  </p:normalViewPr>
  <p:slideViewPr>
    <p:cSldViewPr>
      <p:cViewPr varScale="1">
        <p:scale>
          <a:sx n="87" d="100"/>
          <a:sy n="87" d="100"/>
        </p:scale>
        <p:origin x="-6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0-18T13:50:05.093" idx="1">
    <p:pos x="5625" y="765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87842-0040-4CF4-BE39-830EC0307E15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CD450-DECE-448E-9540-AE557282A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D450-DECE-448E-9540-AE557282A37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D450-DECE-448E-9540-AE557282A37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FA03-0D7D-4355-AC97-50EE83D3EC3B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D64A-460E-42AD-9752-5E9F2695D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FA03-0D7D-4355-AC97-50EE83D3EC3B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D64A-460E-42AD-9752-5E9F2695D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FA03-0D7D-4355-AC97-50EE83D3EC3B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D64A-460E-42AD-9752-5E9F2695D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FA03-0D7D-4355-AC97-50EE83D3EC3B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D64A-460E-42AD-9752-5E9F2695D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FA03-0D7D-4355-AC97-50EE83D3EC3B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D64A-460E-42AD-9752-5E9F2695D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FA03-0D7D-4355-AC97-50EE83D3EC3B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D64A-460E-42AD-9752-5E9F2695D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FA03-0D7D-4355-AC97-50EE83D3EC3B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D64A-460E-42AD-9752-5E9F2695D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FA03-0D7D-4355-AC97-50EE83D3EC3B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D64A-460E-42AD-9752-5E9F2695D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FA03-0D7D-4355-AC97-50EE83D3EC3B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D64A-460E-42AD-9752-5E9F2695D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FA03-0D7D-4355-AC97-50EE83D3EC3B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DD64A-460E-42AD-9752-5E9F2695D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FA03-0D7D-4355-AC97-50EE83D3EC3B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DDD64A-460E-42AD-9752-5E9F2695D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E7FA03-0D7D-4355-AC97-50EE83D3EC3B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DDD64A-460E-42AD-9752-5E9F2695D31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gif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000108"/>
            <a:ext cx="7572428" cy="264320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«Дифференциация звуков Т-ТЬ»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786322"/>
            <a:ext cx="6172200" cy="28575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7"/>
            <a:ext cx="3857652" cy="92869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Улыбка – хоботок.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44" y="1785926"/>
            <a:ext cx="3714776" cy="250033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Растянуть губы в улыбку, затем вытянуть вперед трубочкой – 10 раз.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7294" r="7294"/>
          <a:stretch>
            <a:fillRect/>
          </a:stretch>
        </p:blipFill>
        <p:spPr bwMode="auto">
          <a:xfrm rot="420000">
            <a:off x="3651373" y="1195394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47705">
            <a:off x="607619" y="4301566"/>
            <a:ext cx="2057612" cy="220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7"/>
            <a:ext cx="3929090" cy="5000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Грибок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857232"/>
            <a:ext cx="2928958" cy="178595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Рот открыт.   Губы  в  улыбке. Прижать широкий  язык всей  плоскостью  к  небу  и  удержать  в таком  положении  под  счет  от 1  до 10.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432" b="10432"/>
          <a:stretch>
            <a:fillRect/>
          </a:stretch>
        </p:blipFill>
        <p:spPr bwMode="auto">
          <a:xfrm rot="420000">
            <a:off x="3437059" y="1266833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249860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Лошадка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3143272" cy="592933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Открыть  рот  и по цокать  языком.  Цокать  медленно  и  сильно,  тянуть  подъязычную  связку.  Нижняя  челюсть не  двигается,  работает  только  язык.  Кончик языка  надо поднимать  прямо,  не поворачивая, и  цокать  за  верхними  зубами.</a:t>
            </a:r>
          </a:p>
          <a:p>
            <a:pPr algn="ctr"/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065" b="1006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3214710" cy="700092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cap="none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Program Files\Microsoft Office\MEDIA\CAGCAT10\j0302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6072230" cy="4400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357422" y="571480"/>
            <a:ext cx="464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Молоток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428736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Т-Т-Т-Т-Т-Т-Т-Т-Т-Т-Т;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448676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Вот так работают органы артикуляции  при правильном произношении звука «Т»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3571900" cy="3143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429124" y="2828836"/>
            <a:ext cx="4429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 расположены  губы?</a:t>
            </a:r>
          </a:p>
          <a:p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расположены зубы? </a:t>
            </a:r>
          </a:p>
          <a:p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 где язык?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62924" cy="528641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произношении звука «ТЬ»   кончик языка опущен и упирается  в  нижние резцы. </a:t>
            </a:r>
            <a:br>
              <a:rPr lang="ru-RU" sz="4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Весь язык более напряжён  - воздушная струя идет через рот;</a:t>
            </a:r>
            <a:endParaRPr lang="ru-RU" sz="44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695803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Сравнение с образом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142844" y="1357298"/>
            <a:ext cx="4357718" cy="496254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Буква «Т» стоит на крыше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Телевизор в доме том.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«Т» в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антену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превратилась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на доме очутилась.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9124" y="1500174"/>
            <a:ext cx="4143404" cy="4429156"/>
          </a:xfrm>
          <a:prstGeom prst="actionButtonHome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5072066" y="2571744"/>
            <a:ext cx="1143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5143504" y="18573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214942" y="2000240"/>
            <a:ext cx="85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929618" cy="2286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Молоток стучит тук-тук</a:t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букве «Т» я лучший друг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3" name="Picture 4" descr="C:\Program Files\Microsoft Office\MEDIA\CAGCAT10\j0302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214686"/>
            <a:ext cx="521497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214282" y="1142984"/>
            <a:ext cx="8643998" cy="3857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Произношение звуков Т-ТЬ в слогах</a:t>
            </a:r>
            <a:br>
              <a:rPr lang="ru-RU" sz="4400" b="1" i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Та-ти-ту-ты-то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ти-тю-те-та-тя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та-ты-те-тё-ка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24m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9897">
            <a:off x="402932" y="3590707"/>
            <a:ext cx="2275752" cy="240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26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643314"/>
            <a:ext cx="2143140" cy="3000396"/>
          </a:xfrm>
          <a:prstGeom prst="rect">
            <a:avLst/>
          </a:prstGeom>
          <a:noFill/>
        </p:spPr>
      </p:pic>
      <p:pic>
        <p:nvPicPr>
          <p:cNvPr id="6" name="Рисунок 5" descr="D:\ИГРЫ\Домашний логопед. Практический курс\data\images\page\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572008"/>
            <a:ext cx="15596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842946"/>
          </a:xfrm>
        </p:spPr>
        <p:txBody>
          <a:bodyPr/>
          <a:lstStyle/>
          <a:p>
            <a:pPr algn="ctr"/>
            <a:r>
              <a:rPr lang="ru-RU" sz="3600" b="1" i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Произношение звуков Т-ТЬ в словах.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500306"/>
            <a:ext cx="171424" cy="37480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6572296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«Т» в начале слова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786050" y="3286124"/>
            <a:ext cx="6143634" cy="16430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«Т» в середине слова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42910" y="5000636"/>
            <a:ext cx="6500824" cy="16430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«Т»  в конце слова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ИГРЫ\Домашний логопед. Практический курс\data\images\page\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286388"/>
            <a:ext cx="1476385" cy="110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77 -0.06458 C 0.11268 -0.07384 0.1158 -0.08009 0.11893 -0.08819 C 0.12084 -0.09884 0.12118 -0.10231 0.12691 -0.10972 C 0.13004 -0.1213 0.13629 -0.13009 0.1415 -0.13981 C 0.14844 -0.15301 0.15157 -0.17106 0.16407 -0.17662 C 0.16841 -0.18032 0.17379 -0.18449 0.17865 -0.18727 C 0.18177 -0.18935 0.1882 -0.19144 0.1882 -0.19144 C 0.19549 -0.19838 0.20382 -0.20208 0.2125 -0.20463 C 0.21962 -0.21134 0.2283 -0.21296 0.23646 -0.21528 C 0.27257 -0.21458 0.30868 -0.21435 0.34462 -0.21296 C 0.36042 -0.21227 0.37396 -0.19421 0.38993 -0.19375 C 0.41563 -0.19306 0.4415 -0.19236 0.46702 -0.19144 C 0.48664 -0.18519 0.48785 -0.18681 0.51719 -0.18519 C 0.55973 -0.18611 0.60209 -0.18611 0.64462 -0.18727 C 0.65191 -0.1875 0.65955 -0.19722 0.66407 -0.20463 C 0.67761 -0.22523 0.68473 -0.2544 0.69948 -0.27338 C 0.70052 -0.27639 0.70157 -0.2794 0.70278 -0.28194 C 0.70539 -0.28773 0.71077 -0.29907 0.71077 -0.29907 C 0.71129 -0.30185 0.71164 -0.30486 0.7125 -0.30787 C 0.7132 -0.30995 0.71493 -0.31181 0.71563 -0.31412 C 0.7165 -0.31759 0.71632 -0.3213 0.71719 -0.32477 C 0.71806 -0.32847 0.71945 -0.33194 0.72049 -0.33588 C 0.71962 -0.3544 0.72188 -0.37662 0.71077 -0.39167 C 0.70903 -0.39398 0.70625 -0.39421 0.70434 -0.39583 C 0.69427 -0.40556 0.70521 -0.40069 0.69306 -0.40463 C 0.68212 -0.41551 0.66927 -0.42662 0.65591 -0.43032 C 0.64375 -0.44259 0.62743 -0.44769 0.6125 -0.45185 C 0.60278 -0.46042 0.59011 -0.46389 0.57848 -0.4669 C 0.47205 -0.53403 0.35695 -0.50046 0.2382 -0.50116 C 0.15087 -0.50347 0.1717 -0.49468 0.13177 -0.50764 C 0.11893 -0.51644 0.10382 -0.51921 0.0915 -0.52917 C 0.08056 -0.53796 0.07136 -0.55139 0.0592 -0.55718 C 0.05209 -0.56458 0.04688 -0.5713 0.0415 -0.58079 C 0.04028 -0.58565 0.03976 -0.59097 0.0382 -0.59583 C 0.0375 -0.59815 0.03594 -0.60023 0.03507 -0.60231 C 0.03438 -0.6044 0.03386 -0.60671 0.03334 -0.6088 C 0.03386 -0.62523 0.03351 -0.64213 0.03507 -0.6581 C 0.03698 -0.67731 0.04601 -0.69306 0.05434 -0.70764 C 0.06146 -0.72014 0.06181 -0.72546 0.07379 -0.7294 C 0.08108 -0.73889 0.09115 -0.74375 0.10122 -0.74653 C 0.1073 -0.75208 0.10452 -0.75046 0.1125 -0.75278 C 0.12049 -0.75509 0.13664 -0.75926 0.13664 -0.75926 C 0.32795 -0.86458 0.55052 -0.77454 0.75764 -0.77454 " pathEditMode="relative" ptsTypes="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/>
          <p:cNvSpPr>
            <a:spLocks noChangeArrowheads="1" noChangeShapeType="1" noTextEdit="1"/>
          </p:cNvSpPr>
          <p:nvPr/>
        </p:nvSpPr>
        <p:spPr bwMode="auto">
          <a:xfrm>
            <a:off x="3500430" y="3857628"/>
            <a:ext cx="33115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 rot="20606059">
            <a:off x="379515" y="1262277"/>
            <a:ext cx="600155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будем заниматься,</a:t>
            </a:r>
          </a:p>
          <a:p>
            <a:pPr marL="342900" indent="-342900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будем все стараться,</a:t>
            </a:r>
          </a:p>
          <a:p>
            <a:pPr marL="342900" indent="-342900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писать</a:t>
            </a:r>
          </a:p>
          <a:p>
            <a:pPr marL="342900" indent="-342900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умненькими стать.</a:t>
            </a:r>
          </a:p>
          <a:p>
            <a:pPr marL="342900" indent="-342900"/>
            <a:endParaRPr lang="ru-RU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img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928802"/>
            <a:ext cx="28575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3357563" y="357188"/>
            <a:ext cx="4857750" cy="16430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лако 2"/>
          <p:cNvSpPr/>
          <p:nvPr/>
        </p:nvSpPr>
        <p:spPr>
          <a:xfrm>
            <a:off x="3428992" y="2214554"/>
            <a:ext cx="4857750" cy="16430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3428992" y="4500570"/>
            <a:ext cx="4857750" cy="16430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8605"/>
            <a:ext cx="235745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 </a:t>
            </a:r>
          </a:p>
          <a:p>
            <a:pPr>
              <a:buClr>
                <a:schemeClr val="accent3"/>
              </a:buClr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</a:t>
            </a:r>
          </a:p>
          <a:p>
            <a:pPr>
              <a:buClr>
                <a:schemeClr val="accent3"/>
              </a:buClr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Цветы</a:t>
            </a:r>
          </a:p>
          <a:p>
            <a:pPr>
              <a:buClr>
                <a:schemeClr val="accent3"/>
              </a:buClr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Метла</a:t>
            </a:r>
          </a:p>
          <a:p>
            <a:pPr>
              <a:buClr>
                <a:schemeClr val="accent3"/>
              </a:buClr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Грамота</a:t>
            </a:r>
          </a:p>
          <a:p>
            <a:pPr>
              <a:buClr>
                <a:schemeClr val="accent3"/>
              </a:buClr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Такси</a:t>
            </a:r>
          </a:p>
          <a:p>
            <a:pPr>
              <a:buClr>
                <a:schemeClr val="accent3"/>
              </a:buClr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 </a:t>
            </a:r>
          </a:p>
          <a:p>
            <a:pPr>
              <a:buClr>
                <a:schemeClr val="accent3"/>
              </a:buClr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Таз</a:t>
            </a:r>
          </a:p>
          <a:p>
            <a:pPr>
              <a:buClr>
                <a:schemeClr val="accent3"/>
              </a:buClr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</a:t>
            </a:r>
          </a:p>
          <a:p>
            <a:pPr>
              <a:buClr>
                <a:schemeClr val="accent3"/>
              </a:buClr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Тень</a:t>
            </a:r>
          </a:p>
          <a:p>
            <a:pPr>
              <a:buClr>
                <a:schemeClr val="accent3"/>
              </a:buClr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</a:p>
          <a:p>
            <a:pPr>
              <a:buClr>
                <a:schemeClr val="accent3"/>
              </a:buClr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Сестра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14282" y="714356"/>
            <a:ext cx="5286412" cy="16430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3"/>
              </a:buClr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Ток, таз, тень, такси.</a:t>
            </a:r>
          </a:p>
          <a:p>
            <a:pPr algn="ctr">
              <a:buClr>
                <a:schemeClr val="accent3"/>
              </a:buClr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" name="Облако 2"/>
          <p:cNvSpPr/>
          <p:nvPr/>
        </p:nvSpPr>
        <p:spPr>
          <a:xfrm>
            <a:off x="3571868" y="2214554"/>
            <a:ext cx="5357850" cy="20717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Цветы, сестра, метла, грамота. 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285720" y="4572008"/>
            <a:ext cx="5786478" cy="20717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Мост,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рот, плот, свет.    </a:t>
            </a:r>
          </a:p>
          <a:p>
            <a:pPr>
              <a:buClr>
                <a:schemeClr val="accent3"/>
              </a:buClr>
              <a:defRPr/>
            </a:pP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67"/>
            <a:ext cx="3571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chemeClr val="accent3"/>
              </a:buClr>
              <a:defRPr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defRPr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defRPr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defRPr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defRPr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chemeClr val="accent3"/>
              </a:buClr>
              <a:defRPr/>
            </a:pPr>
            <a:endParaRPr lang="ru-RU" sz="3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defRPr/>
            </a:pPr>
            <a:endParaRPr lang="ru-RU" sz="3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defRPr/>
            </a:pPr>
            <a:endParaRPr lang="ru-RU" sz="3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86808" cy="121444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Автоматизация звуков Т-ТЬ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Игра «Отгадай слово»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2000240"/>
            <a:ext cx="3000396" cy="40719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«Почему корова эта маленького роста?»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Отвечает Вове Света: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даже просто,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же – ребёнок,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-Это же ……  .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4000" contrast="36000"/>
          </a:blip>
          <a:srcRect/>
          <a:stretch>
            <a:fillRect/>
          </a:stretch>
        </p:blipFill>
        <p:spPr bwMode="auto">
          <a:xfrm>
            <a:off x="3143240" y="1785926"/>
            <a:ext cx="5572164" cy="436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3143240" y="2571744"/>
            <a:ext cx="2571768" cy="30718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1714488"/>
            <a:ext cx="2000264" cy="47149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28992" y="3429000"/>
            <a:ext cx="3000396" cy="32147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flipV="1">
            <a:off x="4572000" y="4429132"/>
            <a:ext cx="3286148" cy="17145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7072330" y="4357694"/>
            <a:ext cx="2071670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500826" y="4214818"/>
            <a:ext cx="2357454" cy="26431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429256" y="3357562"/>
            <a:ext cx="571504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8" descr="b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928934"/>
            <a:ext cx="1216025" cy="1300354"/>
          </a:xfrm>
          <a:prstGeom prst="rect">
            <a:avLst/>
          </a:prstGeom>
          <a:noFill/>
        </p:spPr>
      </p:pic>
      <p:pic>
        <p:nvPicPr>
          <p:cNvPr id="20" name="Picture 14" descr="32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429132"/>
            <a:ext cx="1143008" cy="1571636"/>
          </a:xfrm>
          <a:prstGeom prst="rect">
            <a:avLst/>
          </a:prstGeom>
          <a:noFill/>
        </p:spPr>
      </p:pic>
      <p:pic>
        <p:nvPicPr>
          <p:cNvPr id="21" name="Picture 11" descr="0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143380"/>
            <a:ext cx="1365250" cy="171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5457836" cy="771508"/>
          </a:xfrm>
        </p:spPr>
        <p:txBody>
          <a:bodyPr/>
          <a:lstStyle/>
          <a:p>
            <a:pPr algn="ctr"/>
            <a:r>
              <a:rPr lang="ru-RU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357298"/>
            <a:ext cx="3286148" cy="5286412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Мы делили апельсин.</a:t>
            </a:r>
          </a:p>
          <a:p>
            <a:r>
              <a:rPr lang="ru-RU" sz="2000" dirty="0" smtClean="0"/>
              <a:t>Много нас, </a:t>
            </a:r>
          </a:p>
          <a:p>
            <a:r>
              <a:rPr lang="ru-RU" sz="2000" dirty="0" smtClean="0"/>
              <a:t>а он один.</a:t>
            </a:r>
          </a:p>
          <a:p>
            <a:r>
              <a:rPr lang="ru-RU" sz="2000" dirty="0" smtClean="0"/>
              <a:t>Эта долька  - для ежа.</a:t>
            </a:r>
          </a:p>
          <a:p>
            <a:r>
              <a:rPr lang="ru-RU" sz="2000" dirty="0" smtClean="0"/>
              <a:t>Эта долька – для стрижа.</a:t>
            </a:r>
          </a:p>
          <a:p>
            <a:r>
              <a:rPr lang="ru-RU" sz="2000" dirty="0" smtClean="0"/>
              <a:t>Эта долька – для утят.</a:t>
            </a:r>
          </a:p>
          <a:p>
            <a:r>
              <a:rPr lang="ru-RU" sz="2000" dirty="0" smtClean="0"/>
              <a:t>Эта долька – для котят.</a:t>
            </a:r>
          </a:p>
          <a:p>
            <a:r>
              <a:rPr lang="ru-RU" sz="2000" dirty="0" smtClean="0"/>
              <a:t>Эта долька – для бобра.</a:t>
            </a:r>
          </a:p>
          <a:p>
            <a:r>
              <a:rPr lang="ru-RU" sz="2000" dirty="0" smtClean="0"/>
              <a:t>А для волка – кожура.</a:t>
            </a:r>
          </a:p>
          <a:p>
            <a:r>
              <a:rPr lang="ru-RU" sz="2000" dirty="0" smtClean="0"/>
              <a:t>Он сердит на нас – </a:t>
            </a:r>
          </a:p>
          <a:p>
            <a:r>
              <a:rPr lang="ru-RU" sz="2000" dirty="0" smtClean="0"/>
              <a:t>Беда!!!!!!!</a:t>
            </a:r>
          </a:p>
          <a:p>
            <a:r>
              <a:rPr lang="ru-RU" sz="2000" dirty="0" smtClean="0"/>
              <a:t>Разбегайтесь – </a:t>
            </a:r>
          </a:p>
          <a:p>
            <a:r>
              <a:rPr lang="ru-RU" sz="2000" dirty="0" smtClean="0"/>
              <a:t>Кто куда!</a:t>
            </a:r>
          </a:p>
          <a:p>
            <a:endParaRPr lang="ru-RU" sz="2000" dirty="0"/>
          </a:p>
        </p:txBody>
      </p:sp>
      <p:pic>
        <p:nvPicPr>
          <p:cNvPr id="11" name="Picture 37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6715140" y="1857364"/>
            <a:ext cx="15996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3286116" y="5143512"/>
            <a:ext cx="1000132" cy="11430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7" name="Picture 10" descr="SNOWBRD2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857364"/>
            <a:ext cx="14859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357562"/>
            <a:ext cx="3040593" cy="263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0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286124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Игра «Кто как кушает?»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071678"/>
            <a:ext cx="4714908" cy="364333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Телята пьют воду.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Собака……….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Коза ……….....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Кошка………..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Корова………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Лошадь………</a:t>
            </a:r>
          </a:p>
          <a:p>
            <a:pPr marL="342900" indent="-342900"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Назовите животных или их детёнышей в названии которых есть звук «Т» «ТЬ»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357687" y="1859757"/>
            <a:ext cx="214313" cy="140483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941f350dff32820e1f3dcd0dfaf0d9a5[1]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4714884"/>
            <a:ext cx="2214578" cy="1928826"/>
          </a:xfrm>
        </p:spPr>
      </p:pic>
      <p:pic>
        <p:nvPicPr>
          <p:cNvPr id="8" name="Picture 3" descr="AN02350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857364"/>
            <a:ext cx="2588096" cy="242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AN0235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357562"/>
            <a:ext cx="187486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" pitchFamily="34" charset="0"/>
              </a:rPr>
              <a:t>Игра «Кто какую пользу приносит человеку?»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071678"/>
            <a:ext cx="2857520" cy="385765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Корова ……....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Собака……….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Овца  ………...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Кошка………..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Свинья ………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Лошадь………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357687" y="1859757"/>
            <a:ext cx="214313" cy="140483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11" name="Picture 2" descr="C:\Documents and Settings\КАТЯ\Рабочий стол\Новая папка\83bd8c0cb122e9d106a3af47282120f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928802"/>
            <a:ext cx="2074873" cy="1833963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645025" y="6072206"/>
            <a:ext cx="212727" cy="288114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КАТЯ\Рабочий стол\Новая папка\875f2b62f0e2c623bfe2f87f4f42754d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857364"/>
            <a:ext cx="1825628" cy="1785950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quarter" idx="2"/>
          </p:nvPr>
        </p:nvSpPr>
        <p:spPr>
          <a:xfrm>
            <a:off x="457200" y="5643578"/>
            <a:ext cx="1042966" cy="7167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Documents and Settings\КАТЯ\Рабочий стол\Новая папка\b092b8d0fc48ba505434f77e2d420ccd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929066"/>
            <a:ext cx="1968504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мы с вами учились правильно произносить звук Т-ТЬ.</a:t>
            </a:r>
            <a:endParaRPr lang="ru-RU" sz="40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500306"/>
            <a:ext cx="514353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сегодня встретили:  </a:t>
            </a:r>
          </a:p>
        </p:txBody>
      </p:sp>
      <p:sp>
        <p:nvSpPr>
          <p:cNvPr id="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472" y="3500438"/>
            <a:ext cx="2071702" cy="1928826"/>
          </a:xfrm>
          <a:prstGeom prst="actionButtonHome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C:\Program Files\Microsoft Office\MEDIA\CAGCAT10\j0302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00438"/>
            <a:ext cx="2428892" cy="2043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-24000" contrast="36000"/>
          </a:blip>
          <a:srcRect/>
          <a:stretch>
            <a:fillRect/>
          </a:stretch>
        </p:blipFill>
        <p:spPr bwMode="auto">
          <a:xfrm>
            <a:off x="5929322" y="2214554"/>
            <a:ext cx="2917755" cy="222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ИГРЫ\Домашний логопед. Практический курс\data\images\page\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786321"/>
            <a:ext cx="1857388" cy="184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1000100" y="3929066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00100" y="3714752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2743200" cy="1714488"/>
          </a:xfrm>
        </p:spPr>
        <p:txBody>
          <a:bodyPr/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</a:t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2071678"/>
            <a:ext cx="4714908" cy="4176722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Вострикова 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Юлия 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243514" y="1142984"/>
            <a:ext cx="3329014" cy="510541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7029456" cy="857256"/>
          </a:xfrm>
        </p:spPr>
        <p:txBody>
          <a:bodyPr>
            <a:normAutofit/>
          </a:bodyPr>
          <a:lstStyle/>
          <a:p>
            <a:pPr algn="l"/>
            <a:r>
              <a:rPr lang="ru-RU" sz="3600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«Четвертый лишний»</a:t>
            </a:r>
            <a:endParaRPr lang="ru-RU" sz="3600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8429684" cy="514351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Собака, волк, кошка, свинья.</a:t>
            </a:r>
          </a:p>
          <a:p>
            <a:pPr algn="l"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Корова, лошадь, собака, воробей.</a:t>
            </a:r>
          </a:p>
          <a:p>
            <a:pPr algn="l"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Коза, свинья, баран, жеребенок.</a:t>
            </a:r>
          </a:p>
          <a:p>
            <a:pPr algn="l"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Козленок, кошка, щенок, ягненок.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572560" cy="164307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уголке у «Буквоеда» разбросаны буквы в разные стороны.  Нужно составить слово из этих букв.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1714488"/>
            <a:ext cx="6572296" cy="35719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rgbClr val="0070C0"/>
              </a:solidFill>
            </a:endParaRPr>
          </a:p>
        </p:txBody>
      </p:sp>
      <p:pic>
        <p:nvPicPr>
          <p:cNvPr id="5" name="Picture 5" descr="peo-bookwor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214554"/>
            <a:ext cx="4429156" cy="4000528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143800" cy="6072230"/>
          </a:xfrm>
        </p:spPr>
        <p:txBody>
          <a:bodyPr>
            <a:noAutofit/>
          </a:bodyPr>
          <a:lstStyle/>
          <a:p>
            <a:r>
              <a:rPr lang="ru-RU" sz="9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9600" i="1" u="sng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42851"/>
          <a:ext cx="8429685" cy="657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809895"/>
                <a:gridCol w="2809895"/>
              </a:tblGrid>
              <a:tr h="2119195">
                <a:tc>
                  <a:txBody>
                    <a:bodyPr/>
                    <a:lstStyle/>
                    <a:p>
                      <a:pPr algn="ctr"/>
                      <a:r>
                        <a:rPr lang="ru-RU" sz="9600" cap="none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9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cap="none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9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cap="none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9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19194">
                <a:tc>
                  <a:txBody>
                    <a:bodyPr/>
                    <a:lstStyle/>
                    <a:p>
                      <a:pPr algn="ctr"/>
                      <a:endParaRPr lang="ru-RU" sz="9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9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3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600" cap="none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9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cap="none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9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857232"/>
            <a:ext cx="8358246" cy="5149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первый звук в слове «Телята»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буквой он обозначен?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 ли ещё буква «Т» в этом слове?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звук она обозначает?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lum bright="-24000" contrast="36000"/>
          </a:blip>
          <a:srcRect/>
          <a:stretch>
            <a:fillRect/>
          </a:stretch>
        </p:blipFill>
        <p:spPr bwMode="auto">
          <a:xfrm>
            <a:off x="1928794" y="1142984"/>
            <a:ext cx="6929486" cy="4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142976" y="428604"/>
            <a:ext cx="7500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  Домашние животные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0" y="4071942"/>
            <a:ext cx="4429156" cy="25003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1341 L 0.02743 -0.34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358114" cy="2786082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Настроим язычок на работу !</a:t>
            </a:r>
            <a:r>
              <a:rPr lang="ru-RU" sz="4000" i="1" u="sng" cap="none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u="sng" cap="none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i="1" cap="none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1714488"/>
            <a:ext cx="5000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3143272" cy="314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643314"/>
            <a:ext cx="3214710" cy="300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3929090" cy="10001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Вкусное  варенье.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714488"/>
            <a:ext cx="2928958" cy="392909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Слегка  приоткрыть  рот. Широким  передним  краем  языка</a:t>
            </a:r>
            <a:r>
              <a:rPr lang="en-US" sz="2400" dirty="0" smtClean="0"/>
              <a:t>”</a:t>
            </a:r>
            <a:r>
              <a:rPr lang="ru-RU" sz="2400" dirty="0" smtClean="0"/>
              <a:t>слизать  варенье</a:t>
            </a:r>
            <a:r>
              <a:rPr lang="en-US" sz="2400" dirty="0" smtClean="0"/>
              <a:t>”</a:t>
            </a:r>
            <a:r>
              <a:rPr lang="ru-RU" sz="2400" dirty="0" smtClean="0"/>
              <a:t>  с  верхней  губы  с верху  вниз. Спрятать язык. Губы  и  нижняя  челюсть  не двигается -  10  раз.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56" b="1656"/>
          <a:stretch>
            <a:fillRect/>
          </a:stretch>
        </p:blipFill>
        <p:spPr bwMode="auto">
          <a:xfrm rot="420000">
            <a:off x="3436407" y="1134607"/>
            <a:ext cx="479249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1268</TotalTime>
  <Words>505</Words>
  <Application>Microsoft Office PowerPoint</Application>
  <PresentationFormat>Экран (4:3)</PresentationFormat>
  <Paragraphs>135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«Дифференциация звуков Т-ТЬ»</vt:lpstr>
      <vt:lpstr>Слайд 2</vt:lpstr>
      <vt:lpstr>Игра «Четвертый лишний»</vt:lpstr>
      <vt:lpstr>В уголке у «Буквоеда» разбросаны буквы в разные стороны.  Нужно составить слово из этих букв.</vt:lpstr>
      <vt:lpstr> </vt:lpstr>
      <vt:lpstr>Слайд 6</vt:lpstr>
      <vt:lpstr>Слайд 7</vt:lpstr>
      <vt:lpstr>     Настроим язычок на работу !    </vt:lpstr>
      <vt:lpstr>Вкусное  варенье.</vt:lpstr>
      <vt:lpstr>Улыбка – хоботок.</vt:lpstr>
      <vt:lpstr>Грибок</vt:lpstr>
      <vt:lpstr>Лошадка</vt:lpstr>
      <vt:lpstr>     </vt:lpstr>
      <vt:lpstr>Вот так работают органы артикуляции  при правильном произношении звука «Т»</vt:lpstr>
      <vt:lpstr> При произношении звука «ТЬ»   кончик языка опущен и упирается  в  нижние резцы.   Весь язык более напряжён  - воздушная струя идет через рот;</vt:lpstr>
      <vt:lpstr>  Сравнение с образом     </vt:lpstr>
      <vt:lpstr>Молоток стучит тук-тук букве «Т» я лучший друг </vt:lpstr>
      <vt:lpstr>Произношение звуков Т-ТЬ в слогах  Та-ти-ту-ты-то ти-тю-те-та-тя та-ты-те-тё-ка </vt:lpstr>
      <vt:lpstr>Произношение звуков Т-ТЬ в словах.</vt:lpstr>
      <vt:lpstr>Слайд 20</vt:lpstr>
      <vt:lpstr>Слайд 21</vt:lpstr>
      <vt:lpstr>Автоматизация звуков Т-ТЬ Игра «Отгадай слово» </vt:lpstr>
      <vt:lpstr>Физминутка</vt:lpstr>
      <vt:lpstr>Игра «Кто как кушает?»</vt:lpstr>
      <vt:lpstr>Игра «Кто какую пользу приносит человеку?»</vt:lpstr>
      <vt:lpstr>Сегодня мы с вами учились правильно произносить звук Т-ТЬ.</vt:lpstr>
      <vt:lpstr>Автор: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«Дифференциация звуков Т-ТЬ»</dc:title>
  <dc:creator>Екатерина</dc:creator>
  <cp:lastModifiedBy>Пользователь</cp:lastModifiedBy>
  <cp:revision>131</cp:revision>
  <dcterms:created xsi:type="dcterms:W3CDTF">2010-10-13T08:59:20Z</dcterms:created>
  <dcterms:modified xsi:type="dcterms:W3CDTF">2012-10-11T04:36:18Z</dcterms:modified>
</cp:coreProperties>
</file>