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65" r:id="rId4"/>
    <p:sldId id="268" r:id="rId5"/>
    <p:sldId id="270" r:id="rId6"/>
    <p:sldId id="275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5" r:id="rId16"/>
    <p:sldId id="286" r:id="rId17"/>
    <p:sldId id="281" r:id="rId18"/>
    <p:sldId id="282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E8E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8D087-634A-401A-B5A0-0B7BBB705AE7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0C64F-8365-404A-936F-8C2CC5AF9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643074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Очень-очень давно вождь одного племени передал  вождю соседнего племени такое послание: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2500298" y="2357430"/>
            <a:ext cx="6423510" cy="4286279"/>
          </a:xfrm>
          <a:custGeom>
            <a:avLst/>
            <a:gdLst>
              <a:gd name="connsiteX0" fmla="*/ 15739 w 4175945"/>
              <a:gd name="connsiteY0" fmla="*/ 404734 h 1392457"/>
              <a:gd name="connsiteX1" fmla="*/ 60710 w 4175945"/>
              <a:gd name="connsiteY1" fmla="*/ 419725 h 1392457"/>
              <a:gd name="connsiteX2" fmla="*/ 75700 w 4175945"/>
              <a:gd name="connsiteY2" fmla="*/ 524656 h 1392457"/>
              <a:gd name="connsiteX3" fmla="*/ 90690 w 4175945"/>
              <a:gd name="connsiteY3" fmla="*/ 779489 h 1392457"/>
              <a:gd name="connsiteX4" fmla="*/ 105680 w 4175945"/>
              <a:gd name="connsiteY4" fmla="*/ 839449 h 1392457"/>
              <a:gd name="connsiteX5" fmla="*/ 150651 w 4175945"/>
              <a:gd name="connsiteY5" fmla="*/ 974361 h 1392457"/>
              <a:gd name="connsiteX6" fmla="*/ 195621 w 4175945"/>
              <a:gd name="connsiteY6" fmla="*/ 1019331 h 1392457"/>
              <a:gd name="connsiteX7" fmla="*/ 225601 w 4175945"/>
              <a:gd name="connsiteY7" fmla="*/ 1064302 h 1392457"/>
              <a:gd name="connsiteX8" fmla="*/ 360513 w 4175945"/>
              <a:gd name="connsiteY8" fmla="*/ 1184223 h 1392457"/>
              <a:gd name="connsiteX9" fmla="*/ 465444 w 4175945"/>
              <a:gd name="connsiteY9" fmla="*/ 1214203 h 1392457"/>
              <a:gd name="connsiteX10" fmla="*/ 630336 w 4175945"/>
              <a:gd name="connsiteY10" fmla="*/ 1274164 h 1392457"/>
              <a:gd name="connsiteX11" fmla="*/ 870178 w 4175945"/>
              <a:gd name="connsiteY11" fmla="*/ 1319134 h 1392457"/>
              <a:gd name="connsiteX12" fmla="*/ 930139 w 4175945"/>
              <a:gd name="connsiteY12" fmla="*/ 1349115 h 1392457"/>
              <a:gd name="connsiteX13" fmla="*/ 1229942 w 4175945"/>
              <a:gd name="connsiteY13" fmla="*/ 1349115 h 1392457"/>
              <a:gd name="connsiteX14" fmla="*/ 1379844 w 4175945"/>
              <a:gd name="connsiteY14" fmla="*/ 1319134 h 1392457"/>
              <a:gd name="connsiteX15" fmla="*/ 1499765 w 4175945"/>
              <a:gd name="connsiteY15" fmla="*/ 1289154 h 1392457"/>
              <a:gd name="connsiteX16" fmla="*/ 1574716 w 4175945"/>
              <a:gd name="connsiteY16" fmla="*/ 1274164 h 1392457"/>
              <a:gd name="connsiteX17" fmla="*/ 1619687 w 4175945"/>
              <a:gd name="connsiteY17" fmla="*/ 1229193 h 1392457"/>
              <a:gd name="connsiteX18" fmla="*/ 1664657 w 4175945"/>
              <a:gd name="connsiteY18" fmla="*/ 1214203 h 1392457"/>
              <a:gd name="connsiteX19" fmla="*/ 1904500 w 4175945"/>
              <a:gd name="connsiteY19" fmla="*/ 1229193 h 1392457"/>
              <a:gd name="connsiteX20" fmla="*/ 2099372 w 4175945"/>
              <a:gd name="connsiteY20" fmla="*/ 1214203 h 1392457"/>
              <a:gd name="connsiteX21" fmla="*/ 2159332 w 4175945"/>
              <a:gd name="connsiteY21" fmla="*/ 1199213 h 1392457"/>
              <a:gd name="connsiteX22" fmla="*/ 2354205 w 4175945"/>
              <a:gd name="connsiteY22" fmla="*/ 1214203 h 1392457"/>
              <a:gd name="connsiteX23" fmla="*/ 2788919 w 4175945"/>
              <a:gd name="connsiteY23" fmla="*/ 1229193 h 1392457"/>
              <a:gd name="connsiteX24" fmla="*/ 3028762 w 4175945"/>
              <a:gd name="connsiteY24" fmla="*/ 1214203 h 1392457"/>
              <a:gd name="connsiteX25" fmla="*/ 3103713 w 4175945"/>
              <a:gd name="connsiteY25" fmla="*/ 1199213 h 1392457"/>
              <a:gd name="connsiteX26" fmla="*/ 3208644 w 4175945"/>
              <a:gd name="connsiteY26" fmla="*/ 1184223 h 1392457"/>
              <a:gd name="connsiteX27" fmla="*/ 3298585 w 4175945"/>
              <a:gd name="connsiteY27" fmla="*/ 1154243 h 1392457"/>
              <a:gd name="connsiteX28" fmla="*/ 3373536 w 4175945"/>
              <a:gd name="connsiteY28" fmla="*/ 1094282 h 1392457"/>
              <a:gd name="connsiteX29" fmla="*/ 3418506 w 4175945"/>
              <a:gd name="connsiteY29" fmla="*/ 1064302 h 1392457"/>
              <a:gd name="connsiteX30" fmla="*/ 3493457 w 4175945"/>
              <a:gd name="connsiteY30" fmla="*/ 974361 h 1392457"/>
              <a:gd name="connsiteX31" fmla="*/ 3508447 w 4175945"/>
              <a:gd name="connsiteY31" fmla="*/ 929390 h 1392457"/>
              <a:gd name="connsiteX32" fmla="*/ 3538428 w 4175945"/>
              <a:gd name="connsiteY32" fmla="*/ 899410 h 1392457"/>
              <a:gd name="connsiteX33" fmla="*/ 3598388 w 4175945"/>
              <a:gd name="connsiteY33" fmla="*/ 809469 h 1392457"/>
              <a:gd name="connsiteX34" fmla="*/ 3643359 w 4175945"/>
              <a:gd name="connsiteY34" fmla="*/ 704538 h 1392457"/>
              <a:gd name="connsiteX35" fmla="*/ 3733300 w 4175945"/>
              <a:gd name="connsiteY35" fmla="*/ 674557 h 1392457"/>
              <a:gd name="connsiteX36" fmla="*/ 3793260 w 4175945"/>
              <a:gd name="connsiteY36" fmla="*/ 629587 h 1392457"/>
              <a:gd name="connsiteX37" fmla="*/ 3823241 w 4175945"/>
              <a:gd name="connsiteY37" fmla="*/ 599607 h 1392457"/>
              <a:gd name="connsiteX38" fmla="*/ 3928172 w 4175945"/>
              <a:gd name="connsiteY38" fmla="*/ 569626 h 1392457"/>
              <a:gd name="connsiteX39" fmla="*/ 3988132 w 4175945"/>
              <a:gd name="connsiteY39" fmla="*/ 539646 h 1392457"/>
              <a:gd name="connsiteX40" fmla="*/ 4168014 w 4175945"/>
              <a:gd name="connsiteY40" fmla="*/ 494675 h 1392457"/>
              <a:gd name="connsiteX41" fmla="*/ 4153024 w 4175945"/>
              <a:gd name="connsiteY41" fmla="*/ 284813 h 1392457"/>
              <a:gd name="connsiteX42" fmla="*/ 4123044 w 4175945"/>
              <a:gd name="connsiteY42" fmla="*/ 239843 h 1392457"/>
              <a:gd name="connsiteX43" fmla="*/ 4018113 w 4175945"/>
              <a:gd name="connsiteY43" fmla="*/ 149902 h 1392457"/>
              <a:gd name="connsiteX44" fmla="*/ 3928172 w 4175945"/>
              <a:gd name="connsiteY44" fmla="*/ 134911 h 1392457"/>
              <a:gd name="connsiteX45" fmla="*/ 3373536 w 4175945"/>
              <a:gd name="connsiteY45" fmla="*/ 119921 h 1392457"/>
              <a:gd name="connsiteX46" fmla="*/ 3283595 w 4175945"/>
              <a:gd name="connsiteY46" fmla="*/ 104931 h 1392457"/>
              <a:gd name="connsiteX47" fmla="*/ 3178664 w 4175945"/>
              <a:gd name="connsiteY47" fmla="*/ 89941 h 1392457"/>
              <a:gd name="connsiteX48" fmla="*/ 2998782 w 4175945"/>
              <a:gd name="connsiteY48" fmla="*/ 44971 h 1392457"/>
              <a:gd name="connsiteX49" fmla="*/ 2938821 w 4175945"/>
              <a:gd name="connsiteY49" fmla="*/ 29980 h 1392457"/>
              <a:gd name="connsiteX50" fmla="*/ 2818900 w 4175945"/>
              <a:gd name="connsiteY50" fmla="*/ 0 h 1392457"/>
              <a:gd name="connsiteX51" fmla="*/ 2204303 w 4175945"/>
              <a:gd name="connsiteY51" fmla="*/ 14990 h 1392457"/>
              <a:gd name="connsiteX52" fmla="*/ 1979451 w 4175945"/>
              <a:gd name="connsiteY52" fmla="*/ 29980 h 1392457"/>
              <a:gd name="connsiteX53" fmla="*/ 1904500 w 4175945"/>
              <a:gd name="connsiteY53" fmla="*/ 59961 h 1392457"/>
              <a:gd name="connsiteX54" fmla="*/ 1799569 w 4175945"/>
              <a:gd name="connsiteY54" fmla="*/ 74951 h 1392457"/>
              <a:gd name="connsiteX55" fmla="*/ 1724618 w 4175945"/>
              <a:gd name="connsiteY55" fmla="*/ 89941 h 1392457"/>
              <a:gd name="connsiteX56" fmla="*/ 1679647 w 4175945"/>
              <a:gd name="connsiteY56" fmla="*/ 119921 h 1392457"/>
              <a:gd name="connsiteX57" fmla="*/ 1559726 w 4175945"/>
              <a:gd name="connsiteY57" fmla="*/ 164892 h 1392457"/>
              <a:gd name="connsiteX58" fmla="*/ 1484775 w 4175945"/>
              <a:gd name="connsiteY58" fmla="*/ 179882 h 1392457"/>
              <a:gd name="connsiteX59" fmla="*/ 1424814 w 4175945"/>
              <a:gd name="connsiteY59" fmla="*/ 209862 h 1392457"/>
              <a:gd name="connsiteX60" fmla="*/ 1379844 w 4175945"/>
              <a:gd name="connsiteY60" fmla="*/ 224852 h 1392457"/>
              <a:gd name="connsiteX61" fmla="*/ 749 w 4175945"/>
              <a:gd name="connsiteY61" fmla="*/ 239843 h 1392457"/>
              <a:gd name="connsiteX62" fmla="*/ 30729 w 4175945"/>
              <a:gd name="connsiteY62" fmla="*/ 359764 h 1392457"/>
              <a:gd name="connsiteX63" fmla="*/ 60710 w 4175945"/>
              <a:gd name="connsiteY63" fmla="*/ 434715 h 1392457"/>
              <a:gd name="connsiteX64" fmla="*/ 15739 w 4175945"/>
              <a:gd name="connsiteY64" fmla="*/ 404734 h 139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175945" h="1392457">
                <a:moveTo>
                  <a:pt x="15739" y="404734"/>
                </a:moveTo>
                <a:cubicBezTo>
                  <a:pt x="30729" y="409731"/>
                  <a:pt x="53643" y="405592"/>
                  <a:pt x="60710" y="419725"/>
                </a:cubicBezTo>
                <a:cubicBezTo>
                  <a:pt x="76511" y="451327"/>
                  <a:pt x="72766" y="489446"/>
                  <a:pt x="75700" y="524656"/>
                </a:cubicBezTo>
                <a:cubicBezTo>
                  <a:pt x="82766" y="609453"/>
                  <a:pt x="82623" y="694781"/>
                  <a:pt x="90690" y="779489"/>
                </a:cubicBezTo>
                <a:cubicBezTo>
                  <a:pt x="92643" y="799998"/>
                  <a:pt x="99760" y="819716"/>
                  <a:pt x="105680" y="839449"/>
                </a:cubicBezTo>
                <a:cubicBezTo>
                  <a:pt x="105697" y="839507"/>
                  <a:pt x="143146" y="951847"/>
                  <a:pt x="150651" y="974361"/>
                </a:cubicBezTo>
                <a:cubicBezTo>
                  <a:pt x="157355" y="994472"/>
                  <a:pt x="182050" y="1003045"/>
                  <a:pt x="195621" y="1019331"/>
                </a:cubicBezTo>
                <a:cubicBezTo>
                  <a:pt x="207154" y="1033171"/>
                  <a:pt x="213737" y="1050744"/>
                  <a:pt x="225601" y="1064302"/>
                </a:cubicBezTo>
                <a:cubicBezTo>
                  <a:pt x="245437" y="1086971"/>
                  <a:pt x="323752" y="1167513"/>
                  <a:pt x="360513" y="1184223"/>
                </a:cubicBezTo>
                <a:cubicBezTo>
                  <a:pt x="393629" y="1199276"/>
                  <a:pt x="430467" y="1204210"/>
                  <a:pt x="465444" y="1214203"/>
                </a:cubicBezTo>
                <a:cubicBezTo>
                  <a:pt x="550329" y="1270795"/>
                  <a:pt x="480056" y="1231227"/>
                  <a:pt x="630336" y="1274164"/>
                </a:cubicBezTo>
                <a:cubicBezTo>
                  <a:pt x="803194" y="1323551"/>
                  <a:pt x="632774" y="1295394"/>
                  <a:pt x="870178" y="1319134"/>
                </a:cubicBezTo>
                <a:cubicBezTo>
                  <a:pt x="890165" y="1329128"/>
                  <a:pt x="909600" y="1340312"/>
                  <a:pt x="930139" y="1349115"/>
                </a:cubicBezTo>
                <a:cubicBezTo>
                  <a:pt x="1031271" y="1392457"/>
                  <a:pt x="1091612" y="1357252"/>
                  <a:pt x="1229942" y="1349115"/>
                </a:cubicBezTo>
                <a:lnTo>
                  <a:pt x="1379844" y="1319134"/>
                </a:lnTo>
                <a:cubicBezTo>
                  <a:pt x="1420248" y="1311053"/>
                  <a:pt x="1459361" y="1297235"/>
                  <a:pt x="1499765" y="1289154"/>
                </a:cubicBezTo>
                <a:lnTo>
                  <a:pt x="1574716" y="1274164"/>
                </a:lnTo>
                <a:cubicBezTo>
                  <a:pt x="1589706" y="1259174"/>
                  <a:pt x="1602048" y="1240952"/>
                  <a:pt x="1619687" y="1229193"/>
                </a:cubicBezTo>
                <a:cubicBezTo>
                  <a:pt x="1632834" y="1220428"/>
                  <a:pt x="1648856" y="1214203"/>
                  <a:pt x="1664657" y="1214203"/>
                </a:cubicBezTo>
                <a:cubicBezTo>
                  <a:pt x="1744761" y="1214203"/>
                  <a:pt x="1824552" y="1224196"/>
                  <a:pt x="1904500" y="1229193"/>
                </a:cubicBezTo>
                <a:cubicBezTo>
                  <a:pt x="1969457" y="1224196"/>
                  <a:pt x="2034669" y="1221815"/>
                  <a:pt x="2099372" y="1214203"/>
                </a:cubicBezTo>
                <a:cubicBezTo>
                  <a:pt x="2119833" y="1211796"/>
                  <a:pt x="2138730" y="1199213"/>
                  <a:pt x="2159332" y="1199213"/>
                </a:cubicBezTo>
                <a:cubicBezTo>
                  <a:pt x="2224482" y="1199213"/>
                  <a:pt x="2289129" y="1211104"/>
                  <a:pt x="2354205" y="1214203"/>
                </a:cubicBezTo>
                <a:cubicBezTo>
                  <a:pt x="2499032" y="1221099"/>
                  <a:pt x="2644014" y="1224196"/>
                  <a:pt x="2788919" y="1229193"/>
                </a:cubicBezTo>
                <a:cubicBezTo>
                  <a:pt x="2868867" y="1224196"/>
                  <a:pt x="2949019" y="1221797"/>
                  <a:pt x="3028762" y="1214203"/>
                </a:cubicBezTo>
                <a:cubicBezTo>
                  <a:pt x="3054126" y="1211787"/>
                  <a:pt x="3078581" y="1203402"/>
                  <a:pt x="3103713" y="1199213"/>
                </a:cubicBezTo>
                <a:cubicBezTo>
                  <a:pt x="3138564" y="1193405"/>
                  <a:pt x="3173667" y="1189220"/>
                  <a:pt x="3208644" y="1184223"/>
                </a:cubicBezTo>
                <a:lnTo>
                  <a:pt x="3298585" y="1154243"/>
                </a:lnTo>
                <a:cubicBezTo>
                  <a:pt x="3338126" y="1141063"/>
                  <a:pt x="3344299" y="1117671"/>
                  <a:pt x="3373536" y="1094282"/>
                </a:cubicBezTo>
                <a:cubicBezTo>
                  <a:pt x="3387604" y="1083028"/>
                  <a:pt x="3404666" y="1075835"/>
                  <a:pt x="3418506" y="1064302"/>
                </a:cubicBezTo>
                <a:cubicBezTo>
                  <a:pt x="3461789" y="1028233"/>
                  <a:pt x="3463978" y="1018579"/>
                  <a:pt x="3493457" y="974361"/>
                </a:cubicBezTo>
                <a:cubicBezTo>
                  <a:pt x="3498454" y="959371"/>
                  <a:pt x="3500317" y="942939"/>
                  <a:pt x="3508447" y="929390"/>
                </a:cubicBezTo>
                <a:cubicBezTo>
                  <a:pt x="3515718" y="917271"/>
                  <a:pt x="3532107" y="912051"/>
                  <a:pt x="3538428" y="899410"/>
                </a:cubicBezTo>
                <a:cubicBezTo>
                  <a:pt x="3586828" y="802611"/>
                  <a:pt x="3510881" y="867807"/>
                  <a:pt x="3598388" y="809469"/>
                </a:cubicBezTo>
                <a:cubicBezTo>
                  <a:pt x="3605892" y="786958"/>
                  <a:pt x="3626892" y="716888"/>
                  <a:pt x="3643359" y="704538"/>
                </a:cubicBezTo>
                <a:cubicBezTo>
                  <a:pt x="3668641" y="685577"/>
                  <a:pt x="3733300" y="674557"/>
                  <a:pt x="3733300" y="674557"/>
                </a:cubicBezTo>
                <a:cubicBezTo>
                  <a:pt x="3753287" y="659567"/>
                  <a:pt x="3774067" y="645581"/>
                  <a:pt x="3793260" y="629587"/>
                </a:cubicBezTo>
                <a:cubicBezTo>
                  <a:pt x="3804117" y="620539"/>
                  <a:pt x="3811122" y="606878"/>
                  <a:pt x="3823241" y="599607"/>
                </a:cubicBezTo>
                <a:cubicBezTo>
                  <a:pt x="3838606" y="590388"/>
                  <a:pt x="3916966" y="572428"/>
                  <a:pt x="3928172" y="569626"/>
                </a:cubicBezTo>
                <a:cubicBezTo>
                  <a:pt x="3948159" y="559633"/>
                  <a:pt x="3966282" y="544328"/>
                  <a:pt x="3988132" y="539646"/>
                </a:cubicBezTo>
                <a:cubicBezTo>
                  <a:pt x="4175945" y="499401"/>
                  <a:pt x="4095814" y="566877"/>
                  <a:pt x="4168014" y="494675"/>
                </a:cubicBezTo>
                <a:cubicBezTo>
                  <a:pt x="4163017" y="424721"/>
                  <a:pt x="4165212" y="353878"/>
                  <a:pt x="4153024" y="284813"/>
                </a:cubicBezTo>
                <a:cubicBezTo>
                  <a:pt x="4149893" y="267071"/>
                  <a:pt x="4134768" y="253522"/>
                  <a:pt x="4123044" y="239843"/>
                </a:cubicBezTo>
                <a:cubicBezTo>
                  <a:pt x="4107866" y="222135"/>
                  <a:pt x="4049939" y="160511"/>
                  <a:pt x="4018113" y="149902"/>
                </a:cubicBezTo>
                <a:cubicBezTo>
                  <a:pt x="3989279" y="140290"/>
                  <a:pt x="3958533" y="136323"/>
                  <a:pt x="3928172" y="134911"/>
                </a:cubicBezTo>
                <a:cubicBezTo>
                  <a:pt x="3743426" y="126318"/>
                  <a:pt x="3558415" y="124918"/>
                  <a:pt x="3373536" y="119921"/>
                </a:cubicBezTo>
                <a:lnTo>
                  <a:pt x="3283595" y="104931"/>
                </a:lnTo>
                <a:cubicBezTo>
                  <a:pt x="3248674" y="99559"/>
                  <a:pt x="3213310" y="96870"/>
                  <a:pt x="3178664" y="89941"/>
                </a:cubicBezTo>
                <a:lnTo>
                  <a:pt x="2998782" y="44971"/>
                </a:lnTo>
                <a:cubicBezTo>
                  <a:pt x="2978795" y="39974"/>
                  <a:pt x="2959023" y="34020"/>
                  <a:pt x="2938821" y="29980"/>
                </a:cubicBezTo>
                <a:cubicBezTo>
                  <a:pt x="2848376" y="11891"/>
                  <a:pt x="2888041" y="23047"/>
                  <a:pt x="2818900" y="0"/>
                </a:cubicBezTo>
                <a:lnTo>
                  <a:pt x="2204303" y="14990"/>
                </a:lnTo>
                <a:cubicBezTo>
                  <a:pt x="2129234" y="17671"/>
                  <a:pt x="2053737" y="18837"/>
                  <a:pt x="1979451" y="29980"/>
                </a:cubicBezTo>
                <a:cubicBezTo>
                  <a:pt x="1952840" y="33972"/>
                  <a:pt x="1930605" y="53435"/>
                  <a:pt x="1904500" y="59961"/>
                </a:cubicBezTo>
                <a:cubicBezTo>
                  <a:pt x="1870223" y="68530"/>
                  <a:pt x="1834420" y="69143"/>
                  <a:pt x="1799569" y="74951"/>
                </a:cubicBezTo>
                <a:cubicBezTo>
                  <a:pt x="1774437" y="79140"/>
                  <a:pt x="1749602" y="84944"/>
                  <a:pt x="1724618" y="89941"/>
                </a:cubicBezTo>
                <a:cubicBezTo>
                  <a:pt x="1709628" y="99934"/>
                  <a:pt x="1695761" y="111864"/>
                  <a:pt x="1679647" y="119921"/>
                </a:cubicBezTo>
                <a:cubicBezTo>
                  <a:pt x="1665890" y="126800"/>
                  <a:pt x="1585675" y="158405"/>
                  <a:pt x="1559726" y="164892"/>
                </a:cubicBezTo>
                <a:cubicBezTo>
                  <a:pt x="1535008" y="171071"/>
                  <a:pt x="1509759" y="174885"/>
                  <a:pt x="1484775" y="179882"/>
                </a:cubicBezTo>
                <a:cubicBezTo>
                  <a:pt x="1464788" y="189875"/>
                  <a:pt x="1445353" y="201060"/>
                  <a:pt x="1424814" y="209862"/>
                </a:cubicBezTo>
                <a:cubicBezTo>
                  <a:pt x="1410291" y="216086"/>
                  <a:pt x="1395641" y="224519"/>
                  <a:pt x="1379844" y="224852"/>
                </a:cubicBezTo>
                <a:cubicBezTo>
                  <a:pt x="920220" y="234529"/>
                  <a:pt x="460447" y="234846"/>
                  <a:pt x="749" y="239843"/>
                </a:cubicBezTo>
                <a:cubicBezTo>
                  <a:pt x="31225" y="392225"/>
                  <a:pt x="0" y="252209"/>
                  <a:pt x="30729" y="359764"/>
                </a:cubicBezTo>
                <a:cubicBezTo>
                  <a:pt x="50773" y="429921"/>
                  <a:pt x="30005" y="404012"/>
                  <a:pt x="60710" y="434715"/>
                </a:cubicBezTo>
                <a:lnTo>
                  <a:pt x="15739" y="404734"/>
                </a:lnTo>
                <a:close/>
              </a:path>
            </a:pathLst>
          </a:custGeom>
          <a:solidFill>
            <a:srgbClr val="E5EE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6144101" y="5000172"/>
            <a:ext cx="689556" cy="54760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179688" y="4964453"/>
            <a:ext cx="618118" cy="54760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4465308" y="4964453"/>
            <a:ext cx="618118" cy="54760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3858084" y="5000171"/>
            <a:ext cx="618118" cy="47617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643771" y="5428800"/>
            <a:ext cx="618118" cy="47617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 rot="16200000">
            <a:off x="3359299" y="3284379"/>
            <a:ext cx="1285884" cy="14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7" descr="F:\Мои рисунки\Коллекция картинок (Microsoft)\j0084054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143768" y="2857496"/>
            <a:ext cx="12893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1\Рабочий стол\кот и мыши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 l="64372" t="70150" r="17846" b="9028"/>
          <a:stretch>
            <a:fillRect/>
          </a:stretch>
        </p:blipFill>
        <p:spPr bwMode="auto">
          <a:xfrm>
            <a:off x="5357818" y="3000372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785794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Правило №4.</a:t>
            </a:r>
          </a:p>
          <a:p>
            <a:r>
              <a:rPr lang="ru-RU" sz="2800" u="sng" dirty="0" smtClean="0"/>
              <a:t>Если какая- то буква состоит из другой буквы, то читают, прибавляя «ИЗ».</a:t>
            </a:r>
            <a:endParaRPr lang="ru-RU" sz="28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2428868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86050" y="5715016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изба                  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7686" y="5000636"/>
            <a:ext cx="38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0826" y="271462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ик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00826" y="392906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ик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00826" y="3357562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ик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43834" y="3214686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ик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5143512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ик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500826" y="4572008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ик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215206" y="2857496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ик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786446" y="2857496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ик</a:t>
            </a:r>
            <a:endParaRPr lang="ru-RU" sz="28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429256" y="3286124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ик</a:t>
            </a:r>
            <a:endParaRPr lang="ru-RU" sz="28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643570" y="3857628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ик</a:t>
            </a:r>
            <a:endParaRPr lang="ru-RU" sz="28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643834" y="3714752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ик</a:t>
            </a:r>
            <a:endParaRPr lang="ru-RU" sz="28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215206" y="4143380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ик</a:t>
            </a:r>
            <a:endParaRPr lang="ru-RU" sz="28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4214818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ик</a:t>
            </a:r>
            <a:endParaRPr lang="ru-RU" sz="28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143372" y="428625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29058" y="350043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14678" y="357187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00430" y="285749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86050" y="507207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71802" y="428625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71868" y="428625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86512" y="5715016"/>
            <a:ext cx="17139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физик</a:t>
            </a:r>
            <a:endParaRPr lang="ru-RU" sz="4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00042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Правило №5.</a:t>
            </a:r>
          </a:p>
          <a:p>
            <a:r>
              <a:rPr lang="ru-RU" sz="2800" u="sng" dirty="0" smtClean="0"/>
              <a:t>Если по  какой- то букве  написана другая буква, то читают, прибавляя «по».</a:t>
            </a:r>
            <a:endParaRPr lang="ru-RU" sz="28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610136"/>
            <a:ext cx="712727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 Л</a:t>
            </a:r>
            <a:endParaRPr lang="ru-RU" sz="40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221455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Т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000372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Т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35743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Т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4000504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Т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3357562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Т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4786322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Т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3571876"/>
            <a:ext cx="409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2643182"/>
            <a:ext cx="409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43768" y="2285992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3768" y="3357562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43768" y="4429132"/>
            <a:ext cx="409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4429132"/>
            <a:ext cx="409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00100" y="514351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     порт         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6446" y="5857892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поле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Правило №6.</a:t>
            </a:r>
          </a:p>
          <a:p>
            <a:r>
              <a:rPr lang="ru-RU" sz="2800" u="sng" dirty="0" smtClean="0"/>
              <a:t>Если одна фигура или буква написана под другой, читать надо с прибавлением «НА», «НАД», «ПОД».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2143116"/>
            <a:ext cx="6929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u="sng" dirty="0" smtClean="0">
                <a:solidFill>
                  <a:schemeClr val="accent1">
                    <a:lumMod val="50000"/>
                  </a:schemeClr>
                </a:solidFill>
              </a:rPr>
              <a:t>ФО </a:t>
            </a:r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</a:rPr>
              <a:t>         _</a:t>
            </a:r>
            <a:r>
              <a:rPr lang="ru-RU" sz="9600" b="1" u="sng" dirty="0" smtClean="0">
                <a:solidFill>
                  <a:schemeClr val="accent1">
                    <a:lumMod val="50000"/>
                  </a:schemeClr>
                </a:solidFill>
              </a:rPr>
              <a:t>У_ </a:t>
            </a:r>
          </a:p>
          <a:p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</a:rPr>
              <a:t>РИ          </a:t>
            </a:r>
            <a:r>
              <a:rPr lang="ru-RU" sz="9600" b="1" dirty="0" err="1" smtClean="0">
                <a:solidFill>
                  <a:schemeClr val="accent1">
                    <a:lumMod val="50000"/>
                  </a:schemeClr>
                </a:solidFill>
              </a:rPr>
              <a:t>шка</a:t>
            </a:r>
            <a:endParaRPr lang="ru-RU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550070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фонари                         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5429264"/>
            <a:ext cx="1951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подушка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2285992"/>
            <a:ext cx="187102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</a:t>
            </a:r>
            <a:endParaRPr lang="ru-RU" sz="2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500042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Правило №7.</a:t>
            </a:r>
          </a:p>
          <a:p>
            <a:r>
              <a:rPr lang="ru-RU" sz="2800" u="sng" dirty="0" smtClean="0"/>
              <a:t>Если за какой-либо буквой или предметом находится другая буква или предмет, то читают прибавляя «ЗА». </a:t>
            </a:r>
            <a:endParaRPr lang="ru-RU" sz="28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3000372"/>
            <a:ext cx="160813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  <a:endParaRPr lang="ru-RU" sz="20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1928802"/>
            <a:ext cx="268644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</a:t>
            </a:r>
            <a:endParaRPr lang="ru-RU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2857496"/>
            <a:ext cx="285206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нь</a:t>
            </a:r>
            <a:endParaRPr lang="ru-RU" sz="2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64357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         заяц                        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5715016"/>
            <a:ext cx="1885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Казань</a:t>
            </a:r>
            <a:endParaRPr lang="ru-RU" sz="4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Правило №7.</a:t>
            </a:r>
          </a:p>
          <a:p>
            <a:r>
              <a:rPr lang="ru-RU" sz="2800" u="sng" dirty="0" smtClean="0"/>
              <a:t>В ребусах часто используются ноты.</a:t>
            </a:r>
            <a:endParaRPr lang="ru-RU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2428868"/>
            <a:ext cx="52864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____________________________________________________________________________________________________</a:t>
            </a:r>
          </a:p>
          <a:p>
            <a:endParaRPr lang="ru-RU" sz="4000" dirty="0"/>
          </a:p>
        </p:txBody>
      </p:sp>
      <p:sp>
        <p:nvSpPr>
          <p:cNvPr id="7" name="Овал 6"/>
          <p:cNvSpPr/>
          <p:nvPr/>
        </p:nvSpPr>
        <p:spPr>
          <a:xfrm>
            <a:off x="6143636" y="4071942"/>
            <a:ext cx="571504" cy="4286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14942" y="4357694"/>
            <a:ext cx="571504" cy="4286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6248" y="4643446"/>
            <a:ext cx="571504" cy="4286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57554" y="4929198"/>
            <a:ext cx="571504" cy="4286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28860" y="5214950"/>
            <a:ext cx="571504" cy="4286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643042" y="5500702"/>
            <a:ext cx="571504" cy="4286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0034" y="5429264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____</a:t>
            </a:r>
            <a:endParaRPr lang="ru-RU" sz="4000" dirty="0"/>
          </a:p>
        </p:txBody>
      </p:sp>
      <p:sp>
        <p:nvSpPr>
          <p:cNvPr id="14" name="Овал 13"/>
          <p:cNvSpPr/>
          <p:nvPr/>
        </p:nvSpPr>
        <p:spPr>
          <a:xfrm>
            <a:off x="857224" y="5786454"/>
            <a:ext cx="571504" cy="4286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14348" y="615011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до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571604" y="578645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ре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28860" y="5572140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ми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14678" y="528638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фа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4143372" y="4857760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соль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5286380" y="4572008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ля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6215074" y="4286256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си</a:t>
            </a:r>
            <a:endParaRPr lang="ru-RU" sz="40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214422"/>
            <a:ext cx="24929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____________________</a:t>
            </a:r>
          </a:p>
          <a:p>
            <a:r>
              <a:rPr lang="ru-RU" dirty="0" smtClean="0"/>
              <a:t>____________________</a:t>
            </a:r>
            <a:br>
              <a:rPr lang="ru-RU" dirty="0" smtClean="0"/>
            </a:br>
            <a:r>
              <a:rPr lang="ru-RU" dirty="0" smtClean="0"/>
              <a:t>____________________</a:t>
            </a:r>
          </a:p>
          <a:p>
            <a:r>
              <a:rPr lang="ru-RU" dirty="0" smtClean="0"/>
              <a:t>____________________</a:t>
            </a:r>
          </a:p>
          <a:p>
            <a:r>
              <a:rPr lang="ru-RU" dirty="0" smtClean="0"/>
              <a:t>____________________</a:t>
            </a:r>
          </a:p>
          <a:p>
            <a:r>
              <a:rPr lang="ru-RU" dirty="0" smtClean="0"/>
              <a:t>______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785918" y="2714620"/>
            <a:ext cx="428628" cy="271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86050" y="2071678"/>
            <a:ext cx="428628" cy="271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14942" y="2143116"/>
            <a:ext cx="178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доля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4286256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</a:t>
            </a:r>
          </a:p>
          <a:p>
            <a:r>
              <a:rPr lang="ru-RU" dirty="0" smtClean="0"/>
              <a:t>_______________</a:t>
            </a:r>
          </a:p>
          <a:p>
            <a:r>
              <a:rPr lang="ru-RU" dirty="0" smtClean="0"/>
              <a:t>_______________</a:t>
            </a:r>
          </a:p>
          <a:p>
            <a:r>
              <a:rPr lang="ru-RU" dirty="0" smtClean="0"/>
              <a:t>_______________</a:t>
            </a:r>
          </a:p>
          <a:p>
            <a:r>
              <a:rPr lang="ru-RU" dirty="0" smtClean="0"/>
              <a:t>________________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643438" y="5429264"/>
            <a:ext cx="428628" cy="271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86380" y="5286388"/>
            <a:ext cx="428628" cy="271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85852" y="492919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фасоль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857232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</a:t>
            </a:r>
          </a:p>
          <a:p>
            <a:r>
              <a:rPr lang="ru-RU" dirty="0" smtClean="0"/>
              <a:t>____________</a:t>
            </a:r>
          </a:p>
          <a:p>
            <a:r>
              <a:rPr lang="ru-RU" dirty="0" smtClean="0"/>
              <a:t>____________</a:t>
            </a:r>
          </a:p>
          <a:p>
            <a:r>
              <a:rPr lang="ru-RU" dirty="0" smtClean="0"/>
              <a:t>____________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714480" y="1428736"/>
            <a:ext cx="357190" cy="20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53216" b="65731"/>
          <a:stretch>
            <a:fillRect/>
          </a:stretch>
        </p:blipFill>
        <p:spPr bwMode="auto">
          <a:xfrm>
            <a:off x="2714612" y="114298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04" y="21429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дорога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928670"/>
            <a:ext cx="1500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15008" y="1785926"/>
            <a:ext cx="357190" cy="20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D:\презентации\для создания презентаций\картинки  с диска Скоро в школу\70.jpg"/>
          <p:cNvPicPr>
            <a:picLocks noChangeAspect="1" noChangeArrowheads="1"/>
          </p:cNvPicPr>
          <p:nvPr/>
        </p:nvPicPr>
        <p:blipFill>
          <a:blip r:embed="rId3" cstate="print"/>
          <a:srcRect r="47265"/>
          <a:stretch>
            <a:fillRect/>
          </a:stretch>
        </p:blipFill>
        <p:spPr bwMode="auto">
          <a:xfrm>
            <a:off x="6429388" y="1142984"/>
            <a:ext cx="1000132" cy="12144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768" y="357166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,,</a:t>
            </a:r>
            <a:endParaRPr lang="ru-RU" sz="7200" dirty="0"/>
          </a:p>
        </p:txBody>
      </p:sp>
      <p:pic>
        <p:nvPicPr>
          <p:cNvPr id="1026" name="Picture 2" descr="D:\презентации\для создания презентаций\картинки  с диска Скоро в школу\1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391" t="18750" b="5729"/>
          <a:stretch>
            <a:fillRect/>
          </a:stretch>
        </p:blipFill>
        <p:spPr bwMode="auto">
          <a:xfrm>
            <a:off x="7786710" y="714356"/>
            <a:ext cx="928694" cy="16430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501090" y="214290"/>
            <a:ext cx="428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,</a:t>
            </a:r>
            <a:endParaRPr lang="ru-RU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57818" y="214290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лягушка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3500438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____________________________________________________________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857884" y="3643314"/>
            <a:ext cx="1285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</a:t>
            </a:r>
          </a:p>
          <a:p>
            <a:r>
              <a:rPr lang="ru-RU" dirty="0" smtClean="0"/>
              <a:t>____________________________________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072198" y="5000636"/>
            <a:ext cx="357190" cy="20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18" y="4786322"/>
            <a:ext cx="357190" cy="20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71538" y="4143380"/>
            <a:ext cx="357190" cy="20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85984" y="3786190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4400" b="1" dirty="0" smtClean="0"/>
              <a:t>   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100</a:t>
            </a:r>
            <a:r>
              <a:rPr lang="ru-RU" sz="4400" dirty="0" smtClean="0">
                <a:latin typeface="Haettenschweiler" pitchFamily="34" charset="0"/>
              </a:rPr>
              <a:t>ят </a:t>
            </a:r>
            <a:endParaRPr lang="ru-RU" sz="4400" dirty="0">
              <a:latin typeface="Haettenschweiler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3786190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У</a:t>
            </a:r>
            <a:endParaRPr lang="ru-RU" sz="4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28662" y="557214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Домики стоят у реки.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2" descr="C:\Documents and Settings\1\Рабочий стол\ки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3857628"/>
            <a:ext cx="1537669" cy="114300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572528" y="3429000"/>
            <a:ext cx="362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,</a:t>
            </a:r>
            <a:endParaRPr lang="ru-RU" sz="5400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0"/>
            <a:ext cx="10715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u="sng" dirty="0" smtClean="0"/>
              <a:t>К</a:t>
            </a:r>
          </a:p>
          <a:p>
            <a:r>
              <a:rPr lang="ru-RU" sz="9600" dirty="0" smtClean="0"/>
              <a:t>У</a:t>
            </a:r>
            <a:endParaRPr lang="ru-RU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0003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u="sng" dirty="0" smtClean="0">
                <a:solidFill>
                  <a:schemeClr val="accent2">
                    <a:lumMod val="75000"/>
                  </a:schemeClr>
                </a:solidFill>
              </a:rPr>
              <a:t>_К_</a:t>
            </a:r>
          </a:p>
          <a:p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</a:rPr>
              <a:t>ход</a:t>
            </a:r>
            <a:endParaRPr lang="ru-RU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6546" y="0"/>
            <a:ext cx="2357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u="sng" dirty="0" smtClean="0">
                <a:solidFill>
                  <a:schemeClr val="accent4">
                    <a:lumMod val="75000"/>
                  </a:schemeClr>
                </a:solidFill>
              </a:rPr>
              <a:t>_А_</a:t>
            </a:r>
          </a:p>
          <a:p>
            <a:r>
              <a:rPr lang="ru-RU" sz="9600" b="1" dirty="0" smtClean="0">
                <a:solidFill>
                  <a:schemeClr val="accent4">
                    <a:lumMod val="75000"/>
                  </a:schemeClr>
                </a:solidFill>
              </a:rPr>
              <a:t>рок</a:t>
            </a:r>
            <a:endParaRPr lang="ru-RU" sz="9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3500438"/>
            <a:ext cx="2643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520"/>
              </a:lnSpc>
            </a:pPr>
            <a:r>
              <a:rPr lang="ru-RU" sz="9600" b="1" u="sng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</a:p>
          <a:p>
            <a:pPr>
              <a:lnSpc>
                <a:spcPts val="11520"/>
              </a:lnSpc>
            </a:pPr>
            <a:r>
              <a:rPr lang="ru-RU" sz="9600" b="1" dirty="0" err="1" smtClean="0">
                <a:solidFill>
                  <a:schemeClr val="tx2">
                    <a:lumMod val="75000"/>
                  </a:schemeClr>
                </a:solidFill>
              </a:rPr>
              <a:t>гра</a:t>
            </a:r>
            <a:endParaRPr lang="ru-RU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3429000"/>
            <a:ext cx="18573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u="sng" dirty="0" smtClean="0">
                <a:solidFill>
                  <a:srgbClr val="C00000"/>
                </a:solidFill>
              </a:rPr>
              <a:t>ко</a:t>
            </a:r>
          </a:p>
          <a:p>
            <a:r>
              <a:rPr lang="ru-RU" sz="9600" dirty="0" err="1" smtClean="0">
                <a:solidFill>
                  <a:srgbClr val="C00000"/>
                </a:solidFill>
              </a:rPr>
              <a:t>ва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2893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находка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2928934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наука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929422" y="300037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подарок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6150114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награда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592933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подкова</a:t>
            </a:r>
            <a:endParaRPr lang="ru-RU" sz="40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7859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b="1" dirty="0" smtClean="0">
                <a:cs typeface="Aharoni" pitchFamily="2" charset="-79"/>
              </a:rPr>
              <a:t>Г</a:t>
            </a:r>
            <a:endParaRPr lang="ru-RU" sz="30000" b="1" dirty="0"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643050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2857496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err="1" smtClean="0"/>
              <a:t>ния</a:t>
            </a:r>
            <a:endParaRPr lang="ru-RU" sz="5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0"/>
            <a:ext cx="2286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rgbClr val="C00000"/>
                </a:solidFill>
              </a:rPr>
              <a:t>А</a:t>
            </a:r>
            <a:endParaRPr lang="ru-RU" sz="20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428604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u="sng" dirty="0" smtClean="0">
                <a:solidFill>
                  <a:srgbClr val="C00000"/>
                </a:solidFill>
              </a:rPr>
              <a:t>ФА</a:t>
            </a:r>
          </a:p>
          <a:p>
            <a:r>
              <a:rPr lang="ru-RU" sz="7200" dirty="0" err="1" smtClean="0">
                <a:solidFill>
                  <a:srgbClr val="C00000"/>
                </a:solidFill>
              </a:rPr>
              <a:t>сий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3811012"/>
            <a:ext cx="1428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u="sng" dirty="0" smtClean="0">
                <a:solidFill>
                  <a:schemeClr val="accent4">
                    <a:lumMod val="50000"/>
                  </a:schemeClr>
                </a:solidFill>
              </a:rPr>
              <a:t>М</a:t>
            </a:r>
          </a:p>
          <a:p>
            <a:r>
              <a:rPr lang="ru-RU" sz="9600" b="1" dirty="0" smtClean="0">
                <a:solidFill>
                  <a:schemeClr val="accent4">
                    <a:lumMod val="50000"/>
                  </a:schemeClr>
                </a:solidFill>
              </a:rPr>
              <a:t>У </a:t>
            </a:r>
            <a:endParaRPr lang="ru-RU" sz="9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56" y="3143248"/>
            <a:ext cx="27146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u="sng" dirty="0" err="1" smtClean="0"/>
              <a:t>жда</a:t>
            </a:r>
            <a:endParaRPr lang="ru-RU" sz="9600" b="1" i="1" u="sng" dirty="0" smtClean="0"/>
          </a:p>
          <a:p>
            <a:r>
              <a:rPr lang="ru-RU" sz="9600" b="1" i="1" dirty="0" smtClean="0"/>
              <a:t> де</a:t>
            </a:r>
            <a:endParaRPr lang="ru-RU" sz="9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21429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Евгения 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794" y="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Афанасий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5929330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Наум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702" y="6150114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Надежда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j02805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8604"/>
            <a:ext cx="2571768" cy="2545361"/>
          </a:xfrm>
          <a:prstGeom prst="rect">
            <a:avLst/>
          </a:prstGeom>
          <a:noFill/>
        </p:spPr>
      </p:pic>
      <p:pic>
        <p:nvPicPr>
          <p:cNvPr id="3" name="Picture 10" descr="j023399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B300"/>
              </a:clrFrom>
              <a:clrTo>
                <a:srgbClr val="FFB3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286124"/>
            <a:ext cx="2428892" cy="30515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43570" y="571480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Э</a:t>
            </a:r>
            <a:endParaRPr lang="ru-R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642918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экран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1\Рабочий стол\Картинки\а. п. невеста\а.п.JPG"/>
          <p:cNvPicPr>
            <a:picLocks noChangeAspect="1" noChangeArrowheads="1"/>
          </p:cNvPicPr>
          <p:nvPr/>
        </p:nvPicPr>
        <p:blipFill>
          <a:blip r:embed="rId4" cstate="print"/>
          <a:srcRect l="22086" t="13511" r="31902" b="71765"/>
          <a:stretch>
            <a:fillRect/>
          </a:stretch>
        </p:blipFill>
        <p:spPr bwMode="auto">
          <a:xfrm>
            <a:off x="1214414" y="4572008"/>
            <a:ext cx="1785950" cy="857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4071942"/>
            <a:ext cx="642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Г</a:t>
            </a:r>
            <a:endParaRPr lang="ru-RU" sz="9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3000372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,,,</a:t>
            </a:r>
            <a:endParaRPr lang="ru-RU" sz="8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5286388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глобус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 rot="10800000">
            <a:off x="928662" y="2143116"/>
            <a:ext cx="7358114" cy="3429024"/>
          </a:xfrm>
          <a:prstGeom prst="wedgeRectCallout">
            <a:avLst>
              <a:gd name="adj1" fmla="val -48530"/>
              <a:gd name="adj2" fmla="val 80613"/>
            </a:avLst>
          </a:prstGeom>
          <a:solidFill>
            <a:srgbClr val="E5EE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смысл этого письма был таков: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2428868"/>
            <a:ext cx="71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cs typeface="Browallia New" pitchFamily="34" charset="-34"/>
              </a:rPr>
              <a:t>«Умеете ли вы летать как птицы, прятаться в землю, как мыши, прыгать по болотам, как лягушки? Если нет, то не пытайтесь напасть на нас, а то будете осыпаны нашими стрелами!</a:t>
            </a:r>
            <a:endParaRPr lang="ru-RU" sz="3200" dirty="0">
              <a:cs typeface="Browallia New" pitchFamily="34" charset="-34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6643734" cy="7254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   Загадочный рассказ.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Жил-был        . Его звали         . У него была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Однажды         пошёл удить               . Только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сел в              ,как появились             и пошёл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. Негде спрятаться         . Рядом нет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Вдруг  бежит           и несёт ему                   !</a:t>
            </a:r>
            <a:endParaRPr lang="ru-RU" dirty="0"/>
          </a:p>
        </p:txBody>
      </p:sp>
      <p:pic>
        <p:nvPicPr>
          <p:cNvPr id="4" name="Picture 2" descr="D:\презентации\для создания презентаций\картинки  с диска Скоро в школу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>
            <a:fillRect/>
          </a:stretch>
        </p:blipFill>
        <p:spPr bwMode="auto">
          <a:xfrm>
            <a:off x="2143108" y="428604"/>
            <a:ext cx="785818" cy="1100139"/>
          </a:xfrm>
          <a:prstGeom prst="rect">
            <a:avLst/>
          </a:prstGeom>
          <a:noFill/>
        </p:spPr>
      </p:pic>
      <p:pic>
        <p:nvPicPr>
          <p:cNvPr id="5" name="Picture 2" descr="C:\Documents and Settings\1\Рабочий стол\Картинки\животные\3d_animals_015.jpe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60986" t="11914" r="5322" b="34375"/>
          <a:stretch>
            <a:fillRect/>
          </a:stretch>
        </p:blipFill>
        <p:spPr bwMode="auto">
          <a:xfrm>
            <a:off x="4714876" y="857231"/>
            <a:ext cx="785818" cy="939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1\Рабочий стол\Картинки\животные\Dog_003.jpg"/>
          <p:cNvPicPr>
            <a:picLocks noChangeAspect="1" noChangeArrowheads="1"/>
          </p:cNvPicPr>
          <p:nvPr/>
        </p:nvPicPr>
        <p:blipFill>
          <a:blip r:embed="rId4" cstate="print"/>
          <a:srcRect l="30406" t="22523" r="32431" b="9908"/>
          <a:stretch>
            <a:fillRect/>
          </a:stretch>
        </p:blipFill>
        <p:spPr bwMode="auto">
          <a:xfrm>
            <a:off x="7786710" y="500042"/>
            <a:ext cx="785818" cy="1071570"/>
          </a:xfrm>
          <a:prstGeom prst="rect">
            <a:avLst/>
          </a:prstGeom>
          <a:noFill/>
        </p:spPr>
      </p:pic>
      <p:pic>
        <p:nvPicPr>
          <p:cNvPr id="7" name="Picture 2" descr="C:\Documents and Settings\1\Рабочий стол\Картинки\животные\3d_animals_015.jpe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60986" t="11914" r="5322" b="34375"/>
          <a:stretch>
            <a:fillRect/>
          </a:stretch>
        </p:blipFill>
        <p:spPr bwMode="auto">
          <a:xfrm>
            <a:off x="2285984" y="1714488"/>
            <a:ext cx="714380" cy="85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презентации\для создания презентаций\картинки  с диска Скоро в школу\3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r="50000" b="5729"/>
          <a:stretch>
            <a:fillRect/>
          </a:stretch>
        </p:blipFill>
        <p:spPr bwMode="auto">
          <a:xfrm>
            <a:off x="5500694" y="1856806"/>
            <a:ext cx="1076604" cy="714937"/>
          </a:xfrm>
          <a:prstGeom prst="rect">
            <a:avLst/>
          </a:prstGeom>
          <a:noFill/>
        </p:spPr>
      </p:pic>
      <p:pic>
        <p:nvPicPr>
          <p:cNvPr id="9" name="Picture 136" descr="F:\Мои рисунки\Детские\ship_azzy3.gif"/>
          <p:cNvPicPr>
            <a:picLocks noChangeAspect="1" noChangeArrowheads="1"/>
          </p:cNvPicPr>
          <p:nvPr/>
        </p:nvPicPr>
        <p:blipFill>
          <a:blip r:embed="rId6"/>
          <a:srcRect t="71157"/>
          <a:stretch>
            <a:fillRect/>
          </a:stretch>
        </p:blipFill>
        <p:spPr bwMode="auto">
          <a:xfrm>
            <a:off x="1500166" y="3071810"/>
            <a:ext cx="13573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лако 9"/>
          <p:cNvSpPr/>
          <p:nvPr/>
        </p:nvSpPr>
        <p:spPr>
          <a:xfrm>
            <a:off x="5429256" y="3071810"/>
            <a:ext cx="500066" cy="485772"/>
          </a:xfrm>
          <a:prstGeom prst="cloud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5715008" y="3286124"/>
            <a:ext cx="714380" cy="48577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Documents and Settings\1\Рабочий стол\Картинки\животные\3d_animals_015.jpe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60986" t="11914" r="5322" b="34375"/>
          <a:stretch>
            <a:fillRect/>
          </a:stretch>
        </p:blipFill>
        <p:spPr bwMode="auto">
          <a:xfrm>
            <a:off x="4857752" y="3857628"/>
            <a:ext cx="714380" cy="85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D:\презентации\для создания презентаций\картинки  с диска Скоро в школу\00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r="16667"/>
          <a:stretch>
            <a:fillRect/>
          </a:stretch>
        </p:blipFill>
        <p:spPr bwMode="auto">
          <a:xfrm>
            <a:off x="7643834" y="3786190"/>
            <a:ext cx="642942" cy="1071570"/>
          </a:xfrm>
          <a:prstGeom prst="rect">
            <a:avLst/>
          </a:prstGeom>
          <a:noFill/>
        </p:spPr>
      </p:pic>
      <p:pic>
        <p:nvPicPr>
          <p:cNvPr id="14" name="Picture 2" descr="D:\презентации\для создания презентаций\картинки  с диска Скоро в школу\00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r="16667"/>
          <a:stretch>
            <a:fillRect/>
          </a:stretch>
        </p:blipFill>
        <p:spPr bwMode="auto">
          <a:xfrm>
            <a:off x="8143900" y="3786190"/>
            <a:ext cx="642942" cy="1071570"/>
          </a:xfrm>
          <a:prstGeom prst="rect">
            <a:avLst/>
          </a:prstGeom>
          <a:noFill/>
        </p:spPr>
      </p:pic>
      <p:pic>
        <p:nvPicPr>
          <p:cNvPr id="15" name="Picture 2" descr="C:\Documents and Settings\1\Рабочий стол\Картинки\животные\Dog_003.jpg"/>
          <p:cNvPicPr>
            <a:picLocks noChangeAspect="1" noChangeArrowheads="1"/>
          </p:cNvPicPr>
          <p:nvPr/>
        </p:nvPicPr>
        <p:blipFill>
          <a:blip r:embed="rId4" cstate="print"/>
          <a:srcRect l="30406" t="22523" r="32431" b="9908"/>
          <a:stretch>
            <a:fillRect/>
          </a:stretch>
        </p:blipFill>
        <p:spPr bwMode="auto">
          <a:xfrm>
            <a:off x="2857488" y="4786322"/>
            <a:ext cx="785818" cy="1071570"/>
          </a:xfrm>
          <a:prstGeom prst="rect">
            <a:avLst/>
          </a:prstGeom>
          <a:noFill/>
        </p:spPr>
      </p:pic>
      <p:pic>
        <p:nvPicPr>
          <p:cNvPr id="16" name="Picture 2" descr="C:\Documents and Settings\1\Рабочий стол\Безымянный.bmp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28" t="34281" r="37152" b="48035"/>
          <a:stretch>
            <a:fillRect/>
          </a:stretch>
        </p:blipFill>
        <p:spPr bwMode="auto">
          <a:xfrm rot="1192183">
            <a:off x="6016261" y="5090104"/>
            <a:ext cx="1293485" cy="642942"/>
          </a:xfrm>
          <a:prstGeom prst="flowChartTerminator">
            <a:avLst/>
          </a:prstGeom>
          <a:noFill/>
        </p:spPr>
      </p:pic>
      <p:pic>
        <p:nvPicPr>
          <p:cNvPr id="17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9"/>
          <a:srcRect t="20237"/>
          <a:stretch>
            <a:fillRect/>
          </a:stretch>
        </p:blipFill>
        <p:spPr bwMode="auto">
          <a:xfrm flipH="1">
            <a:off x="357158" y="4143380"/>
            <a:ext cx="1214446" cy="916123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1\Рабочий стол\Картинки\люди и разное\SCISS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1063076" cy="85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D:\презентации\для создания презентаций\картинки  с диска Скоро в школу\03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t="17391" r="14286"/>
          <a:stretch>
            <a:fillRect/>
          </a:stretch>
        </p:blipFill>
        <p:spPr bwMode="auto">
          <a:xfrm>
            <a:off x="3143240" y="2000240"/>
            <a:ext cx="928694" cy="821537"/>
          </a:xfrm>
          <a:prstGeom prst="rect">
            <a:avLst/>
          </a:prstGeom>
          <a:noFill/>
        </p:spPr>
      </p:pic>
      <p:pic>
        <p:nvPicPr>
          <p:cNvPr id="5" name="Picture 7" descr="C:\Documents and Settings\1\Рабочий стол\Картинки\люди и разное\SCISS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429000"/>
            <a:ext cx="1063076" cy="85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D:\презентации\для создания презентаций\картинки  с диска Скоро в школу\70.jpg"/>
          <p:cNvPicPr>
            <a:picLocks noChangeAspect="1" noChangeArrowheads="1"/>
          </p:cNvPicPr>
          <p:nvPr/>
        </p:nvPicPr>
        <p:blipFill>
          <a:blip r:embed="rId4" cstate="print"/>
          <a:srcRect r="47265"/>
          <a:stretch>
            <a:fillRect/>
          </a:stretch>
        </p:blipFill>
        <p:spPr bwMode="auto">
          <a:xfrm>
            <a:off x="1714480" y="3429000"/>
            <a:ext cx="1000132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9" descr="F:\Мои рисунки\Коллекция картинок (Microsoft)\j0433910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357562"/>
            <a:ext cx="928694" cy="928694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ree"/>
          <p:cNvSpPr>
            <a:spLocks noEditPoints="1" noChangeArrowheads="1"/>
          </p:cNvSpPr>
          <p:nvPr/>
        </p:nvSpPr>
        <p:spPr bwMode="auto">
          <a:xfrm>
            <a:off x="3929058" y="3429000"/>
            <a:ext cx="785818" cy="857256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7" descr="C:\Documents and Settings\1\Рабочий стол\Картинки\люди и разное\SCISS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429000"/>
            <a:ext cx="1063076" cy="85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D:\презентации\для создания презентаций\картинки  с диска Скоро в школу\06775.jpg"/>
          <p:cNvPicPr>
            <a:picLocks noChangeAspect="1" noChangeArrowheads="1"/>
          </p:cNvPicPr>
          <p:nvPr/>
        </p:nvPicPr>
        <p:blipFill>
          <a:blip r:embed="rId6" cstate="print"/>
          <a:srcRect t="15625"/>
          <a:stretch>
            <a:fillRect/>
          </a:stretch>
        </p:blipFill>
        <p:spPr bwMode="auto">
          <a:xfrm>
            <a:off x="1643042" y="4857760"/>
            <a:ext cx="1219200" cy="842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7" cstate="print"/>
          <a:srcRect r="47368" b="65731"/>
          <a:stretch>
            <a:fillRect/>
          </a:stretch>
        </p:blipFill>
        <p:spPr bwMode="auto">
          <a:xfrm>
            <a:off x="3071802" y="4857760"/>
            <a:ext cx="121444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D:\презентации\для создания презентаций\картинки  с диска Скоро в школу\03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t="17391" r="14286"/>
          <a:stretch>
            <a:fillRect/>
          </a:stretch>
        </p:blipFill>
        <p:spPr bwMode="auto">
          <a:xfrm>
            <a:off x="500034" y="4857760"/>
            <a:ext cx="928694" cy="82153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85852" y="714356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Бывает , что прочитать ребус  можно по первым буквам  слов.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786578" y="2000240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нам</a:t>
            </a:r>
            <a:endParaRPr lang="ru-RU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6715140" y="3429000"/>
            <a:ext cx="242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нужен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16" y="4929198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мир</a:t>
            </a:r>
            <a:endParaRPr lang="ru-RU" sz="4800" dirty="0"/>
          </a:p>
        </p:txBody>
      </p:sp>
      <p:pic>
        <p:nvPicPr>
          <p:cNvPr id="1026" name="Picture 2" descr="D:\презентации\для создания презентаций\картинки  с диска Скоро в школу\03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010953"/>
            <a:ext cx="1071570" cy="803677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и\для создания презентаций\картинки  с диска Скоро в школу\00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r="16667"/>
          <a:stretch>
            <a:fillRect/>
          </a:stretch>
        </p:blipFill>
        <p:spPr bwMode="auto">
          <a:xfrm>
            <a:off x="357158" y="285728"/>
            <a:ext cx="857256" cy="1357322"/>
          </a:xfrm>
          <a:prstGeom prst="rect">
            <a:avLst/>
          </a:prstGeom>
          <a:noFill/>
        </p:spPr>
      </p:pic>
      <p:pic>
        <p:nvPicPr>
          <p:cNvPr id="1026" name="Picture 2" descr="C:\Documents and Settings\1\Рабочий стол\Картинки\животные\Dog_0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1DCF2"/>
              </a:clrFrom>
              <a:clrTo>
                <a:srgbClr val="D1DCF2">
                  <a:alpha val="0"/>
                </a:srgbClr>
              </a:clrTo>
            </a:clrChange>
          </a:blip>
          <a:srcRect l="31840" t="9434"/>
          <a:stretch>
            <a:fillRect/>
          </a:stretch>
        </p:blipFill>
        <p:spPr bwMode="auto">
          <a:xfrm>
            <a:off x="285720" y="3714752"/>
            <a:ext cx="1571636" cy="1228708"/>
          </a:xfrm>
          <a:prstGeom prst="rect">
            <a:avLst/>
          </a:prstGeom>
          <a:noFill/>
        </p:spPr>
      </p:pic>
      <p:pic>
        <p:nvPicPr>
          <p:cNvPr id="5" name="Picture 2" descr="D:\презентации\для создания презентаций\картинки  с диска Скоро в школу\00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r="16667"/>
          <a:stretch>
            <a:fillRect/>
          </a:stretch>
        </p:blipFill>
        <p:spPr bwMode="auto">
          <a:xfrm>
            <a:off x="0" y="2214554"/>
            <a:ext cx="857256" cy="1285884"/>
          </a:xfrm>
          <a:prstGeom prst="rect">
            <a:avLst/>
          </a:prstGeom>
          <a:noFill/>
        </p:spPr>
      </p:pic>
      <p:pic>
        <p:nvPicPr>
          <p:cNvPr id="6" name="Picture 2" descr="D:\презентации\для создания презентаций\картинки  с диска Скоро в школу\00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r="16667"/>
          <a:stretch>
            <a:fillRect/>
          </a:stretch>
        </p:blipFill>
        <p:spPr bwMode="auto">
          <a:xfrm>
            <a:off x="1428728" y="2214554"/>
            <a:ext cx="857256" cy="1285884"/>
          </a:xfrm>
          <a:prstGeom prst="rect">
            <a:avLst/>
          </a:prstGeom>
          <a:noFill/>
        </p:spPr>
      </p:pic>
      <p:pic>
        <p:nvPicPr>
          <p:cNvPr id="7" name="Picture 2" descr="D:\презентации\для создания презентаций\картинки  с диска Скоро в школу\00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r="16667"/>
          <a:stretch>
            <a:fillRect/>
          </a:stretch>
        </p:blipFill>
        <p:spPr bwMode="auto">
          <a:xfrm>
            <a:off x="642910" y="2214554"/>
            <a:ext cx="857256" cy="1285884"/>
          </a:xfrm>
          <a:prstGeom prst="rect">
            <a:avLst/>
          </a:prstGeom>
          <a:noFill/>
        </p:spPr>
      </p:pic>
      <p:pic>
        <p:nvPicPr>
          <p:cNvPr id="8" name="Picture 2" descr="C:\Documents and Settings\1\Рабочий стол\Картинки\а. п. невеста\а.п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 l="32583" t="29685" r="58676" b="67089"/>
          <a:stretch>
            <a:fillRect/>
          </a:stretch>
        </p:blipFill>
        <p:spPr bwMode="auto">
          <a:xfrm>
            <a:off x="285720" y="5429264"/>
            <a:ext cx="1571636" cy="107157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85918" y="0"/>
            <a:ext cx="70723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В  других  ребусах слово надо подбирать по смыслу.</a:t>
            </a:r>
          </a:p>
          <a:p>
            <a:endParaRPr lang="ru-RU" sz="2800" dirty="0" smtClean="0"/>
          </a:p>
          <a:p>
            <a:r>
              <a:rPr lang="ru-RU" sz="2800" dirty="0" smtClean="0"/>
              <a:t> Например, этот рисунок мог  бы обозначать  «дерево»  или «дуб».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786050" y="2357430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Это –  «лес», «роща»  или «деревья». Хвойный лес иначе называется  бор.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7422" y="3857628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«Собака»,  «пёс» или порода собаки.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3174" y="550070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«Глаз» или «око».</a:t>
            </a:r>
            <a:endParaRPr lang="ru-RU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Попробуй отгадать простейшие ребусы:</a:t>
            </a:r>
            <a:endParaRPr lang="ru-RU" sz="3200" dirty="0"/>
          </a:p>
        </p:txBody>
      </p:sp>
      <p:pic>
        <p:nvPicPr>
          <p:cNvPr id="3" name="Picture 4" descr="D:\презентации\для создания презентаций\картинки  с диска Скоро в школу\70.jpg"/>
          <p:cNvPicPr>
            <a:picLocks noChangeAspect="1" noChangeArrowheads="1"/>
          </p:cNvPicPr>
          <p:nvPr/>
        </p:nvPicPr>
        <p:blipFill>
          <a:blip r:embed="rId2" cstate="print"/>
          <a:srcRect r="47265"/>
          <a:stretch>
            <a:fillRect/>
          </a:stretch>
        </p:blipFill>
        <p:spPr bwMode="auto">
          <a:xfrm>
            <a:off x="2000232" y="1142984"/>
            <a:ext cx="1000132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857232"/>
            <a:ext cx="13276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85860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1.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786058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2.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285992"/>
            <a:ext cx="8963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" name="Picture 2" descr="D:\презентации\для создания презентаций\картинки  с диска Скоро в школу\2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16797" b="55208"/>
          <a:stretch>
            <a:fillRect/>
          </a:stretch>
        </p:blipFill>
        <p:spPr bwMode="auto">
          <a:xfrm>
            <a:off x="2643174" y="3143248"/>
            <a:ext cx="857256" cy="867335"/>
          </a:xfrm>
          <a:prstGeom prst="rect">
            <a:avLst/>
          </a:prstGeom>
          <a:noFill/>
        </p:spPr>
      </p:pic>
      <p:pic>
        <p:nvPicPr>
          <p:cNvPr id="12" name="Picture 2" descr="D:\презентации\для создания презентаций\картинки  с диска Скоро в школу\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55533" t="7166" r="14013" b="49841"/>
          <a:stretch>
            <a:fillRect/>
          </a:stretch>
        </p:blipFill>
        <p:spPr bwMode="auto">
          <a:xfrm>
            <a:off x="3428992" y="2643182"/>
            <a:ext cx="857256" cy="907683"/>
          </a:xfrm>
          <a:prstGeom prst="rect">
            <a:avLst/>
          </a:prstGeom>
          <a:noFill/>
        </p:spPr>
      </p:pic>
      <p:pic>
        <p:nvPicPr>
          <p:cNvPr id="13" name="Picture 2" descr="D:\презентации\для создания презентаций\картинки  с диска Скоро в школу\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10748" t="7166" r="59037" b="49841"/>
          <a:stretch>
            <a:fillRect/>
          </a:stretch>
        </p:blipFill>
        <p:spPr bwMode="auto">
          <a:xfrm>
            <a:off x="1857356" y="2643182"/>
            <a:ext cx="803281" cy="857256"/>
          </a:xfrm>
          <a:prstGeom prst="rect">
            <a:avLst/>
          </a:prstGeom>
          <a:noFill/>
        </p:spPr>
      </p:pic>
      <p:pic>
        <p:nvPicPr>
          <p:cNvPr id="1026" name="Picture 2" descr="C:\Documents and Settings\1\Рабочий стол\Картинки\животные\animals8.jpg"/>
          <p:cNvPicPr>
            <a:picLocks noChangeAspect="1" noChangeArrowheads="1"/>
          </p:cNvPicPr>
          <p:nvPr/>
        </p:nvPicPr>
        <p:blipFill>
          <a:blip r:embed="rId5"/>
          <a:srcRect l="61719" t="65199" r="4350" b="4640"/>
          <a:stretch>
            <a:fillRect/>
          </a:stretch>
        </p:blipFill>
        <p:spPr bwMode="auto">
          <a:xfrm>
            <a:off x="1643042" y="4286256"/>
            <a:ext cx="2786082" cy="185738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4282" y="4786322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3.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4286256"/>
            <a:ext cx="9076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9256" y="121442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Шутка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29256" y="292893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Улица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57818" y="4929198"/>
            <a:ext cx="1278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Бусы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Правило №1.</a:t>
            </a:r>
          </a:p>
          <a:p>
            <a:r>
              <a:rPr lang="ru-RU" sz="2800" u="sng" dirty="0" smtClean="0"/>
              <a:t>Не всегда то слово, которое изображено надо читать полностью.</a:t>
            </a:r>
          </a:p>
          <a:p>
            <a:endParaRPr lang="ru-RU" sz="2800" dirty="0" smtClean="0"/>
          </a:p>
          <a:p>
            <a:r>
              <a:rPr lang="ru-RU" sz="2800" dirty="0" smtClean="0"/>
              <a:t>Если слева о т рисунка помещена запятая, то от его названия надо отбросить первую букву.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496"/>
            <a:ext cx="1857388" cy="181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2285992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,</a:t>
            </a:r>
            <a:endParaRPr lang="ru-R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2500298" y="328612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олень – о = лень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214950"/>
            <a:ext cx="892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Если запятых две или три – отбросьте соответствующее количество букв. Если запятые стоят справа от рисунка, то буквы отбрасываются с конца слова.</a:t>
            </a:r>
            <a:endParaRPr lang="ru-RU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Правило №2.</a:t>
            </a:r>
          </a:p>
          <a:p>
            <a:r>
              <a:rPr lang="ru-RU" sz="2800" u="sng" dirty="0" smtClean="0"/>
              <a:t>Если изображение перевёрнуто – читайте слово с конца.</a:t>
            </a:r>
          </a:p>
        </p:txBody>
      </p:sp>
      <p:pic>
        <p:nvPicPr>
          <p:cNvPr id="3" name="Picture 2" descr="C:\Documents and Settings\1\Рабочий стол\кот и мыш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481" r="50382"/>
          <a:stretch>
            <a:fillRect/>
          </a:stretch>
        </p:blipFill>
        <p:spPr bwMode="auto">
          <a:xfrm rot="10800000">
            <a:off x="714348" y="2428867"/>
            <a:ext cx="1547822" cy="22145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264318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Кот - ток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1\Рабочий стол\Картинки\а. п. невеста\а п..JPG"/>
          <p:cNvPicPr>
            <a:picLocks noChangeAspect="1" noChangeArrowheads="1"/>
          </p:cNvPicPr>
          <p:nvPr/>
        </p:nvPicPr>
        <p:blipFill>
          <a:blip r:embed="rId3"/>
          <a:srcRect l="53112" t="28739" r="37314" b="62314"/>
          <a:stretch>
            <a:fillRect/>
          </a:stretch>
        </p:blipFill>
        <p:spPr bwMode="auto">
          <a:xfrm rot="8104580">
            <a:off x="4806079" y="4226327"/>
            <a:ext cx="1533208" cy="2150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500826" y="457200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Нос-сон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Правило №3.</a:t>
            </a:r>
          </a:p>
          <a:p>
            <a:r>
              <a:rPr lang="ru-RU" sz="2800" u="sng" dirty="0" smtClean="0"/>
              <a:t>Если два предмета или две буквы нарисованы одна в другой , то их названия читаются с прибавлением буквы «В».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3071811"/>
            <a:ext cx="8286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0000" dirty="0" smtClean="0"/>
              <a:t> </a:t>
            </a:r>
            <a:r>
              <a:rPr lang="ru-RU" sz="20000" dirty="0" smtClean="0">
                <a:solidFill>
                  <a:schemeClr val="accent4">
                    <a:lumMod val="75000"/>
                  </a:schemeClr>
                </a:solidFill>
              </a:rPr>
              <a:t>А</a:t>
            </a:r>
            <a:r>
              <a:rPr lang="ru-RU" sz="20000" dirty="0" smtClean="0"/>
              <a:t> </a:t>
            </a:r>
            <a:r>
              <a:rPr lang="ru-RU" sz="20000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20000" dirty="0" smtClean="0"/>
              <a:t> </a:t>
            </a:r>
            <a:r>
              <a:rPr lang="ru-RU" sz="20000" dirty="0" smtClean="0">
                <a:solidFill>
                  <a:schemeClr val="bg1"/>
                </a:solidFill>
              </a:rPr>
              <a:t>А</a:t>
            </a:r>
            <a:endParaRPr lang="ru-RU" sz="20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4286256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да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4929198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не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4357694"/>
            <a:ext cx="761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ля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43834" y="4500570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сла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5857892"/>
            <a:ext cx="1071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вода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5857892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Нева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5857892"/>
            <a:ext cx="1115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воля 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29520" y="5857892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Слава</a:t>
            </a:r>
            <a:endParaRPr lang="ru-RU" sz="32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519</Words>
  <PresentationFormat>Экран (4:3)</PresentationFormat>
  <Paragraphs>186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Очень-очень давно вождь одного племени передал  вождю соседнего племени такое послание: </vt:lpstr>
      <vt:lpstr>А смысл этого письма был таков:</vt:lpstr>
      <vt:lpstr>                           Загадочный рассказ.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Valued Acer Customer</cp:lastModifiedBy>
  <cp:revision>88</cp:revision>
  <dcterms:modified xsi:type="dcterms:W3CDTF">2011-11-04T14:46:14Z</dcterms:modified>
</cp:coreProperties>
</file>