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9" r:id="rId2"/>
    <p:sldId id="275" r:id="rId3"/>
    <p:sldId id="256" r:id="rId4"/>
    <p:sldId id="261" r:id="rId5"/>
    <p:sldId id="257" r:id="rId6"/>
    <p:sldId id="262" r:id="rId7"/>
    <p:sldId id="263" r:id="rId8"/>
    <p:sldId id="264" r:id="rId9"/>
    <p:sldId id="265" r:id="rId10"/>
    <p:sldId id="258" r:id="rId11"/>
    <p:sldId id="276" r:id="rId12"/>
    <p:sldId id="277" r:id="rId13"/>
    <p:sldId id="284" r:id="rId14"/>
    <p:sldId id="278" r:id="rId15"/>
    <p:sldId id="280" r:id="rId16"/>
    <p:sldId id="279" r:id="rId17"/>
    <p:sldId id="281" r:id="rId18"/>
    <p:sldId id="269" r:id="rId19"/>
    <p:sldId id="270" r:id="rId20"/>
    <p:sldId id="271" r:id="rId21"/>
    <p:sldId id="273" r:id="rId22"/>
    <p:sldId id="272" r:id="rId23"/>
    <p:sldId id="274" r:id="rId24"/>
    <p:sldId id="285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D202"/>
    <a:srgbClr val="54DA0A"/>
    <a:srgbClr val="C123B6"/>
    <a:srgbClr val="0000CC"/>
    <a:srgbClr val="900A6D"/>
    <a:srgbClr val="CC0099"/>
    <a:srgbClr val="990000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9961784-713F-4B19-A7E8-76706EA38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07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3C714-C85D-49A8-A760-A93003440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739FC-412A-4B06-83EC-1BE53306B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90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4A15F-C1A4-4559-9867-FAB7F2EA5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61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49738-D943-4CA5-9F45-9D8515580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95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3516C-9033-4C0C-93D4-DC6AC66ED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68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91A1A-BFF3-4F9C-80AB-5596C1E9F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99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89F03-29C9-466D-9A8C-F1B01D06B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24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A76B5-0F7D-4BA8-AC9B-939B89D48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17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7616F-AA69-476D-B72D-5A8D7E89B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99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D36A3-02C5-488F-8E3F-A63801E9F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33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131885-6607-4BA1-9FAA-C8243B6C7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7" r:id="rId2"/>
    <p:sldLayoutId id="2147483716" r:id="rId3"/>
    <p:sldLayoutId id="2147483715" r:id="rId4"/>
    <p:sldLayoutId id="2147483714" r:id="rId5"/>
    <p:sldLayoutId id="2147483713" r:id="rId6"/>
    <p:sldLayoutId id="2147483712" r:id="rId7"/>
    <p:sldLayoutId id="2147483711" r:id="rId8"/>
    <p:sldLayoutId id="2147483710" r:id="rId9"/>
    <p:sldLayoutId id="2147483709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18. &#1057;&#1083;&#1072;&#1081;&#1076; 18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2. &#1057;&#1083;&#1072;&#1081;&#1076; 2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2. &#1057;&#1083;&#1072;&#1081;&#1076; 2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2. &#1057;&#1083;&#1072;&#1081;&#1076; 2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2. &#1057;&#1083;&#1072;&#1081;&#1076; 2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2. &#1057;&#1083;&#1072;&#1081;&#1076; 2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2. &#1057;&#1083;&#1072;&#1081;&#1076; 2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2. &#1057;&#1083;&#1072;&#1081;&#1076; 2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8. &#1057;&#1083;&#1072;&#1081;&#1076; 8" TargetMode="External"/><Relationship Id="rId3" Type="http://schemas.openxmlformats.org/officeDocument/2006/relationships/image" Target="../media/image1.gif"/><Relationship Id="rId7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9. &#1057;&#1083;&#1072;&#1081;&#1076; 9" TargetMode="External"/><Relationship Id="rId2" Type="http://schemas.openxmlformats.org/officeDocument/2006/relationships/hyperlink" Target="http://pedsovet.org/mtree/task,viewlink/link_id,2130/Itemid,118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6. &#1057;&#1083;&#1072;&#1081;&#1076; 6" TargetMode="External"/><Relationship Id="rId11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10. &#1057;&#1083;&#1072;&#1081;&#1076; 10" TargetMode="External"/><Relationship Id="rId5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3. &#1057;&#1083;&#1072;&#1081;&#1076; 3" TargetMode="External"/><Relationship Id="rId10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4. &#1057;&#1083;&#1072;&#1081;&#1076; 4" TargetMode="External"/><Relationship Id="rId4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5. &#1057;&#1083;&#1072;&#1081;&#1076; 5" TargetMode="External"/><Relationship Id="rId9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7. &#1057;&#1083;&#1072;&#1081;&#1076; 7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11. &#1057;&#1083;&#1072;&#1081;&#1076; 1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12. &#1057;&#1083;&#1072;&#1081;&#1076; 12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13. &#1057;&#1083;&#1072;&#1081;&#1076; 13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14. &#1057;&#1083;&#1072;&#1081;&#1076; 1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15. &#1057;&#1083;&#1072;&#1081;&#1076; 15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16. &#1057;&#1083;&#1072;&#1081;&#1076; 16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6;&#1072;&#1094;&#1080;&#1086;&#1085;&#1072;&#1083;&#1100;%20&#1089;&#1072;&#1085;&#1085;&#1072;&#1088;%20&#1073;&#1077;&#1083;&#1101;&#1085;%20&#1075;&#1072;&#1084;&#1101;&#1083;&#1083;&#1101;&#1088;.ppt#17. &#1057;&#1083;&#1072;&#1081;&#1076; 17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0"/>
            <a:ext cx="6400800" cy="14478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Рациональ</a:t>
            </a: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саннар</a:t>
            </a: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бел</a:t>
            </a:r>
            <a:r>
              <a:rPr lang="tt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ән гамәлләр башкару.</a:t>
            </a:r>
            <a:endParaRPr lang="ru-RU" sz="4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09800"/>
            <a:ext cx="9106981" cy="3046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 err="1">
                <a:ln w="1905"/>
                <a:solidFill>
                  <a:srgbClr val="900A6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Максат</a:t>
            </a:r>
            <a:r>
              <a:rPr lang="ru-RU" sz="3200" b="1" dirty="0">
                <a:ln w="1905"/>
                <a:solidFill>
                  <a:srgbClr val="900A6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</a:p>
          <a:p>
            <a:pPr algn="ctr">
              <a:buFontTx/>
              <a:buChar char="-"/>
              <a:defRPr/>
            </a:pPr>
            <a:r>
              <a:rPr lang="ru-RU" sz="32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tt-RU" sz="32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ө</a:t>
            </a:r>
            <a:r>
              <a:rPr lang="ru-RU" sz="3200" b="1" dirty="0" err="1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рле</a:t>
            </a:r>
            <a:r>
              <a:rPr lang="ru-RU" sz="32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тамгалы</a:t>
            </a:r>
            <a:r>
              <a:rPr lang="ru-RU" sz="32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саннар</a:t>
            </a:r>
            <a:r>
              <a:rPr lang="ru-RU" sz="32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белән гамәлләр</a:t>
            </a:r>
            <a:r>
              <a:rPr lang="ru-RU" sz="32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>
              <a:defRPr/>
            </a:pPr>
            <a:r>
              <a:rPr lang="ru-RU" sz="3200" b="1" dirty="0" err="1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башкару</a:t>
            </a:r>
            <a:r>
              <a:rPr lang="ru-RU" sz="32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күнекмәләрен үстерү;</a:t>
            </a:r>
            <a:r>
              <a:rPr lang="ru-RU" sz="32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>
              <a:defRPr/>
            </a:pPr>
            <a:r>
              <a:rPr lang="tt-RU" sz="32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-ра</a:t>
            </a:r>
            <a:r>
              <a:rPr lang="ru-RU" sz="3200" b="1" dirty="0" err="1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</a:t>
            </a:r>
            <a:r>
              <a:rPr lang="tt-RU" sz="32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ионал</a:t>
            </a:r>
            <a:r>
              <a:rPr lang="ru-RU" sz="3200" b="1" dirty="0" err="1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ь</a:t>
            </a:r>
            <a:r>
              <a:rPr lang="tt-RU" sz="32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саннар белән гамәлләрнең</a:t>
            </a:r>
          </a:p>
          <a:p>
            <a:pPr algn="ctr">
              <a:defRPr/>
            </a:pPr>
            <a:r>
              <a:rPr lang="tt-RU" sz="32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tt-RU" sz="32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үзлекләрен </a:t>
            </a:r>
            <a:r>
              <a:rPr lang="tt-RU" sz="32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куллануны ныгыту;</a:t>
            </a:r>
          </a:p>
          <a:p>
            <a:pPr algn="ctr">
              <a:defRPr/>
            </a:pPr>
            <a:r>
              <a:rPr lang="tt-RU" sz="32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-күңелдән исәпләү күнекмәләрен үстерү.</a:t>
            </a:r>
            <a:endParaRPr lang="ru-RU" sz="3200" b="1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6019800"/>
            <a:ext cx="7180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dirty="0" smtClean="0"/>
              <a:t>Төзеде: Субаш урта гомуми белем мәктәбенең </a:t>
            </a:r>
            <a:r>
              <a:rPr lang="en-US" dirty="0" smtClean="0"/>
              <a:t>I</a:t>
            </a:r>
            <a:r>
              <a:rPr lang="ru-RU" dirty="0" smtClean="0"/>
              <a:t> кв. </a:t>
            </a:r>
            <a:r>
              <a:rPr lang="ru-RU" dirty="0" err="1" smtClean="0"/>
              <a:t>категорияле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           математика </a:t>
            </a:r>
            <a:r>
              <a:rPr lang="ru-RU" dirty="0" err="1" smtClean="0"/>
              <a:t>укыытучысы</a:t>
            </a:r>
            <a:r>
              <a:rPr lang="ru-RU" dirty="0" smtClean="0"/>
              <a:t> </a:t>
            </a:r>
            <a:r>
              <a:rPr lang="ru-RU" dirty="0" err="1" smtClean="0"/>
              <a:t>Гарифуллин</a:t>
            </a:r>
            <a:r>
              <a:rPr lang="ru-RU" dirty="0" smtClean="0"/>
              <a:t> </a:t>
            </a:r>
            <a:r>
              <a:rPr lang="ru-RU" dirty="0" err="1" smtClean="0"/>
              <a:t>Расил</a:t>
            </a:r>
            <a:r>
              <a:rPr lang="ru-RU" dirty="0" smtClean="0"/>
              <a:t> </a:t>
            </a:r>
            <a:r>
              <a:rPr lang="ru-RU" dirty="0" err="1" smtClean="0"/>
              <a:t>Габдулла</a:t>
            </a:r>
            <a:r>
              <a:rPr lang="ru-RU" dirty="0" smtClean="0"/>
              <a:t> </a:t>
            </a:r>
            <a:r>
              <a:rPr lang="ru-RU" dirty="0" err="1" smtClean="0"/>
              <a:t>улы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1295400" y="914400"/>
            <a:ext cx="6315075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Рациональ саннарны тапкырлау һәм бүлү: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457200" y="2133600"/>
            <a:ext cx="367665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latin typeface="Times New Roman" pitchFamily="18" charset="0"/>
              </a:rPr>
              <a:t>« + »  </a:t>
            </a:r>
            <a:r>
              <a:rPr lang="ru-RU" sz="3200" b="1">
                <a:latin typeface="Times New Roman" pitchFamily="18" charset="0"/>
                <a:cs typeface="Tahoma" pitchFamily="34" charset="0"/>
              </a:rPr>
              <a:t>∙ « + »  = « + »</a:t>
            </a:r>
          </a:p>
          <a:p>
            <a:pPr eaLnBrk="1" hangingPunct="1"/>
            <a:r>
              <a:rPr lang="ru-RU" sz="3200" b="1">
                <a:latin typeface="Times New Roman" pitchFamily="18" charset="0"/>
              </a:rPr>
              <a:t>« + »  ∙ « 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- </a:t>
            </a:r>
            <a:r>
              <a:rPr lang="ru-RU" sz="3200" b="1">
                <a:latin typeface="Times New Roman" pitchFamily="18" charset="0"/>
              </a:rPr>
              <a:t>»  = « 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- </a:t>
            </a:r>
            <a:r>
              <a:rPr lang="ru-RU" sz="3200" b="1">
                <a:latin typeface="Times New Roman" pitchFamily="18" charset="0"/>
              </a:rPr>
              <a:t>»</a:t>
            </a:r>
          </a:p>
          <a:p>
            <a:pPr eaLnBrk="1" hangingPunct="1"/>
            <a:r>
              <a:rPr lang="ru-RU" sz="3200" b="1">
                <a:latin typeface="Times New Roman" pitchFamily="18" charset="0"/>
              </a:rPr>
              <a:t>« 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- </a:t>
            </a:r>
            <a:r>
              <a:rPr lang="ru-RU" sz="3200" b="1">
                <a:latin typeface="Times New Roman" pitchFamily="18" charset="0"/>
              </a:rPr>
              <a:t>»  ∙ « + »  = « 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- </a:t>
            </a:r>
            <a:r>
              <a:rPr lang="ru-RU" sz="3200" b="1">
                <a:latin typeface="Times New Roman" pitchFamily="18" charset="0"/>
              </a:rPr>
              <a:t>»</a:t>
            </a:r>
          </a:p>
          <a:p>
            <a:pPr eaLnBrk="1" hangingPunct="1"/>
            <a:r>
              <a:rPr lang="ru-RU" sz="3200" b="1">
                <a:latin typeface="Times New Roman" pitchFamily="18" charset="0"/>
              </a:rPr>
              <a:t>« - »  ∙ « - »  = « + »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4953000" y="2133600"/>
            <a:ext cx="378618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latin typeface="Times New Roman" pitchFamily="18" charset="0"/>
              </a:rPr>
              <a:t>« + »  </a:t>
            </a:r>
            <a:r>
              <a:rPr lang="ru-RU" sz="3200" b="1">
                <a:latin typeface="Times New Roman" pitchFamily="18" charset="0"/>
                <a:cs typeface="Tahoma" pitchFamily="34" charset="0"/>
              </a:rPr>
              <a:t>:  « + »  = « + »</a:t>
            </a:r>
          </a:p>
          <a:p>
            <a:pPr eaLnBrk="1" hangingPunct="1"/>
            <a:r>
              <a:rPr lang="ru-RU" sz="3200" b="1">
                <a:latin typeface="Times New Roman" pitchFamily="18" charset="0"/>
              </a:rPr>
              <a:t>« + »  :  « 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- </a:t>
            </a:r>
            <a:r>
              <a:rPr lang="ru-RU" sz="3200" b="1">
                <a:latin typeface="Times New Roman" pitchFamily="18" charset="0"/>
              </a:rPr>
              <a:t>»  = « 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- </a:t>
            </a:r>
            <a:r>
              <a:rPr lang="ru-RU" sz="3200" b="1">
                <a:latin typeface="Times New Roman" pitchFamily="18" charset="0"/>
              </a:rPr>
              <a:t>»</a:t>
            </a:r>
          </a:p>
          <a:p>
            <a:pPr eaLnBrk="1" hangingPunct="1"/>
            <a:r>
              <a:rPr lang="ru-RU" sz="3200" b="1">
                <a:latin typeface="Times New Roman" pitchFamily="18" charset="0"/>
              </a:rPr>
              <a:t>« 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- </a:t>
            </a:r>
            <a:r>
              <a:rPr lang="ru-RU" sz="3200" b="1">
                <a:latin typeface="Times New Roman" pitchFamily="18" charset="0"/>
              </a:rPr>
              <a:t>»  :  « + »  = « 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- </a:t>
            </a:r>
            <a:r>
              <a:rPr lang="ru-RU" sz="3200" b="1">
                <a:latin typeface="Times New Roman" pitchFamily="18" charset="0"/>
              </a:rPr>
              <a:t>»</a:t>
            </a:r>
          </a:p>
          <a:p>
            <a:pPr eaLnBrk="1" hangingPunct="1"/>
            <a:r>
              <a:rPr lang="ru-RU" sz="3200" b="1">
                <a:latin typeface="Times New Roman" pitchFamily="18" charset="0"/>
              </a:rPr>
              <a:t>« - »  :  « - »  = « + »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3124201" y="3276600"/>
            <a:ext cx="2590800" cy="317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gif-flas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72000"/>
            <a:ext cx="105886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Улыбающееся лицо 7">
            <a:hlinkClick r:id="rId3" action="ppaction://hlinkpres?slideindex=18&amp;slidetitle=Слайд 18"/>
          </p:cNvPr>
          <p:cNvSpPr/>
          <p:nvPr/>
        </p:nvSpPr>
        <p:spPr>
          <a:xfrm>
            <a:off x="228600" y="5257800"/>
            <a:ext cx="6096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72063E-6 L -0.53333 1.72063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600200" y="1981200"/>
            <a:ext cx="3810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/>
              <a:t>-8+(-8)</a:t>
            </a:r>
            <a:r>
              <a:rPr lang="ru-RU" sz="4800">
                <a:solidFill>
                  <a:schemeClr val="tx2"/>
                </a:solidFill>
              </a:rPr>
              <a:t>= </a:t>
            </a:r>
          </a:p>
          <a:p>
            <a:pPr>
              <a:lnSpc>
                <a:spcPct val="150000"/>
              </a:lnSpc>
            </a:pPr>
            <a:r>
              <a:rPr lang="ru-RU" sz="4800"/>
              <a:t>-1,2+(-2,3)</a:t>
            </a:r>
            <a:r>
              <a:rPr lang="ru-RU" sz="4800">
                <a:solidFill>
                  <a:schemeClr val="tx2"/>
                </a:solidFill>
              </a:rPr>
              <a:t>=</a:t>
            </a:r>
          </a:p>
          <a:p>
            <a:pPr>
              <a:lnSpc>
                <a:spcPct val="150000"/>
              </a:lnSpc>
            </a:pPr>
            <a:endParaRPr lang="ru-RU" sz="480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19600" y="2209800"/>
            <a:ext cx="114646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4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-16</a:t>
            </a:r>
            <a:endParaRPr lang="ru-RU" sz="4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9200" y="3276600"/>
            <a:ext cx="15808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5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-3,5</a:t>
            </a:r>
            <a:endParaRPr lang="ru-RU" sz="5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трелка вверх 4">
            <a:hlinkClick r:id="rId2" action="ppaction://hlinkpres?slideindex=2&amp;slidetitle=Слайд 2"/>
          </p:cNvPr>
          <p:cNvSpPr/>
          <p:nvPr/>
        </p:nvSpPr>
        <p:spPr>
          <a:xfrm>
            <a:off x="8229600" y="6400800"/>
            <a:ext cx="6858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318" name="Picture 8" descr="карандаш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057400"/>
            <a:ext cx="979488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752600" y="1981200"/>
            <a:ext cx="297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/>
              <a:t>  -8+2  </a:t>
            </a:r>
            <a:r>
              <a:rPr lang="ru-RU" sz="4800">
                <a:solidFill>
                  <a:schemeClr val="tx2"/>
                </a:solidFill>
              </a:rPr>
              <a:t>=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905000" y="3581400"/>
            <a:ext cx="269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800"/>
              <a:t>-3,2+5 </a:t>
            </a:r>
            <a:r>
              <a:rPr lang="ru-RU" sz="4800">
                <a:solidFill>
                  <a:schemeClr val="tx2"/>
                </a:solidFill>
              </a:rPr>
              <a:t>=</a:t>
            </a:r>
            <a:endParaRPr lang="ru-RU" sz="480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209800"/>
            <a:ext cx="84350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4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-6</a:t>
            </a:r>
            <a:endParaRPr lang="ru-RU" sz="4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5800" y="3581400"/>
            <a:ext cx="116249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4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1,8</a:t>
            </a:r>
            <a:endParaRPr lang="ru-RU" sz="4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трелка вверх 5">
            <a:hlinkClick r:id="rId2" action="ppaction://hlinkpres?slideindex=2&amp;slidetitle=Слайд 2"/>
          </p:cNvPr>
          <p:cNvSpPr/>
          <p:nvPr/>
        </p:nvSpPr>
        <p:spPr>
          <a:xfrm>
            <a:off x="8229600" y="6400800"/>
            <a:ext cx="6858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4343" name="Picture 8" descr="карандаш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979488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752600" y="1981200"/>
            <a:ext cx="297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/>
              <a:t>  8-12  </a:t>
            </a:r>
            <a:r>
              <a:rPr lang="ru-RU" sz="4800">
                <a:solidFill>
                  <a:schemeClr val="tx2"/>
                </a:solidFill>
              </a:rPr>
              <a:t>=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905000" y="3581400"/>
            <a:ext cx="24685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800"/>
              <a:t>-3,2-5 </a:t>
            </a:r>
            <a:r>
              <a:rPr lang="ru-RU" sz="4800">
                <a:solidFill>
                  <a:schemeClr val="tx2"/>
                </a:solidFill>
              </a:rPr>
              <a:t>=</a:t>
            </a:r>
            <a:endParaRPr lang="ru-RU" sz="480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209800"/>
            <a:ext cx="84350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4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-4</a:t>
            </a:r>
            <a:endParaRPr lang="ru-RU" sz="4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5800" y="3581400"/>
            <a:ext cx="142859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4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-8,2</a:t>
            </a:r>
            <a:endParaRPr lang="ru-RU" sz="4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трелка вверх 5">
            <a:hlinkClick r:id="rId2" action="ppaction://hlinkpres?slideindex=2&amp;slidetitle=Слайд 2"/>
          </p:cNvPr>
          <p:cNvSpPr/>
          <p:nvPr/>
        </p:nvSpPr>
        <p:spPr>
          <a:xfrm>
            <a:off x="8229600" y="6400800"/>
            <a:ext cx="6858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367" name="Picture 8" descr="карандаш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979488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209800" y="4876800"/>
            <a:ext cx="2562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/>
              <a:t>8-(-12)</a:t>
            </a:r>
            <a:r>
              <a:rPr lang="ru-RU" sz="4800">
                <a:solidFill>
                  <a:schemeClr val="tx2"/>
                </a:solidFill>
              </a:rPr>
              <a:t>=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00600" y="5181600"/>
            <a:ext cx="97013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4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</a:t>
            </a:r>
            <a:endParaRPr lang="ru-RU" sz="4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600200" y="2209800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800"/>
              <a:t>-13 </a:t>
            </a:r>
            <a:r>
              <a:rPr lang="ru-RU" sz="4800">
                <a:sym typeface="Symbol" pitchFamily="18" charset="2"/>
              </a:rPr>
              <a:t></a:t>
            </a:r>
            <a:r>
              <a:rPr lang="ru-RU" sz="4800"/>
              <a:t> (-2)=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371600" y="3276600"/>
            <a:ext cx="35941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002060"/>
                </a:solidFill>
              </a:rPr>
              <a:t>-0,7 </a:t>
            </a:r>
            <a:r>
              <a:rPr lang="ru-RU" sz="4800">
                <a:solidFill>
                  <a:srgbClr val="002060"/>
                </a:solidFill>
                <a:sym typeface="Symbol" pitchFamily="18" charset="2"/>
              </a:rPr>
              <a:t></a:t>
            </a:r>
            <a:r>
              <a:rPr lang="ru-RU" sz="4800">
                <a:solidFill>
                  <a:srgbClr val="002060"/>
                </a:solidFill>
              </a:rPr>
              <a:t> (-6)=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24400" y="2209800"/>
            <a:ext cx="9701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4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26</a:t>
            </a:r>
            <a:endParaRPr lang="ru-RU" sz="4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8200" y="3276600"/>
            <a:ext cx="116249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4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4,2</a:t>
            </a:r>
            <a:endParaRPr lang="ru-RU" sz="4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трелка вверх 5">
            <a:hlinkClick r:id="rId2" action="ppaction://hlinkpres?slideindex=2&amp;slidetitle=Слайд 2"/>
          </p:cNvPr>
          <p:cNvSpPr/>
          <p:nvPr/>
        </p:nvSpPr>
        <p:spPr>
          <a:xfrm>
            <a:off x="8229600" y="6400800"/>
            <a:ext cx="6858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391" name="Picture 8" descr="карандаш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057400"/>
            <a:ext cx="979488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828800" y="1905000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800">
                <a:sym typeface="Symbol" pitchFamily="18" charset="2"/>
              </a:rPr>
              <a:t>12</a:t>
            </a:r>
            <a:r>
              <a:rPr lang="ru-RU" sz="4800"/>
              <a:t> (-10)=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828800" y="3124200"/>
            <a:ext cx="37211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800"/>
              <a:t>9 </a:t>
            </a:r>
            <a:r>
              <a:rPr lang="ru-RU" sz="4800">
                <a:sym typeface="Symbol" pitchFamily="18" charset="2"/>
              </a:rPr>
              <a:t></a:t>
            </a:r>
            <a:r>
              <a:rPr lang="ru-RU" sz="4800"/>
              <a:t> (-0,09)= </a:t>
            </a:r>
          </a:p>
        </p:txBody>
      </p:sp>
      <p:sp>
        <p:nvSpPr>
          <p:cNvPr id="4" name="Стрелка вверх 3">
            <a:hlinkClick r:id="rId2" action="ppaction://hlinkpres?slideindex=2&amp;slidetitle=Слайд 2"/>
          </p:cNvPr>
          <p:cNvSpPr/>
          <p:nvPr/>
        </p:nvSpPr>
        <p:spPr>
          <a:xfrm>
            <a:off x="8229600" y="6400800"/>
            <a:ext cx="6858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76800" y="1905000"/>
            <a:ext cx="162897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4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-120</a:t>
            </a:r>
            <a:endParaRPr lang="ru-RU" sz="4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57800" y="3124200"/>
            <a:ext cx="182133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4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-0,81</a:t>
            </a:r>
            <a:endParaRPr lang="ru-RU" sz="4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415" name="Picture 8" descr="карандаш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934200" y="0"/>
            <a:ext cx="979488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295400" y="2209800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800"/>
              <a:t>-21 : (-7)=</a:t>
            </a:r>
            <a:endParaRPr lang="ru-RU" sz="480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219200" y="3352800"/>
            <a:ext cx="33512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800"/>
              <a:t>-6,3 : (-3)</a:t>
            </a:r>
            <a:r>
              <a:rPr lang="ru-RU" sz="4800">
                <a:solidFill>
                  <a:schemeClr val="tx2"/>
                </a:solidFill>
              </a:rPr>
              <a:t>=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43400" y="2209800"/>
            <a:ext cx="57740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4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4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5800" y="3352800"/>
            <a:ext cx="116249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4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2,1</a:t>
            </a:r>
            <a:endParaRPr lang="ru-RU" sz="4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трелка вверх 5">
            <a:hlinkClick r:id="rId2" action="ppaction://hlinkpres?slideindex=2&amp;slidetitle=Слайд 2"/>
          </p:cNvPr>
          <p:cNvSpPr/>
          <p:nvPr/>
        </p:nvSpPr>
        <p:spPr>
          <a:xfrm>
            <a:off x="8229600" y="6400800"/>
            <a:ext cx="6858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39" name="Picture 8" descr="карандаш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7823">
            <a:off x="271463" y="2311400"/>
            <a:ext cx="979487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верх 1">
            <a:hlinkClick r:id="rId2" action="ppaction://hlinkpres?slideindex=2&amp;slidetitle=Слайд 2"/>
          </p:cNvPr>
          <p:cNvSpPr/>
          <p:nvPr/>
        </p:nvSpPr>
        <p:spPr>
          <a:xfrm>
            <a:off x="8229600" y="6400800"/>
            <a:ext cx="6858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524000" y="1905000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800"/>
              <a:t>-125:5 </a:t>
            </a:r>
            <a:r>
              <a:rPr lang="ru-RU" sz="4800">
                <a:solidFill>
                  <a:schemeClr val="tx2"/>
                </a:solidFill>
              </a:rPr>
              <a:t>=</a:t>
            </a:r>
            <a:endParaRPr lang="ru-RU" sz="4800">
              <a:solidFill>
                <a:schemeClr val="tx2"/>
              </a:solidFill>
              <a:sym typeface="Wingdings" pitchFamily="2" charset="2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371600" y="2971800"/>
            <a:ext cx="3184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800"/>
              <a:t>-0,44 : 2 </a:t>
            </a:r>
            <a:r>
              <a:rPr lang="ru-RU" sz="4800">
                <a:solidFill>
                  <a:schemeClr val="tx2"/>
                </a:solidFill>
              </a:rPr>
              <a:t>=</a:t>
            </a:r>
            <a:endParaRPr lang="ru-RU" sz="4800">
              <a:solidFill>
                <a:schemeClr val="tx2"/>
              </a:solidFill>
              <a:sym typeface="Wingdings" pitchFamily="2" charset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86200" y="1905000"/>
            <a:ext cx="12362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4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-25</a:t>
            </a:r>
            <a:endParaRPr lang="ru-RU" sz="4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43400" y="2971800"/>
            <a:ext cx="18213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4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-0,22</a:t>
            </a:r>
            <a:endParaRPr lang="ru-RU" sz="4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463" name="Picture 8" descr="карандаш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56321">
            <a:off x="7313613" y="1919288"/>
            <a:ext cx="979487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457200"/>
            <a:ext cx="618951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</a:rPr>
              <a:t>Рациональ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</a:rPr>
              <a:t> </a:t>
            </a:r>
            <a:r>
              <a:rPr lang="ru-RU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</a:rPr>
              <a:t>саннар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</a:rPr>
              <a:t> бел</a:t>
            </a:r>
            <a:r>
              <a:rPr lang="tt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</a:rPr>
              <a:t>ән</a:t>
            </a:r>
          </a:p>
          <a:p>
            <a:pPr algn="ctr">
              <a:defRPr/>
            </a:pPr>
            <a:r>
              <a:rPr lang="tt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</a:rPr>
              <a:t>гамәл үзлекләре: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C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28800" y="1779687"/>
            <a:ext cx="5275803" cy="50783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 +в = в + а,</a:t>
            </a:r>
          </a:p>
          <a:p>
            <a:pPr algn="ctr">
              <a:defRPr/>
            </a:pPr>
            <a:r>
              <a:rPr lang="tt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а+(в+с)=(а+в)+с,</a:t>
            </a:r>
          </a:p>
          <a:p>
            <a:pPr algn="ctr">
              <a:defRPr/>
            </a:pPr>
            <a:r>
              <a:rPr lang="tt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а+0=а,  а+(-а)=0.</a:t>
            </a:r>
          </a:p>
          <a:p>
            <a:pPr algn="ctr">
              <a:defRPr/>
            </a:pPr>
            <a:r>
              <a:rPr lang="tt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а∙в=в∙а, </a:t>
            </a:r>
          </a:p>
          <a:p>
            <a:pPr algn="ctr">
              <a:defRPr/>
            </a:pPr>
            <a:r>
              <a:rPr lang="tt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а∙(в∙с)=(а∙в)∙с,</a:t>
            </a:r>
          </a:p>
          <a:p>
            <a:pPr algn="ctr">
              <a:defRPr/>
            </a:pPr>
            <a:r>
              <a:rPr lang="tt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а∙1=а,  </a:t>
            </a:r>
            <a:r>
              <a:rPr lang="tt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а∙0=0,</a:t>
            </a:r>
          </a:p>
          <a:p>
            <a:pPr algn="ctr">
              <a:defRPr/>
            </a:pPr>
            <a:endParaRPr lang="tt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defRPr/>
            </a:pPr>
            <a:endParaRPr lang="tt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defRPr/>
            </a:pP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048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181600"/>
            <a:ext cx="12668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0490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410200"/>
            <a:ext cx="23812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286000" y="6096000"/>
            <a:ext cx="42434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t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(а+в)∙с= а∙с + в∙с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2800" y="609600"/>
            <a:ext cx="19191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t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а∙0=0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95400" y="1371600"/>
            <a:ext cx="701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tt-RU"/>
              <a:t>Санны нул</a:t>
            </a:r>
            <a:r>
              <a:rPr lang="ru-RU"/>
              <a:t>ь</a:t>
            </a:r>
            <a:r>
              <a:rPr lang="tt-RU"/>
              <a:t>гә тапкырлаганда, тапкырчыгыш нул</a:t>
            </a:r>
            <a:r>
              <a:rPr lang="ru-RU"/>
              <a:t>ь</a:t>
            </a:r>
            <a:r>
              <a:rPr lang="tt-RU"/>
              <a:t>гә тигез була</a:t>
            </a: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9900" y="2438400"/>
            <a:ext cx="86741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tt-RU"/>
              <a:t>Димәк, тапкырлаучыларның берсе булса да нул</a:t>
            </a:r>
            <a:r>
              <a:rPr lang="ru-RU"/>
              <a:t>ь</a:t>
            </a:r>
            <a:r>
              <a:rPr lang="tt-RU"/>
              <a:t>гә тигез булганда гына </a:t>
            </a:r>
          </a:p>
          <a:p>
            <a:pPr eaLnBrk="1" hangingPunct="1">
              <a:lnSpc>
                <a:spcPct val="150000"/>
              </a:lnSpc>
            </a:pPr>
            <a:r>
              <a:rPr lang="tt-RU"/>
              <a:t>тапкырчыгыш нул</a:t>
            </a:r>
            <a:r>
              <a:rPr lang="ru-RU"/>
              <a:t>ь</a:t>
            </a:r>
            <a:r>
              <a:rPr lang="tt-RU"/>
              <a:t>гә тигез була: </a:t>
            </a:r>
          </a:p>
          <a:p>
            <a:pPr eaLnBrk="1" hangingPunct="1">
              <a:lnSpc>
                <a:spcPct val="150000"/>
              </a:lnSpc>
            </a:pPr>
            <a:r>
              <a:rPr lang="tt-RU">
                <a:solidFill>
                  <a:srgbClr val="0000CC"/>
                </a:solidFill>
              </a:rPr>
              <a:t>  әгәр а ∙ в = 0 булса, а = 0 яки в = 0 </a:t>
            </a:r>
          </a:p>
          <a:p>
            <a:pPr eaLnBrk="1" hangingPunct="1">
              <a:lnSpc>
                <a:spcPct val="150000"/>
              </a:lnSpc>
            </a:pPr>
            <a:r>
              <a:rPr lang="tt-RU">
                <a:solidFill>
                  <a:srgbClr val="0000CC"/>
                </a:solidFill>
              </a:rPr>
              <a:t> ( а = 0 һәм в = 0 очрагы да булырга мөмкин)</a:t>
            </a:r>
            <a:endParaRPr lang="ru-RU">
              <a:solidFill>
                <a:srgbClr val="0000CC"/>
              </a:solidFill>
            </a:endParaRP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838200" y="4724400"/>
            <a:ext cx="53943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tt-RU"/>
              <a:t>Шушы кагыйдәне кулланып тигезләмәне чишик:</a:t>
            </a:r>
          </a:p>
          <a:p>
            <a:pPr eaLnBrk="1" hangingPunct="1"/>
            <a:r>
              <a:rPr lang="tt-RU"/>
              <a:t>       </a:t>
            </a:r>
            <a:r>
              <a:rPr lang="tt-RU" b="1">
                <a:solidFill>
                  <a:srgbClr val="0000CC"/>
                </a:solidFill>
              </a:rPr>
              <a:t>а) 2,3 ∙ (58-х)=0;</a:t>
            </a:r>
          </a:p>
          <a:p>
            <a:pPr eaLnBrk="1" hangingPunct="1"/>
            <a:r>
              <a:rPr lang="tt-RU" b="1">
                <a:solidFill>
                  <a:srgbClr val="0000CC"/>
                </a:solidFill>
              </a:rPr>
              <a:t>       б) (11,7 + 3х) ∙ (-6)= 0;</a:t>
            </a:r>
          </a:p>
          <a:p>
            <a:pPr eaLnBrk="1" hangingPunct="1"/>
            <a:r>
              <a:rPr lang="tt-RU" b="1">
                <a:solidFill>
                  <a:srgbClr val="0000CC"/>
                </a:solidFill>
              </a:rPr>
              <a:t>       в) (8х+4) ∙ (5х-10)=0 </a:t>
            </a:r>
          </a:p>
          <a:p>
            <a:pPr eaLnBrk="1" hangingPunct="1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15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f270704a64d27d4c6b654f58f188359a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33845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Равнобедренный треугольник 2">
            <a:hlinkClick r:id="rId4" action="ppaction://hlinkpres?slideindex=5&amp;slidetitle=Слайд 5"/>
          </p:cNvPr>
          <p:cNvSpPr/>
          <p:nvPr/>
        </p:nvSpPr>
        <p:spPr>
          <a:xfrm>
            <a:off x="5943600" y="304800"/>
            <a:ext cx="1143000" cy="990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>
            <a:hlinkClick r:id="rId5" action="ppaction://hlinkpres?slideindex=3&amp;slidetitle=Слайд 3"/>
          </p:cNvPr>
          <p:cNvSpPr/>
          <p:nvPr/>
        </p:nvSpPr>
        <p:spPr>
          <a:xfrm>
            <a:off x="3048000" y="457200"/>
            <a:ext cx="1066800" cy="8382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>
            <a:hlinkClick r:id="rId6" action="ppaction://hlinkpres?slideindex=6&amp;slidetitle=Слайд 6"/>
          </p:cNvPr>
          <p:cNvSpPr/>
          <p:nvPr/>
        </p:nvSpPr>
        <p:spPr>
          <a:xfrm>
            <a:off x="1066800" y="1981200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Шестиугольник 5">
            <a:hlinkClick r:id="rId7" action="ppaction://hlinkpres?slideindex=9&amp;slidetitle=Слайд 9"/>
          </p:cNvPr>
          <p:cNvSpPr/>
          <p:nvPr/>
        </p:nvSpPr>
        <p:spPr>
          <a:xfrm>
            <a:off x="3657600" y="5334000"/>
            <a:ext cx="1066800" cy="990600"/>
          </a:xfrm>
          <a:prstGeom prst="hexagon">
            <a:avLst/>
          </a:prstGeom>
          <a:solidFill>
            <a:srgbClr val="C123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лыбающееся лицо 6">
            <a:hlinkClick r:id="rId8" action="ppaction://hlinkpres?slideindex=8&amp;slidetitle=Слайд 8"/>
          </p:cNvPr>
          <p:cNvSpPr/>
          <p:nvPr/>
        </p:nvSpPr>
        <p:spPr>
          <a:xfrm>
            <a:off x="1371600" y="4267200"/>
            <a:ext cx="1066800" cy="990600"/>
          </a:xfrm>
          <a:prstGeom prst="smileyFace">
            <a:avLst/>
          </a:prstGeom>
          <a:solidFill>
            <a:srgbClr val="54DA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лыбающееся лицо 7">
            <a:hlinkClick r:id="rId9" action="ppaction://hlinkpres?slideindex=7&amp;slidetitle=Слайд 7"/>
          </p:cNvPr>
          <p:cNvSpPr/>
          <p:nvPr/>
        </p:nvSpPr>
        <p:spPr>
          <a:xfrm>
            <a:off x="6019800" y="44196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E2D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Цилиндр 8">
            <a:hlinkClick r:id="rId10" action="ppaction://hlinkpres?slideindex=4&amp;slidetitle=Слайд 4"/>
          </p:cNvPr>
          <p:cNvSpPr/>
          <p:nvPr/>
        </p:nvSpPr>
        <p:spPr>
          <a:xfrm>
            <a:off x="7315200" y="1828800"/>
            <a:ext cx="1066800" cy="1295400"/>
          </a:xfrm>
          <a:prstGeom prst="ca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5-конечная звезда 9">
            <a:hlinkClick r:id="rId11" action="ppaction://hlinkpres?slideindex=10&amp;slidetitle=Слайд 10"/>
          </p:cNvPr>
          <p:cNvSpPr/>
          <p:nvPr/>
        </p:nvSpPr>
        <p:spPr>
          <a:xfrm>
            <a:off x="8382000" y="6096000"/>
            <a:ext cx="6096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62000" y="2057400"/>
            <a:ext cx="4681538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t-RU" b="1">
                <a:solidFill>
                  <a:srgbClr val="0000CC"/>
                </a:solidFill>
              </a:rPr>
              <a:t>а) 2,3 ∙ (58-х)=0; </a:t>
            </a:r>
          </a:p>
          <a:p>
            <a:r>
              <a:rPr lang="tt-RU" b="1">
                <a:solidFill>
                  <a:srgbClr val="0000CC"/>
                </a:solidFill>
              </a:rPr>
              <a:t>  2,3 ≠0 түгел, димәк  58-х =0 , х=58.</a:t>
            </a:r>
          </a:p>
          <a:p>
            <a:r>
              <a:rPr lang="tt-RU" b="1">
                <a:solidFill>
                  <a:srgbClr val="0000CC"/>
                </a:solidFill>
              </a:rPr>
              <a:t>       Җавап: 58.</a:t>
            </a:r>
          </a:p>
          <a:p>
            <a:endParaRPr lang="tt-RU" b="1">
              <a:solidFill>
                <a:srgbClr val="0000CC"/>
              </a:solidFill>
            </a:endParaRPr>
          </a:p>
          <a:p>
            <a:r>
              <a:rPr lang="tt-RU" b="1">
                <a:solidFill>
                  <a:srgbClr val="0000CC"/>
                </a:solidFill>
              </a:rPr>
              <a:t>б) (11,7 + 3х) ∙ (-6)= 0; </a:t>
            </a:r>
          </a:p>
          <a:p>
            <a:r>
              <a:rPr lang="tt-RU" b="1">
                <a:solidFill>
                  <a:srgbClr val="0000CC"/>
                </a:solidFill>
              </a:rPr>
              <a:t> -6 ≠0 түгел, димәк       11,7 +3х=0</a:t>
            </a:r>
          </a:p>
          <a:p>
            <a:r>
              <a:rPr lang="tt-RU" b="1">
                <a:solidFill>
                  <a:srgbClr val="0000CC"/>
                </a:solidFill>
              </a:rPr>
              <a:t>                                          3х=0 -11,7</a:t>
            </a:r>
          </a:p>
          <a:p>
            <a:r>
              <a:rPr lang="tt-RU" b="1">
                <a:solidFill>
                  <a:srgbClr val="0000CC"/>
                </a:solidFill>
              </a:rPr>
              <a:t>                                          х= -11,7 :3</a:t>
            </a:r>
          </a:p>
          <a:p>
            <a:r>
              <a:rPr lang="tt-RU" b="1">
                <a:solidFill>
                  <a:srgbClr val="0000CC"/>
                </a:solidFill>
              </a:rPr>
              <a:t>                                          х=-3,9.</a:t>
            </a:r>
          </a:p>
          <a:p>
            <a:r>
              <a:rPr lang="tt-RU" b="1">
                <a:solidFill>
                  <a:srgbClr val="0000CC"/>
                </a:solidFill>
              </a:rPr>
              <a:t>                                       Җавап: -3,9</a:t>
            </a:r>
          </a:p>
          <a:p>
            <a:endParaRPr lang="tt-RU" b="1">
              <a:solidFill>
                <a:srgbClr val="0000CC"/>
              </a:solidFill>
            </a:endParaRPr>
          </a:p>
          <a:p>
            <a:r>
              <a:rPr lang="tt-RU" b="1">
                <a:solidFill>
                  <a:srgbClr val="0000CC"/>
                </a:solidFill>
              </a:rPr>
              <a:t> в) (8х+4) ∙ (5х-10)=0 </a:t>
            </a:r>
          </a:p>
          <a:p>
            <a:r>
              <a:rPr lang="tt-RU" b="1">
                <a:solidFill>
                  <a:srgbClr val="0000CC"/>
                </a:solidFill>
              </a:rPr>
              <a:t> 8х+4=0    яки 5х-10=0</a:t>
            </a:r>
          </a:p>
          <a:p>
            <a:r>
              <a:rPr lang="tt-RU" b="1">
                <a:solidFill>
                  <a:srgbClr val="0000CC"/>
                </a:solidFill>
              </a:rPr>
              <a:t>  8х= -4              5х= 10</a:t>
            </a:r>
          </a:p>
          <a:p>
            <a:r>
              <a:rPr lang="tt-RU" b="1">
                <a:solidFill>
                  <a:srgbClr val="0000CC"/>
                </a:solidFill>
              </a:rPr>
              <a:t>  х= -4:8             х= 10:5</a:t>
            </a:r>
          </a:p>
          <a:p>
            <a:r>
              <a:rPr lang="tt-RU" b="1">
                <a:solidFill>
                  <a:srgbClr val="0000CC"/>
                </a:solidFill>
              </a:rPr>
              <a:t>  х=-0,5              х= 2</a:t>
            </a:r>
          </a:p>
          <a:p>
            <a:r>
              <a:rPr lang="tt-RU" b="1">
                <a:solidFill>
                  <a:srgbClr val="0000CC"/>
                </a:solidFill>
              </a:rPr>
              <a:t>Җавап: -0,5;  2.       </a:t>
            </a:r>
          </a:p>
          <a:p>
            <a:r>
              <a:rPr lang="tt-RU" b="1">
                <a:solidFill>
                  <a:srgbClr val="0000CC"/>
                </a:solidFill>
              </a:rPr>
              <a:t> 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24000" y="1066800"/>
            <a:ext cx="441499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Тигезләмә чишү:</a:t>
            </a: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000" y="304800"/>
            <a:ext cx="6238439" cy="1384995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циональ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саннарны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тапкырлауны</a:t>
            </a:r>
            <a:r>
              <a:rPr lang="tt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ң</a:t>
            </a:r>
          </a:p>
          <a:p>
            <a:pPr algn="ctr">
              <a:defRPr/>
            </a:pPr>
            <a:r>
              <a:rPr lang="tt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кушуга һәм алуга карата тарату </a:t>
            </a:r>
          </a:p>
          <a:p>
            <a:pPr algn="ctr">
              <a:defRPr/>
            </a:pPr>
            <a:r>
              <a:rPr lang="tt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үзлеге дә була.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09800" y="2057400"/>
            <a:ext cx="46153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t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(а+в)∙с= а∙с + в∙с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24200"/>
            <a:ext cx="43749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t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(а-в)∙с= а∙с - в∙с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4114800"/>
            <a:ext cx="704391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2400" b="1" dirty="0">
                <a:ln w="1905">
                  <a:solidFill>
                    <a:sysClr val="windowText" lastClr="000000"/>
                  </a:solidFill>
                </a:ln>
                <a:solidFill>
                  <a:srgbClr val="9933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Әлеге үзлекне куллануга күнегү эшлибез:</a:t>
            </a:r>
          </a:p>
          <a:p>
            <a:pPr algn="ctr">
              <a:defRPr/>
            </a:pPr>
            <a:r>
              <a:rPr lang="tt-RU" sz="2400" b="1" dirty="0">
                <a:ln w="1905">
                  <a:solidFill>
                    <a:sysClr val="windowText" lastClr="000000"/>
                  </a:solidFill>
                </a:ln>
                <a:solidFill>
                  <a:srgbClr val="9933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 </a:t>
            </a:r>
            <a:r>
              <a:rPr lang="tt-RU" sz="2400" b="1" dirty="0">
                <a:ln w="1905">
                  <a:solidFill>
                    <a:sysClr val="windowText" lastClr="000000"/>
                  </a:solidFill>
                </a:ln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1213</a:t>
            </a:r>
            <a:r>
              <a:rPr lang="tt-RU" sz="2400" b="1" dirty="0">
                <a:ln w="1905">
                  <a:solidFill>
                    <a:sysClr val="windowText" lastClr="000000"/>
                  </a:solidFill>
                </a:ln>
                <a:solidFill>
                  <a:srgbClr val="9933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(а) </a:t>
            </a:r>
            <a:endParaRPr lang="ru-RU" sz="2400" b="1" dirty="0">
              <a:ln w="1905">
                <a:solidFill>
                  <a:sysClr val="windowText" lastClr="000000"/>
                </a:solidFill>
              </a:ln>
              <a:solidFill>
                <a:srgbClr val="9933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3558" name="Picture 19" descr="2M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1828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2382" y="2967335"/>
            <a:ext cx="559521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t-RU" sz="32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 1212;   1214;</a:t>
            </a:r>
          </a:p>
          <a:p>
            <a:pPr algn="ctr">
              <a:defRPr/>
            </a:pPr>
            <a:r>
              <a:rPr lang="tt-RU" sz="32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 1210 – телдән;</a:t>
            </a:r>
          </a:p>
          <a:p>
            <a:pPr algn="ctr">
              <a:defRPr/>
            </a:pPr>
            <a:r>
              <a:rPr lang="tt-RU" sz="32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 1206(б;г); 1205(в;г)</a:t>
            </a:r>
            <a:endParaRPr lang="ru-RU" sz="32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4579" name="Picture 29" descr="baby18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1341438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ьная выноска 5"/>
          <p:cNvSpPr/>
          <p:nvPr/>
        </p:nvSpPr>
        <p:spPr>
          <a:xfrm>
            <a:off x="1295400" y="1143000"/>
            <a:ext cx="1752600" cy="1524000"/>
          </a:xfrm>
          <a:prstGeom prst="wedgeEllipseCallout">
            <a:avLst>
              <a:gd name="adj1" fmla="val -44885"/>
              <a:gd name="adj2" fmla="val 465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FF0000"/>
                </a:solidFill>
              </a:rPr>
              <a:t>Уйлап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карыйк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tt-RU" b="1" dirty="0">
                <a:solidFill>
                  <a:srgbClr val="FF0000"/>
                </a:solidFill>
              </a:rPr>
              <a:t>ә</a:t>
            </a:r>
            <a:r>
              <a:rPr lang="ru-RU" b="1" dirty="0" err="1">
                <a:solidFill>
                  <a:srgbClr val="FF0000"/>
                </a:solidFill>
              </a:rPr>
              <a:t>ле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762000"/>
            <a:ext cx="69172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Йомгаклау өлеше: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8945" y="2743200"/>
            <a:ext cx="722505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3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Өй эше: </a:t>
            </a:r>
            <a:r>
              <a:rPr lang="tt-RU" sz="32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кагыйдәләрне кабатларга,</a:t>
            </a:r>
          </a:p>
          <a:p>
            <a:pPr algn="ctr">
              <a:defRPr/>
            </a:pPr>
            <a:r>
              <a:rPr lang="tt-RU" sz="3200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 1226(е); 1228(в;г); 1229(а-г);</a:t>
            </a:r>
          </a:p>
          <a:p>
            <a:pPr algn="ctr">
              <a:defRPr/>
            </a:pPr>
            <a:r>
              <a:rPr lang="tt-RU" sz="3200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1294; 1298 </a:t>
            </a:r>
            <a:endParaRPr lang="ru-RU" sz="3200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5604" name="Picture 4" descr="мальчик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828800"/>
            <a:ext cx="2376488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86105c8590ef01657766a1fd361eb23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84138"/>
            <a:ext cx="17526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19" descr="2M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52963"/>
            <a:ext cx="1828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1600200" y="609600"/>
            <a:ext cx="5800725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Ике тискәре санны кушу өчен: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219200" y="2209800"/>
            <a:ext cx="65532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1. аларның модульләрен кушарга;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1219200" y="3048000"/>
            <a:ext cx="5419725" cy="1047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2. килеп чыккан сан алдына</a:t>
            </a:r>
          </a:p>
          <a:p>
            <a:pPr algn="ctr"/>
            <a:r>
              <a:rPr lang="ru-RU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"-" тамгасы куярга кирәк.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838200" y="4343400"/>
            <a:ext cx="1247775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Мисал:</a:t>
            </a:r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438400" y="4419600"/>
            <a:ext cx="5410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-6+(-3)=-(6+3)=-9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-2,1+(-3,4)=-(2,1+3,4)=-5,5</a:t>
            </a:r>
          </a:p>
        </p:txBody>
      </p:sp>
      <p:sp>
        <p:nvSpPr>
          <p:cNvPr id="8" name="Стрелка вниз 7">
            <a:hlinkClick r:id="rId2" action="ppaction://hlinkpres?slideindex=11&amp;slidetitle=Слайд 11"/>
          </p:cNvPr>
          <p:cNvSpPr/>
          <p:nvPr/>
        </p:nvSpPr>
        <p:spPr>
          <a:xfrm>
            <a:off x="8229600" y="60960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103" grpId="0" animBg="1"/>
      <p:bldP spid="1536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600200" y="609600"/>
            <a:ext cx="68580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Төрле тамгалы саннарны кушу өчен:</a:t>
            </a:r>
          </a:p>
        </p:txBody>
      </p:sp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1219200" y="1905000"/>
            <a:ext cx="65532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1. кушылучыларның зуррак </a:t>
            </a:r>
          </a:p>
          <a:p>
            <a:pPr algn="ctr"/>
            <a:r>
              <a:rPr lang="ru-RU" sz="3600" kern="10"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модуленнән кечерәген алырга;</a:t>
            </a:r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219200" y="3048000"/>
            <a:ext cx="6934200" cy="1524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2. килеп чыккан сан алдына</a:t>
            </a:r>
          </a:p>
          <a:p>
            <a:pPr algn="ctr"/>
            <a:r>
              <a:rPr lang="ru-RU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зуррак модульле кушылучының</a:t>
            </a:r>
          </a:p>
          <a:p>
            <a:pPr algn="ctr"/>
            <a:r>
              <a:rPr lang="ru-RU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тамгасын куярга кирәк.</a:t>
            </a: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1247775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Мисал:</a:t>
            </a:r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438400" y="4876800"/>
            <a:ext cx="6705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6+(-3)=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6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|-|-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3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 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=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6 – 3 = 3;</a:t>
            </a:r>
            <a:endParaRPr lang="ru-RU" sz="2400">
              <a:solidFill>
                <a:schemeClr val="tx2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2,1+(-3,4)=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-(|3,4| - |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2,1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|) 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=-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(3,4-2,1)= - 1,3</a:t>
            </a:r>
            <a:endParaRPr lang="ru-RU" sz="24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" name="Стрелка вниз 7">
            <a:hlinkClick r:id="rId2" action="ppaction://hlinkpres?slideindex=12&amp;slidetitle=Слайд 12"/>
          </p:cNvPr>
          <p:cNvSpPr/>
          <p:nvPr/>
        </p:nvSpPr>
        <p:spPr>
          <a:xfrm>
            <a:off x="8458200" y="64008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0" grpId="0" animBg="1"/>
      <p:bldP spid="24581" grpId="0" animBg="1"/>
      <p:bldP spid="1536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1295400" y="990600"/>
            <a:ext cx="676275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Төрле тамгалы саннарны алу өчен,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685800" y="2286000"/>
            <a:ext cx="8010525" cy="1524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кимүчегә киметүченең</a:t>
            </a:r>
          </a:p>
          <a:p>
            <a:pPr algn="ctr"/>
            <a:r>
              <a:rPr lang="ru-RU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капма-каршысын кушарга кирәк:</a:t>
            </a:r>
          </a:p>
          <a:p>
            <a:pPr algn="ctr"/>
            <a:r>
              <a:rPr lang="ru-RU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 - в = а + (-в).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838200" y="4343400"/>
            <a:ext cx="1247775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Мисал:</a:t>
            </a:r>
          </a:p>
        </p:txBody>
      </p:sp>
      <p:sp>
        <p:nvSpPr>
          <p:cNvPr id="6149" name="WordArt 7"/>
          <p:cNvSpPr>
            <a:spLocks noChangeArrowheads="1" noChangeShapeType="1" noTextEdit="1"/>
          </p:cNvSpPr>
          <p:nvPr/>
        </p:nvSpPr>
        <p:spPr bwMode="auto">
          <a:xfrm>
            <a:off x="2667000" y="4419600"/>
            <a:ext cx="4705350" cy="209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-18-14= -18 + (-14)= -32;</a:t>
            </a:r>
          </a:p>
          <a:p>
            <a:pPr algn="ctr"/>
            <a:r>
              <a:rPr lang="ru-RU" sz="3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8 - 11 = 8 + (-11) = -3;</a:t>
            </a:r>
          </a:p>
          <a:p>
            <a:pPr algn="ctr"/>
            <a:r>
              <a:rPr lang="ru-RU" sz="3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5 - (-13) = 5 + 13= 18;</a:t>
            </a:r>
          </a:p>
          <a:p>
            <a:pPr algn="ctr"/>
            <a:r>
              <a:rPr lang="ru-RU" sz="3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-5 - (-13) = -5 +13 =8.</a:t>
            </a:r>
          </a:p>
        </p:txBody>
      </p:sp>
      <p:sp>
        <p:nvSpPr>
          <p:cNvPr id="8" name="Улыбающееся лицо 7">
            <a:hlinkClick r:id="rId2" action="ppaction://hlinkpres?slideindex=13&amp;slidetitle=Слайд 13"/>
          </p:cNvPr>
          <p:cNvSpPr/>
          <p:nvPr/>
        </p:nvSpPr>
        <p:spPr>
          <a:xfrm>
            <a:off x="8382000" y="6096000"/>
            <a:ext cx="5334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61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600200" y="609600"/>
            <a:ext cx="70104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Ике тискәре санны тапкырлау өчен,</a:t>
            </a: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381000" y="2209800"/>
            <a:ext cx="83058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аларның модульләрен тапкырларга кирәк.</a:t>
            </a:r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838200" y="4343400"/>
            <a:ext cx="1247775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Мисал:</a:t>
            </a:r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438400" y="4419600"/>
            <a:ext cx="6096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-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1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6 ∙ (-3)= 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-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1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6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 ∙ |-3| =16 ∙ 3 = 48;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-2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∙ 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(-3,4)=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|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-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2| ∙ |-3,4| 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=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2 ∙ 3,4= 6,8.</a:t>
            </a:r>
          </a:p>
        </p:txBody>
      </p:sp>
      <p:sp>
        <p:nvSpPr>
          <p:cNvPr id="7" name="Улыбающееся лицо 6">
            <a:hlinkClick r:id="rId2" action="ppaction://hlinkpres?slideindex=14&amp;slidetitle=Слайд 14"/>
          </p:cNvPr>
          <p:cNvSpPr/>
          <p:nvPr/>
        </p:nvSpPr>
        <p:spPr>
          <a:xfrm>
            <a:off x="8382000" y="6248400"/>
            <a:ext cx="609600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05" grpId="0" animBg="1"/>
      <p:bldP spid="1536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1600200" y="609600"/>
            <a:ext cx="70866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Төрле тамгалы саннарны тапкырлау өчен:</a:t>
            </a:r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457200" y="2209800"/>
            <a:ext cx="73152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1. бу саннарның модульләрен тапкырларга;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457200" y="3048000"/>
            <a:ext cx="7315200" cy="1047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2. килеп чыккан сан алдына</a:t>
            </a:r>
          </a:p>
          <a:p>
            <a:pPr algn="ctr"/>
            <a:r>
              <a:rPr lang="ru-RU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"-" тамгасы куярга кирәк.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838200" y="4343400"/>
            <a:ext cx="1247775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Мисал:</a:t>
            </a:r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438400" y="4419600"/>
            <a:ext cx="6477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-6 ∙ 1,3 = -(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|-6| ∙ |1,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3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)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=-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( 6 ∙ 1,3) = - 7,8</a:t>
            </a:r>
            <a:endParaRPr lang="ru-RU" sz="2400">
              <a:solidFill>
                <a:schemeClr val="tx2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2,1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∙ (-5) = -( |2,1| ∙ |-5|) = 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-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(2,1 ∙5) 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=-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10,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8" name="Улыбающееся лицо 7">
            <a:hlinkClick r:id="rId2" action="ppaction://hlinkpres?slideindex=15&amp;slidetitle=Слайд 15"/>
          </p:cNvPr>
          <p:cNvSpPr/>
          <p:nvPr/>
        </p:nvSpPr>
        <p:spPr>
          <a:xfrm>
            <a:off x="8153400" y="5943600"/>
            <a:ext cx="7620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8" grpId="0" animBg="1"/>
      <p:bldP spid="26629" grpId="0" animBg="1"/>
      <p:bldP spid="1536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70866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Тискәре санны тискәре санга  бүлү өчен,</a:t>
            </a:r>
          </a:p>
        </p:txBody>
      </p:sp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381000" y="2209800"/>
            <a:ext cx="83058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бүленүченең модулен бүлүченең </a:t>
            </a:r>
          </a:p>
          <a:p>
            <a:pPr algn="ctr"/>
            <a:r>
              <a:rPr lang="ru-RU" sz="3600" kern="10"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модуленә бүлергә кирәк.</a:t>
            </a:r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838200" y="4343400"/>
            <a:ext cx="1247775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Мисал:</a:t>
            </a:r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438400" y="4419600"/>
            <a:ext cx="6096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-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1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6 : (-4)= 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-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1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6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 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: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|-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4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 =16 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: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4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= 4;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-12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: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(-0,5)=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|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-1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2| 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: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|-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0,5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 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=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1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2 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: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0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,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5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24.</a:t>
            </a:r>
            <a:endParaRPr lang="en-US" sz="24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" name="Улыбающееся лицо 6">
            <a:hlinkClick r:id="rId2" action="ppaction://hlinkpres?slideindex=16&amp;slidetitle=Слайд 16"/>
          </p:cNvPr>
          <p:cNvSpPr/>
          <p:nvPr/>
        </p:nvSpPr>
        <p:spPr>
          <a:xfrm>
            <a:off x="8382000" y="6096000"/>
            <a:ext cx="457200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2" grpId="0" animBg="1"/>
      <p:bldP spid="1536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1752600" y="1143000"/>
            <a:ext cx="70104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Төрле тамгалы саннарны бүлү өчен:</a:t>
            </a: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457200" y="4648200"/>
            <a:ext cx="1247775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Мисал:</a:t>
            </a:r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981200" y="4648200"/>
            <a:ext cx="6858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-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1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20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 : 30=</a:t>
            </a:r>
            <a:r>
              <a:rPr lang="ru-RU" sz="2400">
                <a:solidFill>
                  <a:schemeClr val="tx2"/>
                </a:solidFill>
                <a:latin typeface="Arial" charset="0"/>
              </a:rPr>
              <a:t>-(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-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1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20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 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: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|3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0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</a:t>
            </a:r>
            <a:r>
              <a:rPr lang="ru-RU" sz="2400">
                <a:solidFill>
                  <a:schemeClr val="tx2"/>
                </a:solidFill>
                <a:latin typeface="Arial" charset="0"/>
              </a:rPr>
              <a:t>)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=</a:t>
            </a:r>
            <a:r>
              <a:rPr lang="ru-RU" sz="2400">
                <a:solidFill>
                  <a:schemeClr val="tx2"/>
                </a:solidFill>
                <a:latin typeface="Arial" charset="0"/>
              </a:rPr>
              <a:t>-(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1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20 :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3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0</a:t>
            </a:r>
            <a:r>
              <a:rPr lang="tt-RU" sz="2400">
                <a:solidFill>
                  <a:schemeClr val="tx2"/>
                </a:solidFill>
                <a:latin typeface="Arial" charset="0"/>
              </a:rPr>
              <a:t>)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ru-RU" sz="2400">
                <a:solidFill>
                  <a:schemeClr val="tx2"/>
                </a:solidFill>
                <a:latin typeface="Arial" charset="0"/>
              </a:rPr>
              <a:t>-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4;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14,6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: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(-2)=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400">
                <a:solidFill>
                  <a:schemeClr val="tx2"/>
                </a:solidFill>
                <a:latin typeface="Arial" charset="0"/>
              </a:rPr>
              <a:t>-(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-14,6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 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: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|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-2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|</a:t>
            </a:r>
            <a:r>
              <a:rPr lang="ru-RU" sz="2400">
                <a:solidFill>
                  <a:schemeClr val="tx2"/>
                </a:solidFill>
                <a:latin typeface="Arial" charset="0"/>
              </a:rPr>
              <a:t>)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400">
                <a:solidFill>
                  <a:schemeClr val="tx2"/>
                </a:solidFill>
                <a:latin typeface="Comic Sans MS" pitchFamily="66" charset="0"/>
              </a:rPr>
              <a:t>=</a:t>
            </a:r>
            <a:r>
              <a:rPr lang="ru-RU" sz="2400">
                <a:solidFill>
                  <a:schemeClr val="tx2"/>
                </a:solidFill>
                <a:latin typeface="Arial" charset="0"/>
              </a:rPr>
              <a:t>-(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14,6 : 2</a:t>
            </a:r>
            <a:r>
              <a:rPr lang="tt-RU" sz="2400">
                <a:solidFill>
                  <a:schemeClr val="tx2"/>
                </a:solidFill>
                <a:latin typeface="Arial" charset="0"/>
              </a:rPr>
              <a:t>)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ru-RU" sz="2400">
                <a:solidFill>
                  <a:schemeClr val="tx2"/>
                </a:solidFill>
                <a:latin typeface="Arial" charset="0"/>
              </a:rPr>
              <a:t>-</a:t>
            </a:r>
            <a:r>
              <a:rPr lang="tt-RU" sz="2400">
                <a:solidFill>
                  <a:schemeClr val="tx2"/>
                </a:solidFill>
                <a:latin typeface="Comic Sans MS" pitchFamily="66" charset="0"/>
              </a:rPr>
              <a:t>7,3</a:t>
            </a: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381000" y="2209800"/>
            <a:ext cx="83058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1. бүленүченең модулен бүлүченең </a:t>
            </a:r>
          </a:p>
          <a:p>
            <a:pPr algn="ctr"/>
            <a:r>
              <a:rPr lang="ru-RU" sz="3600" kern="10"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модуленә бүлергә кирәк.</a:t>
            </a:r>
          </a:p>
        </p:txBody>
      </p:sp>
      <p:sp>
        <p:nvSpPr>
          <p:cNvPr id="28679" name="WordArt 7"/>
          <p:cNvSpPr>
            <a:spLocks noChangeArrowheads="1" noChangeShapeType="1" noTextEdit="1"/>
          </p:cNvSpPr>
          <p:nvPr/>
        </p:nvSpPr>
        <p:spPr bwMode="auto">
          <a:xfrm>
            <a:off x="533400" y="3276600"/>
            <a:ext cx="7315200" cy="1047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2. килеп чыккан сан алдына</a:t>
            </a:r>
          </a:p>
          <a:p>
            <a:pPr algn="ctr"/>
            <a:r>
              <a:rPr lang="ru-RU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"-" тамгасы куярга кирәк.</a:t>
            </a:r>
          </a:p>
        </p:txBody>
      </p:sp>
      <p:sp>
        <p:nvSpPr>
          <p:cNvPr id="8" name="Улыбающееся лицо 7">
            <a:hlinkClick r:id="rId2" action="ppaction://hlinkpres?slideindex=17&amp;slidetitle=Слайд 17"/>
          </p:cNvPr>
          <p:cNvSpPr/>
          <p:nvPr/>
        </p:nvSpPr>
        <p:spPr>
          <a:xfrm>
            <a:off x="8458200" y="6248400"/>
            <a:ext cx="457200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15361" grpId="0" autoUpdateAnimBg="0"/>
      <p:bldP spid="28678" grpId="0" animBg="1"/>
      <p:bldP spid="28679" grpId="0" animBg="1"/>
    </p:bld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379</TotalTime>
  <Words>1089</Words>
  <Application>Microsoft Office PowerPoint</Application>
  <PresentationFormat>Экран (4:3)</PresentationFormat>
  <Paragraphs>153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Tahoma</vt:lpstr>
      <vt:lpstr>Arial</vt:lpstr>
      <vt:lpstr>Wingdings</vt:lpstr>
      <vt:lpstr>Calibri</vt:lpstr>
      <vt:lpstr>Comic Sans MS</vt:lpstr>
      <vt:lpstr>Times New Roman</vt:lpstr>
      <vt:lpstr>Symbol</vt:lpstr>
      <vt:lpstr>Палитра</vt:lpstr>
      <vt:lpstr>Рациональ саннар белән гамәлләр башкару.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Раиля</dc:creator>
  <cp:lastModifiedBy>Раиля</cp:lastModifiedBy>
  <cp:revision>34</cp:revision>
  <cp:lastPrinted>1601-01-01T00:00:00Z</cp:lastPrinted>
  <dcterms:created xsi:type="dcterms:W3CDTF">1601-01-01T00:00:00Z</dcterms:created>
  <dcterms:modified xsi:type="dcterms:W3CDTF">2012-04-23T18:31:57Z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