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4" r:id="rId12"/>
    <p:sldId id="272" r:id="rId13"/>
    <p:sldId id="275" r:id="rId14"/>
    <p:sldId id="276" r:id="rId15"/>
    <p:sldId id="277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EFDC9-5506-4AAE-A705-FACD1A0239CD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D26E9-CDB2-4BF6-841D-18F431CD92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8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D26E9-CDB2-4BF6-841D-18F431CD923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6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hyperlink" Target="&#1084;&#1085;&#1086;&#1075;&#1086;&#1095;&#1083;&#1077;&#1085;&#1099;.pptx" TargetMode="Externa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6.gif"/><Relationship Id="rId7" Type="http://schemas.openxmlformats.org/officeDocument/2006/relationships/slide" Target="slide5.xml"/><Relationship Id="rId12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image" Target="../media/image7.gif"/><Relationship Id="rId10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428604"/>
            <a:ext cx="64918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Күпбуыннар тапкырчыгышы</a:t>
            </a:r>
          </a:p>
          <a:p>
            <a:pPr algn="ctr"/>
            <a:r>
              <a:rPr lang="tt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темасын гомумиләштерү.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43116"/>
            <a:ext cx="8772273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Максат:</a:t>
            </a:r>
            <a:r>
              <a:rPr lang="tt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tt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- күпбуыннар тапкырчыгышы темасын ныгыту;  </a:t>
            </a:r>
          </a:p>
          <a:p>
            <a:pPr algn="ctr"/>
            <a:r>
              <a:rPr lang="tt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бердәй рәвеш үзгәртүләрне куллану;   </a:t>
            </a:r>
          </a:p>
          <a:p>
            <a:pPr algn="ctr"/>
            <a:r>
              <a:rPr lang="tt-RU" sz="28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күңелдән исәпләү күнекмәләрен үстерү;</a:t>
            </a:r>
            <a:endParaRPr lang="ru-RU" sz="28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785926"/>
            <a:ext cx="545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Өй эшен тикшер!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214686"/>
            <a:ext cx="5400675" cy="36195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785786" y="2714620"/>
            <a:ext cx="121444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№773</a:t>
            </a:r>
            <a:endParaRPr lang="ru-RU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571876"/>
            <a:ext cx="5048250" cy="40957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572008"/>
            <a:ext cx="4171950" cy="390525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643578"/>
            <a:ext cx="5514975" cy="361950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57224" y="5072074"/>
            <a:ext cx="121444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№776</a:t>
            </a:r>
            <a:endParaRPr lang="ru-RU" dirty="0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00504"/>
            <a:ext cx="6115050" cy="75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8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Тапкырлаучыларга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таркатыгыз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214686"/>
            <a:ext cx="4686300" cy="80010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000636"/>
            <a:ext cx="4924425" cy="800100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Стрелка влево 28">
            <a:hlinkClick r:id="rId5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2382" y="2967335"/>
            <a:ext cx="559521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t-RU" sz="32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838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(а;б) ; 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843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(а); 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852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(а;б);</a:t>
            </a:r>
          </a:p>
          <a:p>
            <a:pPr algn="ctr">
              <a:defRPr/>
            </a:pP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Мәс</a:t>
            </a:r>
            <a:r>
              <a:rPr lang="ru-RU" sz="3200" b="1" dirty="0" err="1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әләне чишегез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tt-RU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pres?slideindex=12&amp;slidetitle=Слайд 12"/>
              </a:rPr>
              <a:t>750</a:t>
            </a:r>
            <a:endParaRPr lang="tt-RU" sz="32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ru-RU" sz="32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579" name="Picture 29" descr="baby1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2590800"/>
            <a:ext cx="134143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ьная выноска 5"/>
          <p:cNvSpPr/>
          <p:nvPr/>
        </p:nvSpPr>
        <p:spPr>
          <a:xfrm>
            <a:off x="1295400" y="1143000"/>
            <a:ext cx="1752600" cy="1524000"/>
          </a:xfrm>
          <a:prstGeom prst="wedgeEllipseCallout">
            <a:avLst>
              <a:gd name="adj1" fmla="val -44885"/>
              <a:gd name="adj2" fmla="val 46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FF0000"/>
                </a:solidFill>
              </a:rPr>
              <a:t>Уйлап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карыйк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tt-RU" b="1" dirty="0">
                <a:solidFill>
                  <a:srgbClr val="FF0000"/>
                </a:solidFill>
              </a:rPr>
              <a:t>ә</a:t>
            </a:r>
            <a:r>
              <a:rPr lang="ru-RU" b="1" dirty="0" err="1">
                <a:solidFill>
                  <a:srgbClr val="FF0000"/>
                </a:solidFill>
              </a:rPr>
              <a:t>ле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28604"/>
          <a:ext cx="892971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618"/>
                <a:gridCol w="1993241"/>
                <a:gridCol w="1464495"/>
                <a:gridCol w="3000364"/>
              </a:tblGrid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а (иңе)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в (буе)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(мәйдан)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Квадрат</a:t>
                      </a:r>
                      <a:endParaRPr lang="ru-RU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tt-RU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tt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Турыпочмаклык</a:t>
                      </a:r>
                      <a:endParaRPr lang="ru-RU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1538" y="2571744"/>
            <a:ext cx="6795835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(х-2)∙(х+3) -</a:t>
            </a: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tt-RU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 = 30 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тигезләмәсен чишәбез</a:t>
            </a:r>
          </a:p>
          <a:p>
            <a:endParaRPr lang="tt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Выгнутая влево стрелка 7"/>
          <p:cNvSpPr/>
          <p:nvPr/>
        </p:nvSpPr>
        <p:spPr>
          <a:xfrm flipH="1">
            <a:off x="8143900" y="1071546"/>
            <a:ext cx="240033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19122" y="1000108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1400" dirty="0" smtClean="0">
                <a:latin typeface="Times New Roman" pitchFamily="18" charset="0"/>
                <a:cs typeface="Times New Roman" pitchFamily="18" charset="0"/>
              </a:rPr>
              <a:t>30 см</a:t>
            </a:r>
            <a:r>
              <a:rPr lang="tt-RU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t-RU" sz="1400" dirty="0" smtClean="0">
                <a:latin typeface="Times New Roman" pitchFamily="18" charset="0"/>
                <a:cs typeface="Times New Roman" pitchFamily="18" charset="0"/>
              </a:rPr>
              <a:t> га ким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3143248"/>
            <a:ext cx="38876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tt-RU" sz="28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 + 3х - 2х - 6 - х</a:t>
            </a:r>
            <a:r>
              <a:rPr lang="tt-RU" sz="2800" b="1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= 30,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х – 6 = 30,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х = 30 + 6,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х = 36.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5214950"/>
            <a:ext cx="4587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Җавап:</a:t>
            </a:r>
            <a:r>
              <a:rPr lang="tt-RU" dirty="0" smtClean="0">
                <a:solidFill>
                  <a:srgbClr val="C00000"/>
                </a:solidFill>
              </a:rPr>
              <a:t> 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Квадрат ягының озынлыгы 36 см.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100010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100010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9454" y="100010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142873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- 2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9190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+ 3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3636" y="142873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 – 2) ∙ (x + 3)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58082" y="6215082"/>
            <a:ext cx="15914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Йомгаклау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428736"/>
            <a:ext cx="6392327" cy="642942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09" y="1928802"/>
            <a:ext cx="6792105" cy="571504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428869"/>
            <a:ext cx="6715172" cy="587860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8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928934"/>
            <a:ext cx="2500330" cy="593685"/>
          </a:xfrm>
          <a:prstGeom prst="rect">
            <a:avLst/>
          </a:prstGeom>
          <a:noFill/>
        </p:spPr>
      </p:pic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4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09" y="3857628"/>
            <a:ext cx="6281049" cy="642942"/>
          </a:xfrm>
          <a:prstGeom prst="rect">
            <a:avLst/>
          </a:prstGeom>
          <a:noFill/>
        </p:spPr>
      </p:pic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7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500570"/>
            <a:ext cx="6643734" cy="620241"/>
          </a:xfrm>
          <a:prstGeom prst="rect">
            <a:avLst/>
          </a:prstGeom>
          <a:noFill/>
        </p:spPr>
      </p:pic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70" name="Picture 3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09" y="5072074"/>
            <a:ext cx="3000397" cy="604731"/>
          </a:xfrm>
          <a:prstGeom prst="rect">
            <a:avLst/>
          </a:prstGeom>
          <a:noFill/>
        </p:spPr>
      </p:pic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42910" y="571480"/>
            <a:ext cx="192882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№838(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6" name="Стрелка влево 35">
            <a:hlinkClick r:id="rId9" action="ppaction://hlinksldjump"/>
          </p:cNvPr>
          <p:cNvSpPr/>
          <p:nvPr/>
        </p:nvSpPr>
        <p:spPr>
          <a:xfrm>
            <a:off x="8286776" y="6215082"/>
            <a:ext cx="50006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000364" y="500042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Гадиләштерегез: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571480"/>
            <a:ext cx="192882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№ 843 (а)</a:t>
            </a:r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2143116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Эзлекле килүче 5 натурал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сан: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n, n+1, n+2, n+3, n+4</a:t>
            </a:r>
            <a:r>
              <a:rPr lang="tt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357166"/>
            <a:ext cx="56436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Эзлекле килүче 5 натурал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суммасы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к</a:t>
            </a:r>
            <a:r>
              <a:rPr lang="tt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 кабатлы икәнен исбатлагыз: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лево 17">
            <a:hlinkClick r:id="rId2" action="ppaction://hlinksldjump"/>
          </p:cNvPr>
          <p:cNvSpPr/>
          <p:nvPr/>
        </p:nvSpPr>
        <p:spPr>
          <a:xfrm>
            <a:off x="8286776" y="6215082"/>
            <a:ext cx="50006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14348" y="2857496"/>
            <a:ext cx="69294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 + (n + 1) + (n + 2) + (n + 3) + (n + 4) =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n + n + 1 + n + 2 + n + 3 + n + 4 =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5n + 10 = 5 ( n + 2) 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tt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кә кабатлы,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tt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яг</a:t>
            </a:r>
            <a:r>
              <a:rPr lang="ru-RU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 5 кә бүленә</a:t>
            </a:r>
            <a:endParaRPr lang="ru-RU" sz="2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571480"/>
            <a:ext cx="192882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№8</a:t>
            </a:r>
            <a:r>
              <a:rPr lang="en-US" dirty="0" smtClean="0"/>
              <a:t>52</a:t>
            </a:r>
            <a:r>
              <a:rPr lang="ru-RU" dirty="0" smtClean="0"/>
              <a:t>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3050"/>
            <a:ext cx="6800348" cy="785818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285992"/>
            <a:ext cx="6429420" cy="714380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3000372"/>
            <a:ext cx="3791709" cy="714380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3714752"/>
            <a:ext cx="6407439" cy="785818"/>
          </a:xfrm>
          <a:prstGeom prst="rect">
            <a:avLst/>
          </a:prstGeom>
          <a:noFill/>
        </p:spPr>
      </p:pic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429132"/>
            <a:ext cx="6241208" cy="785818"/>
          </a:xfrm>
          <a:prstGeom prst="rect">
            <a:avLst/>
          </a:prstGeom>
          <a:noFill/>
        </p:spPr>
      </p:pic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143512"/>
            <a:ext cx="4071966" cy="799027"/>
          </a:xfrm>
          <a:prstGeom prst="rect">
            <a:avLst/>
          </a:prstGeom>
          <a:noFill/>
        </p:spPr>
      </p:pic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3240" y="6429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714612" y="642918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Тапкырчыгыш рәвешендә күрсәтегез: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лево 25">
            <a:hlinkClick r:id="rId8" action="ppaction://hlinksldjump"/>
          </p:cNvPr>
          <p:cNvSpPr/>
          <p:nvPr/>
        </p:nvSpPr>
        <p:spPr>
          <a:xfrm>
            <a:off x="8286776" y="6215082"/>
            <a:ext cx="50006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762000"/>
            <a:ext cx="69172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t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Йомгаклау өлеше: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2214554"/>
            <a:ext cx="48676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t-RU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Өй эше: </a:t>
            </a:r>
            <a:endParaRPr lang="tt-RU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tt-RU" sz="3200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№838 (в;г); 852 (в;г); 854</a:t>
            </a:r>
            <a:endParaRPr lang="ru-RU" sz="3200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4" descr="мальч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2376487" cy="26638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6021287"/>
            <a:ext cx="7741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Төзеде: Субаш урта гомуми белем мәктәбенең </a:t>
            </a:r>
            <a:r>
              <a:rPr lang="en-US" dirty="0" smtClean="0"/>
              <a:t>I</a:t>
            </a:r>
            <a:r>
              <a:rPr lang="ru-RU" dirty="0" smtClean="0"/>
              <a:t> кв. </a:t>
            </a:r>
            <a:r>
              <a:rPr lang="ru-RU" dirty="0" err="1" smtClean="0"/>
              <a:t>категорияле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математика </a:t>
            </a:r>
            <a:r>
              <a:rPr lang="ru-RU" dirty="0" err="1" smtClean="0"/>
              <a:t>укытучысы</a:t>
            </a:r>
            <a:r>
              <a:rPr lang="ru-RU" dirty="0" smtClean="0"/>
              <a:t> </a:t>
            </a:r>
            <a:r>
              <a:rPr lang="ru-RU" dirty="0" err="1" smtClean="0"/>
              <a:t>Гарифуллин</a:t>
            </a:r>
            <a:r>
              <a:rPr lang="ru-RU" dirty="0" smtClean="0"/>
              <a:t> </a:t>
            </a:r>
            <a:r>
              <a:rPr lang="ru-RU" dirty="0" err="1" smtClean="0"/>
              <a:t>Расил</a:t>
            </a:r>
            <a:r>
              <a:rPr lang="ru-RU" dirty="0" smtClean="0"/>
              <a:t> </a:t>
            </a:r>
            <a:r>
              <a:rPr lang="ru-RU" dirty="0" err="1" smtClean="0"/>
              <a:t>габдулла</a:t>
            </a:r>
            <a:r>
              <a:rPr lang="ru-RU" dirty="0" smtClean="0"/>
              <a:t> </a:t>
            </a:r>
            <a:r>
              <a:rPr lang="ru-RU" dirty="0" err="1" smtClean="0"/>
              <a:t>улы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baby18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581525"/>
            <a:ext cx="1368425" cy="1944688"/>
          </a:xfrm>
          <a:prstGeom prst="rect">
            <a:avLst/>
          </a:prstGeom>
          <a:noFill/>
        </p:spPr>
      </p:pic>
      <p:sp>
        <p:nvSpPr>
          <p:cNvPr id="111619" name="Oval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42988" y="333375"/>
            <a:ext cx="6408737" cy="5949950"/>
          </a:xfrm>
          <a:prstGeom prst="ellipse">
            <a:avLst/>
          </a:prstGeom>
          <a:solidFill>
            <a:srgbClr val="F814E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4284663" y="333375"/>
            <a:ext cx="0" cy="597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1042988" y="3357563"/>
            <a:ext cx="640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2051050" y="1196975"/>
            <a:ext cx="4465638" cy="431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H="1">
            <a:off x="2051050" y="1196975"/>
            <a:ext cx="4392613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8" name="Oval 12"/>
          <p:cNvSpPr>
            <a:spLocks noChangeArrowheads="1"/>
          </p:cNvSpPr>
          <p:nvPr/>
        </p:nvSpPr>
        <p:spPr bwMode="auto">
          <a:xfrm>
            <a:off x="4213225" y="32845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1635" name="Picture 19" descr="2M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4652963"/>
            <a:ext cx="1828800" cy="2057400"/>
          </a:xfrm>
          <a:prstGeom prst="rect">
            <a:avLst/>
          </a:prstGeom>
          <a:noFill/>
        </p:spPr>
      </p:pic>
      <p:sp>
        <p:nvSpPr>
          <p:cNvPr id="111636" name="Text Box 2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429124" y="1142984"/>
            <a:ext cx="1406171" cy="46166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6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ru-RU" sz="2400" dirty="0">
                <a:solidFill>
                  <a:srgbClr val="000000"/>
                </a:solidFill>
                <a:hlinkClick r:id="rId6" action="ppaction://hlinksldjump"/>
              </a:rPr>
              <a:t>1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1637" name="Text Box 2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64163" y="2420938"/>
            <a:ext cx="1263295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2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2" action="ppaction://hlinksldjump"/>
              </a:rPr>
              <a:t> 2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1638" name="Text Box 2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580063" y="3789363"/>
            <a:ext cx="1263295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7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7" action="ppaction://hlinksldjump"/>
              </a:rPr>
              <a:t> 3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1639" name="Text Box 23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4572000" y="5157788"/>
            <a:ext cx="1263295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8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8" action="ppaction://hlinksldjump"/>
              </a:rPr>
              <a:t> 4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1640" name="Text Box 2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571736" y="1142984"/>
            <a:ext cx="1587496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9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9" action="ppaction://hlinksldjump"/>
              </a:rPr>
              <a:t> 8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1641" name="Text Box 25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420938"/>
            <a:ext cx="1263295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10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10" action="ppaction://hlinksldjump"/>
              </a:rPr>
              <a:t> 7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1642" name="Text Box 26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1547813" y="3860800"/>
            <a:ext cx="1263295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11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11" action="ppaction://hlinksldjump"/>
              </a:rPr>
              <a:t> 6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11643" name="Text Box 2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700338" y="5157788"/>
            <a:ext cx="1263295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hlinkClick r:id="rId4" action="ppaction://hlinksldjump"/>
              </a:rPr>
              <a:t>Бирем</a:t>
            </a:r>
            <a:r>
              <a:rPr lang="ru-RU" sz="2400" dirty="0" smtClean="0">
                <a:solidFill>
                  <a:srgbClr val="000000"/>
                </a:solidFill>
                <a:hlinkClick r:id="rId4" action="ppaction://hlinksldjump"/>
              </a:rPr>
              <a:t> 5</a:t>
            </a:r>
            <a:endParaRPr lang="ru-RU" sz="2400" dirty="0">
              <a:solidFill>
                <a:srgbClr val="000000"/>
              </a:solidFill>
            </a:endParaRPr>
          </a:p>
        </p:txBody>
      </p:sp>
      <p:pic>
        <p:nvPicPr>
          <p:cNvPr id="111645" name="Picture 29" descr="baby18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357430"/>
            <a:ext cx="1114425" cy="1584325"/>
          </a:xfrm>
          <a:prstGeom prst="rect">
            <a:avLst/>
          </a:prstGeom>
          <a:noFill/>
        </p:spPr>
      </p:pic>
      <p:sp>
        <p:nvSpPr>
          <p:cNvPr id="111646" name="AutoShape 3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24717" y="2928934"/>
            <a:ext cx="1619283" cy="1008063"/>
          </a:xfrm>
          <a:prstGeom prst="wedgeEllipseCallout">
            <a:avLst>
              <a:gd name="adj1" fmla="val -25699"/>
              <a:gd name="adj2" fmla="val 105278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бәлки кирәкмәс</a:t>
            </a:r>
            <a:r>
              <a:rPr lang="ru-RU" dirty="0" err="1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tt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Аңлатманы гадиләштерегез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928934"/>
            <a:ext cx="5448300" cy="1314450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143512"/>
            <a:ext cx="3524250" cy="809625"/>
          </a:xfrm>
          <a:prstGeom prst="rect">
            <a:avLst/>
          </a:prstGeom>
          <a:noFill/>
        </p:spPr>
      </p:pic>
      <p:sp>
        <p:nvSpPr>
          <p:cNvPr id="20" name="Стрелка влево 19">
            <a:hlinkClick r:id="rId5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tt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Уртак тапкырлаучыны җәя тышына чыгарыгыз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4552950" cy="80962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000636"/>
            <a:ext cx="5505450" cy="809625"/>
          </a:xfrm>
          <a:prstGeom prst="rect">
            <a:avLst/>
          </a:prstGeom>
          <a:noFill/>
        </p:spPr>
      </p:pic>
      <p:sp>
        <p:nvSpPr>
          <p:cNvPr id="20" name="Стрелка влево 19">
            <a:hlinkClick r:id="rId5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Күпбуын рәвешендә күрсәтегез: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857760"/>
            <a:ext cx="4038600" cy="809625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071810"/>
            <a:ext cx="3314700" cy="800100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Стрелка влево 21">
            <a:hlinkClick r:id="rId5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Тапкырлаучыларга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таркатыгыз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00372"/>
            <a:ext cx="2000250" cy="81915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786322"/>
            <a:ext cx="4162425" cy="81915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Стрелка влево 24">
            <a:hlinkClick r:id="rId5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tt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Уртак тапкырлаучыны җәя тышына чыгарыгыз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4810125" cy="809625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Стрелка влево 19">
            <a:hlinkClick r:id="rId4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857760"/>
            <a:ext cx="5514975" cy="809625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Аңлатманы ике күпбуынның тапкырчыгышы рәвешендә языгыз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286124"/>
            <a:ext cx="3943350" cy="8001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072074"/>
            <a:ext cx="4410075" cy="80010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Стрелка влево 23">
            <a:hlinkClick r:id="rId5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tt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Аңлатманы гадиләштерегез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143248"/>
            <a:ext cx="4133850" cy="809625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000636"/>
            <a:ext cx="5848350" cy="809625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трелка влево 16">
            <a:hlinkClick r:id="rId5" action="ppaction://hlinksldjump"/>
          </p:cNvPr>
          <p:cNvSpPr/>
          <p:nvPr/>
        </p:nvSpPr>
        <p:spPr>
          <a:xfrm>
            <a:off x="8072462" y="628652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374</Words>
  <Application>Microsoft Office PowerPoint</Application>
  <PresentationFormat>Экран (4:3)</PresentationFormat>
  <Paragraphs>80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Аңлатманы гадиләштерегез:</vt:lpstr>
      <vt:lpstr>Уртак тапкырлаучыны җәя тышына чыгарыгыз:</vt:lpstr>
      <vt:lpstr>Күпбуын рәвешендә күрсәтегез:</vt:lpstr>
      <vt:lpstr>Тапкырлаучыларга таркатыгыз:</vt:lpstr>
      <vt:lpstr>Уртак тапкырлаучыны җәя тышына чыгарыгыз:</vt:lpstr>
      <vt:lpstr>Аңлатманы ике күпбуынның тапкырчыгышы рәвешендә языгыз:</vt:lpstr>
      <vt:lpstr>Аңлатманы гадиләштерегез:</vt:lpstr>
      <vt:lpstr>Тапкырлаучыларга таркатыгыз: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Раиля</dc:creator>
  <cp:lastModifiedBy>Раиля</cp:lastModifiedBy>
  <cp:revision>63</cp:revision>
  <dcterms:modified xsi:type="dcterms:W3CDTF">2012-04-23T18:40:27Z</dcterms:modified>
</cp:coreProperties>
</file>