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3" r:id="rId4"/>
    <p:sldId id="294" r:id="rId5"/>
    <p:sldId id="258" r:id="rId6"/>
    <p:sldId id="267" r:id="rId7"/>
    <p:sldId id="260" r:id="rId8"/>
    <p:sldId id="261" r:id="rId9"/>
    <p:sldId id="262" r:id="rId10"/>
    <p:sldId id="263" r:id="rId11"/>
    <p:sldId id="265" r:id="rId12"/>
    <p:sldId id="264" r:id="rId13"/>
    <p:sldId id="269" r:id="rId14"/>
    <p:sldId id="270" r:id="rId15"/>
    <p:sldId id="272" r:id="rId16"/>
    <p:sldId id="273" r:id="rId17"/>
    <p:sldId id="276" r:id="rId18"/>
    <p:sldId id="274" r:id="rId19"/>
    <p:sldId id="275" r:id="rId20"/>
    <p:sldId id="277" r:id="rId21"/>
    <p:sldId id="278" r:id="rId22"/>
    <p:sldId id="279" r:id="rId23"/>
    <p:sldId id="280" r:id="rId24"/>
    <p:sldId id="289" r:id="rId25"/>
    <p:sldId id="285" r:id="rId26"/>
    <p:sldId id="290" r:id="rId27"/>
    <p:sldId id="286" r:id="rId28"/>
    <p:sldId id="287" r:id="rId29"/>
    <p:sldId id="281" r:id="rId30"/>
    <p:sldId id="282" r:id="rId31"/>
    <p:sldId id="283" r:id="rId32"/>
    <p:sldId id="291" r:id="rId33"/>
    <p:sldId id="292" r:id="rId34"/>
  </p:sldIdLst>
  <p:sldSz cx="9144000" cy="6858000" type="screen4x3"/>
  <p:notesSz cx="6759575" cy="98679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996600"/>
    <a:srgbClr val="FF99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207" autoAdjust="0"/>
    <p:restoredTop sz="94660"/>
  </p:normalViewPr>
  <p:slideViewPr>
    <p:cSldViewPr>
      <p:cViewPr varScale="1">
        <p:scale>
          <a:sx n="104" d="100"/>
          <a:sy n="104" d="100"/>
        </p:scale>
        <p:origin x="-22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a:solidFill>
            <a:srgbClr val="FFFFFF">
              <a:alpha val="10001"/>
            </a:srgbClr>
          </a:solidFill>
        </p:spPr>
        <p:txBody>
          <a:bodyPr/>
          <a:lstStyle>
            <a:lvl1pPr algn="ctr">
              <a:defRPr/>
            </a:lvl1pPr>
          </a:lstStyle>
          <a:p>
            <a:r>
              <a:rPr lang="ru-RU" smtClean="0"/>
              <a:t>Образец заголовка</a:t>
            </a:r>
            <a:endParaRPr lang="ru-RU"/>
          </a:p>
        </p:txBody>
      </p:sp>
      <p:sp>
        <p:nvSpPr>
          <p:cNvPr id="3075" name="Rectangle 3"/>
          <p:cNvSpPr>
            <a:spLocks noGrp="1" noChangeArrowheads="1"/>
          </p:cNvSpPr>
          <p:nvPr>
            <p:ph type="subTitle" idx="1"/>
          </p:nvPr>
        </p:nvSpPr>
        <p:spPr>
          <a:xfrm>
            <a:off x="1371600" y="3886200"/>
            <a:ext cx="6400800" cy="1752600"/>
          </a:xfrm>
          <a:noFill/>
        </p:spPr>
        <p:txBody>
          <a:bodyPr/>
          <a:lstStyle>
            <a:lvl1pPr marL="0" indent="0" algn="r">
              <a:buFontTx/>
              <a:buNone/>
              <a:defRPr/>
            </a:lvl1pPr>
          </a:lstStyle>
          <a:p>
            <a:r>
              <a:rPr lang="ru-RU" smtClean="0"/>
              <a:t>Образец подзаголовка</a:t>
            </a:r>
            <a:endParaRPr lang="ru-RU"/>
          </a:p>
        </p:txBody>
      </p:sp>
      <p:sp>
        <p:nvSpPr>
          <p:cNvPr id="3076" name="Rectangle 4"/>
          <p:cNvSpPr>
            <a:spLocks noGrp="1" noChangeArrowheads="1"/>
          </p:cNvSpPr>
          <p:nvPr>
            <p:ph type="dt" sz="half" idx="2"/>
          </p:nvPr>
        </p:nvSpPr>
        <p:spPr/>
        <p:txBody>
          <a:bodyPr/>
          <a:lstStyle>
            <a:lvl1pPr>
              <a:defRPr/>
            </a:lvl1pPr>
          </a:lstStyle>
          <a:p>
            <a:endParaRPr lang="ru-RU"/>
          </a:p>
        </p:txBody>
      </p:sp>
      <p:sp>
        <p:nvSpPr>
          <p:cNvPr id="3077" name="Rectangle 5"/>
          <p:cNvSpPr>
            <a:spLocks noGrp="1" noChangeArrowheads="1"/>
          </p:cNvSpPr>
          <p:nvPr>
            <p:ph type="ftr" sz="quarter" idx="3"/>
          </p:nvPr>
        </p:nvSpPr>
        <p:spPr/>
        <p:txBody>
          <a:bodyPr/>
          <a:lstStyle>
            <a:lvl1pPr>
              <a:defRPr/>
            </a:lvl1pPr>
          </a:lstStyle>
          <a:p>
            <a:endParaRPr lang="ru-RU"/>
          </a:p>
        </p:txBody>
      </p:sp>
      <p:sp>
        <p:nvSpPr>
          <p:cNvPr id="3078" name="Rectangle 6"/>
          <p:cNvSpPr>
            <a:spLocks noGrp="1" noChangeArrowheads="1"/>
          </p:cNvSpPr>
          <p:nvPr>
            <p:ph type="sldNum" sz="quarter" idx="4"/>
          </p:nvPr>
        </p:nvSpPr>
        <p:spPr/>
        <p:txBody>
          <a:bodyPr/>
          <a:lstStyle>
            <a:lvl1pPr>
              <a:defRPr/>
            </a:lvl1pPr>
          </a:lstStyle>
          <a:p>
            <a:fld id="{4FA511E5-92E1-4A6B-BDD2-50655931F148}"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EC3D786-5AC3-4637-8870-8502D847FEB7}"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5BF60FE-92B2-4CAC-B419-9F629A06EDA7}"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A2E2EEE-A7B6-4F60-9CA5-ABEF3785668A}"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FDEF48E-080F-4B08-8329-9F0FEDF9DAEC}"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AB885A9D-74EB-4ECB-B96D-C0D5AF234D8A}"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6F5C2F82-FEC7-4FCE-A55F-664F974D6F02}"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6617B191-8599-4F88-878C-FB0095BCB8C7}"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5623FE96-B936-4405-961C-7AC188D44838}"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AB284B57-BD29-4CE8-8594-6CA1DB0E91AF}"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B769A5BC-8932-4A7C-AD0C-C01FADCEB677}"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solidFill>
            <a:srgbClr val="FFFFFF">
              <a:alpha val="10001"/>
            </a:srgbClr>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chemeClr val="bg1"/>
                </a:solidFill>
              </a:defRPr>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solidFill>
                  <a:schemeClr val="bg1"/>
                </a:solidFill>
              </a:defRPr>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fld id="{DD1F70AD-B14A-4BE0-9524-9E1C79F90AD3}"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rtl="0" eaLnBrk="1" fontAlgn="base" hangingPunct="1">
        <a:spcBef>
          <a:spcPct val="0"/>
        </a:spcBef>
        <a:spcAft>
          <a:spcPct val="0"/>
        </a:spcAft>
        <a:defRPr sz="4400" b="1" i="1">
          <a:solidFill>
            <a:srgbClr val="663300"/>
          </a:solidFill>
          <a:latin typeface="+mj-lt"/>
          <a:ea typeface="+mj-ea"/>
          <a:cs typeface="+mj-cs"/>
        </a:defRPr>
      </a:lvl1pPr>
      <a:lvl2pPr algn="r" rtl="0" eaLnBrk="1" fontAlgn="base" hangingPunct="1">
        <a:spcBef>
          <a:spcPct val="0"/>
        </a:spcBef>
        <a:spcAft>
          <a:spcPct val="0"/>
        </a:spcAft>
        <a:defRPr sz="4400" b="1" i="1">
          <a:solidFill>
            <a:srgbClr val="663300"/>
          </a:solidFill>
          <a:latin typeface="Century Gothic" pitchFamily="34" charset="0"/>
        </a:defRPr>
      </a:lvl2pPr>
      <a:lvl3pPr algn="r" rtl="0" eaLnBrk="1" fontAlgn="base" hangingPunct="1">
        <a:spcBef>
          <a:spcPct val="0"/>
        </a:spcBef>
        <a:spcAft>
          <a:spcPct val="0"/>
        </a:spcAft>
        <a:defRPr sz="4400" b="1" i="1">
          <a:solidFill>
            <a:srgbClr val="663300"/>
          </a:solidFill>
          <a:latin typeface="Century Gothic" pitchFamily="34" charset="0"/>
        </a:defRPr>
      </a:lvl3pPr>
      <a:lvl4pPr algn="r" rtl="0" eaLnBrk="1" fontAlgn="base" hangingPunct="1">
        <a:spcBef>
          <a:spcPct val="0"/>
        </a:spcBef>
        <a:spcAft>
          <a:spcPct val="0"/>
        </a:spcAft>
        <a:defRPr sz="4400" b="1" i="1">
          <a:solidFill>
            <a:srgbClr val="663300"/>
          </a:solidFill>
          <a:latin typeface="Century Gothic" pitchFamily="34" charset="0"/>
        </a:defRPr>
      </a:lvl4pPr>
      <a:lvl5pPr algn="r" rtl="0" eaLnBrk="1" fontAlgn="base" hangingPunct="1">
        <a:spcBef>
          <a:spcPct val="0"/>
        </a:spcBef>
        <a:spcAft>
          <a:spcPct val="0"/>
        </a:spcAft>
        <a:defRPr sz="4400" b="1" i="1">
          <a:solidFill>
            <a:srgbClr val="663300"/>
          </a:solidFill>
          <a:latin typeface="Century Gothic" pitchFamily="34" charset="0"/>
        </a:defRPr>
      </a:lvl5pPr>
      <a:lvl6pPr marL="457200" algn="r" rtl="0" eaLnBrk="1" fontAlgn="base" hangingPunct="1">
        <a:spcBef>
          <a:spcPct val="0"/>
        </a:spcBef>
        <a:spcAft>
          <a:spcPct val="0"/>
        </a:spcAft>
        <a:defRPr sz="4400" b="1" i="1">
          <a:solidFill>
            <a:srgbClr val="663300"/>
          </a:solidFill>
          <a:latin typeface="Century Gothic" pitchFamily="34" charset="0"/>
        </a:defRPr>
      </a:lvl6pPr>
      <a:lvl7pPr marL="914400" algn="r" rtl="0" eaLnBrk="1" fontAlgn="base" hangingPunct="1">
        <a:spcBef>
          <a:spcPct val="0"/>
        </a:spcBef>
        <a:spcAft>
          <a:spcPct val="0"/>
        </a:spcAft>
        <a:defRPr sz="4400" b="1" i="1">
          <a:solidFill>
            <a:srgbClr val="663300"/>
          </a:solidFill>
          <a:latin typeface="Century Gothic" pitchFamily="34" charset="0"/>
        </a:defRPr>
      </a:lvl7pPr>
      <a:lvl8pPr marL="1371600" algn="r" rtl="0" eaLnBrk="1" fontAlgn="base" hangingPunct="1">
        <a:spcBef>
          <a:spcPct val="0"/>
        </a:spcBef>
        <a:spcAft>
          <a:spcPct val="0"/>
        </a:spcAft>
        <a:defRPr sz="4400" b="1" i="1">
          <a:solidFill>
            <a:srgbClr val="663300"/>
          </a:solidFill>
          <a:latin typeface="Century Gothic" pitchFamily="34" charset="0"/>
        </a:defRPr>
      </a:lvl8pPr>
      <a:lvl9pPr marL="1828800" algn="r" rtl="0" eaLnBrk="1" fontAlgn="base" hangingPunct="1">
        <a:spcBef>
          <a:spcPct val="0"/>
        </a:spcBef>
        <a:spcAft>
          <a:spcPct val="0"/>
        </a:spcAft>
        <a:defRPr sz="4400" b="1" i="1">
          <a:solidFill>
            <a:srgbClr val="663300"/>
          </a:solidFill>
          <a:latin typeface="Century Gothic" pitchFamily="34" charset="0"/>
        </a:defRPr>
      </a:lvl9pPr>
    </p:titleStyle>
    <p:bodyStyle>
      <a:lvl1pPr marL="342900" indent="-342900" algn="l" rtl="0" eaLnBrk="1" fontAlgn="base" hangingPunct="1">
        <a:spcBef>
          <a:spcPct val="20000"/>
        </a:spcBef>
        <a:spcAft>
          <a:spcPct val="0"/>
        </a:spcAft>
        <a:buChar char="•"/>
        <a:defRPr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ru-RU" sz="7200" dirty="0" smtClean="0"/>
              <a:t>Старинные меры длины и веса</a:t>
            </a:r>
            <a:endParaRPr lang="ru-RU" sz="7200" dirty="0"/>
          </a:p>
        </p:txBody>
      </p:sp>
      <p:sp>
        <p:nvSpPr>
          <p:cNvPr id="2051" name="Rectangle 3"/>
          <p:cNvSpPr>
            <a:spLocks noGrp="1" noChangeArrowheads="1"/>
          </p:cNvSpPr>
          <p:nvPr>
            <p:ph type="subTitle" idx="1"/>
          </p:nvPr>
        </p:nvSpPr>
        <p:spPr>
          <a:xfrm>
            <a:off x="1285852" y="3929066"/>
            <a:ext cx="6400800" cy="1752600"/>
          </a:xfrm>
        </p:spPr>
        <p:txBody>
          <a:bodyPr/>
          <a:lstStyle/>
          <a:p>
            <a:pPr algn="l"/>
            <a:r>
              <a:rPr lang="ru-RU" sz="2000" dirty="0" smtClean="0">
                <a:solidFill>
                  <a:srgbClr val="002060"/>
                </a:solidFill>
              </a:rPr>
              <a:t>Выполнили учащиеся 5 «В» класса</a:t>
            </a:r>
          </a:p>
          <a:p>
            <a:pPr algn="l"/>
            <a:r>
              <a:rPr lang="ru-RU" sz="2000" dirty="0" smtClean="0">
                <a:solidFill>
                  <a:srgbClr val="002060"/>
                </a:solidFill>
              </a:rPr>
              <a:t>Костина Кристина </a:t>
            </a:r>
          </a:p>
          <a:p>
            <a:pPr algn="l"/>
            <a:r>
              <a:rPr lang="ru-RU" sz="2000" dirty="0" err="1" smtClean="0">
                <a:solidFill>
                  <a:srgbClr val="002060"/>
                </a:solidFill>
              </a:rPr>
              <a:t>Греблова</a:t>
            </a:r>
            <a:r>
              <a:rPr lang="ru-RU" sz="2000" dirty="0" smtClean="0">
                <a:solidFill>
                  <a:srgbClr val="002060"/>
                </a:solidFill>
              </a:rPr>
              <a:t> Ирина </a:t>
            </a:r>
          </a:p>
          <a:p>
            <a:pPr algn="l"/>
            <a:r>
              <a:rPr lang="ru-RU" sz="2000" dirty="0" smtClean="0">
                <a:solidFill>
                  <a:srgbClr val="002060"/>
                </a:solidFill>
              </a:rPr>
              <a:t>Попенко Полина    </a:t>
            </a:r>
          </a:p>
          <a:p>
            <a:pPr algn="l"/>
            <a:r>
              <a:rPr lang="ru-RU" sz="2000" dirty="0" smtClean="0">
                <a:solidFill>
                  <a:srgbClr val="002060"/>
                </a:solidFill>
              </a:rPr>
              <a:t>                                                  2012 </a:t>
            </a:r>
            <a:endParaRPr lang="ru-RU" sz="20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51">
                                            <p:txEl>
                                              <p:pRg st="0" end="0"/>
                                            </p:txEl>
                                          </p:spTgt>
                                        </p:tgtEl>
                                        <p:attrNameLst>
                                          <p:attrName>style.visibility</p:attrName>
                                        </p:attrNameLst>
                                      </p:cBhvr>
                                      <p:to>
                                        <p:strVal val="visible"/>
                                      </p:to>
                                    </p:set>
                                    <p:anim calcmode="lin" valueType="num">
                                      <p:cBhvr additive="base">
                                        <p:cTn id="13"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51">
                                            <p:txEl>
                                              <p:pRg st="1" end="1"/>
                                            </p:txEl>
                                          </p:spTgt>
                                        </p:tgtEl>
                                        <p:attrNameLst>
                                          <p:attrName>style.visibility</p:attrName>
                                        </p:attrNameLst>
                                      </p:cBhvr>
                                      <p:to>
                                        <p:strVal val="visible"/>
                                      </p:to>
                                    </p:set>
                                    <p:anim calcmode="lin" valueType="num">
                                      <p:cBhvr additive="base">
                                        <p:cTn id="19" dur="500" fill="hold"/>
                                        <p:tgtEl>
                                          <p:spTgt spid="205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51">
                                            <p:txEl>
                                              <p:pRg st="2" end="2"/>
                                            </p:txEl>
                                          </p:spTgt>
                                        </p:tgtEl>
                                        <p:attrNameLst>
                                          <p:attrName>style.visibility</p:attrName>
                                        </p:attrNameLst>
                                      </p:cBhvr>
                                      <p:to>
                                        <p:strVal val="visible"/>
                                      </p:to>
                                    </p:set>
                                    <p:anim calcmode="lin" valueType="num">
                                      <p:cBhvr additive="base">
                                        <p:cTn id="25" dur="500" fill="hold"/>
                                        <p:tgtEl>
                                          <p:spTgt spid="205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51">
                                            <p:txEl>
                                              <p:pRg st="3" end="3"/>
                                            </p:txEl>
                                          </p:spTgt>
                                        </p:tgtEl>
                                        <p:attrNameLst>
                                          <p:attrName>style.visibility</p:attrName>
                                        </p:attrNameLst>
                                      </p:cBhvr>
                                      <p:to>
                                        <p:strVal val="visible"/>
                                      </p:to>
                                    </p:set>
                                    <p:anim calcmode="lin" valueType="num">
                                      <p:cBhvr additive="base">
                                        <p:cTn id="31" dur="500" fill="hold"/>
                                        <p:tgtEl>
                                          <p:spTgt spid="205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51">
                                            <p:txEl>
                                              <p:pRg st="4" end="4"/>
                                            </p:txEl>
                                          </p:spTgt>
                                        </p:tgtEl>
                                        <p:attrNameLst>
                                          <p:attrName>style.visibility</p:attrName>
                                        </p:attrNameLst>
                                      </p:cBhvr>
                                      <p:to>
                                        <p:strVal val="visible"/>
                                      </p:to>
                                    </p:set>
                                    <p:anim calcmode="lin" valueType="num">
                                      <p:cBhvr additive="base">
                                        <p:cTn id="37" dur="500" fill="hold"/>
                                        <p:tgtEl>
                                          <p:spTgt spid="205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214414" y="1600200"/>
            <a:ext cx="6929486" cy="4525963"/>
          </a:xfrm>
        </p:spPr>
        <p:txBody>
          <a:bodyPr/>
          <a:lstStyle/>
          <a:p>
            <a:pPr>
              <a:buNone/>
            </a:pPr>
            <a:r>
              <a:rPr lang="ru-RU" dirty="0" smtClean="0"/>
              <a:t>      </a:t>
            </a:r>
          </a:p>
          <a:p>
            <a:pPr>
              <a:buNone/>
            </a:pPr>
            <a:r>
              <a:rPr lang="ru-RU" dirty="0" smtClean="0"/>
              <a:t>  </a:t>
            </a:r>
            <a:r>
              <a:rPr lang="ru-RU" sz="3600" i="1" dirty="0" smtClean="0">
                <a:solidFill>
                  <a:srgbClr val="002060"/>
                </a:solidFill>
              </a:rPr>
              <a:t>ЛОТ – старорусская единица измерения массы, равная трём золотникам или 12,797 граммам</a:t>
            </a:r>
          </a:p>
        </p:txBody>
      </p:sp>
      <p:sp>
        <p:nvSpPr>
          <p:cNvPr id="4" name="Rectangle 4"/>
          <p:cNvSpPr>
            <a:spLocks noGrp="1" noRot="1" noChangeArrowheads="1"/>
          </p:cNvSpPr>
          <p:nvPr>
            <p:ph type="title"/>
          </p:nvPr>
        </p:nvSpPr>
        <p:spPr>
          <a:xfrm>
            <a:off x="500034" y="500042"/>
            <a:ext cx="8229600" cy="1143000"/>
          </a:xfrm>
        </p:spPr>
        <p:txBody>
          <a:bodyPr/>
          <a:lstStyle/>
          <a:p>
            <a:pPr algn="l"/>
            <a:r>
              <a:rPr lang="ru-RU" dirty="0" smtClean="0"/>
              <a:t>    </a:t>
            </a:r>
            <a:br>
              <a:rPr lang="ru-RU" dirty="0" smtClean="0"/>
            </a:br>
            <a:r>
              <a:rPr lang="ru-RU" sz="6000" dirty="0"/>
              <a:t> </a:t>
            </a:r>
            <a:r>
              <a:rPr lang="ru-RU" sz="6000" dirty="0" smtClean="0"/>
              <a:t>     Лот </a:t>
            </a:r>
            <a:br>
              <a:rPr lang="ru-RU" sz="6000" dirty="0" smtClean="0"/>
            </a:br>
            <a:endParaRPr lang="ru-RU"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dirty="0" smtClean="0"/>
              <a:t>     </a:t>
            </a:r>
            <a:r>
              <a:rPr lang="ru-RU" sz="6000" dirty="0" smtClean="0"/>
              <a:t>Золотник</a:t>
            </a:r>
            <a:endParaRPr lang="ru-RU" sz="6000" dirty="0"/>
          </a:p>
        </p:txBody>
      </p:sp>
      <p:pic>
        <p:nvPicPr>
          <p:cNvPr id="4" name="Picture 4"/>
          <p:cNvPicPr>
            <a:picLocks noGrp="1" noChangeAspect="1" noChangeArrowheads="1"/>
          </p:cNvPicPr>
          <p:nvPr>
            <p:ph idx="1"/>
          </p:nvPr>
        </p:nvPicPr>
        <p:blipFill>
          <a:blip r:embed="rId2"/>
          <a:srcRect/>
          <a:stretch>
            <a:fillRect/>
          </a:stretch>
        </p:blipFill>
        <p:spPr bwMode="auto">
          <a:xfrm>
            <a:off x="5786446" y="1643050"/>
            <a:ext cx="2428892" cy="2571768"/>
          </a:xfrm>
          <a:prstGeom prst="rect">
            <a:avLst/>
          </a:prstGeom>
          <a:noFill/>
          <a:ln w="9525">
            <a:noFill/>
            <a:miter lim="800000"/>
            <a:headEnd/>
            <a:tailEnd/>
          </a:ln>
          <a:effectLst/>
        </p:spPr>
      </p:pic>
      <p:sp>
        <p:nvSpPr>
          <p:cNvPr id="5" name="Прямоугольник 4"/>
          <p:cNvSpPr/>
          <p:nvPr/>
        </p:nvSpPr>
        <p:spPr>
          <a:xfrm>
            <a:off x="1000100" y="1499241"/>
            <a:ext cx="4714908" cy="5016758"/>
          </a:xfrm>
          <a:prstGeom prst="rect">
            <a:avLst/>
          </a:prstGeom>
        </p:spPr>
        <p:txBody>
          <a:bodyPr wrap="square">
            <a:spAutoFit/>
          </a:bodyPr>
          <a:lstStyle/>
          <a:p>
            <a:pPr>
              <a:lnSpc>
                <a:spcPct val="80000"/>
              </a:lnSpc>
            </a:pPr>
            <a:r>
              <a:rPr lang="ru-RU" sz="2000" b="1" i="1" dirty="0" smtClean="0">
                <a:solidFill>
                  <a:srgbClr val="002060"/>
                </a:solidFill>
              </a:rPr>
              <a:t>Золотник </a:t>
            </a:r>
            <a:r>
              <a:rPr lang="ru-RU" sz="2000" i="1" dirty="0" smtClean="0">
                <a:solidFill>
                  <a:srgbClr val="002060"/>
                </a:solidFill>
              </a:rPr>
              <a:t>- около 4,3 г. В X в. во времена киевского князя Владимира </a:t>
            </a:r>
            <a:r>
              <a:rPr lang="ru-RU" sz="2000" i="1" dirty="0" err="1" smtClean="0">
                <a:solidFill>
                  <a:srgbClr val="002060"/>
                </a:solidFill>
              </a:rPr>
              <a:t>Святославича</a:t>
            </a:r>
            <a:r>
              <a:rPr lang="ru-RU" sz="2000" i="1" dirty="0" smtClean="0">
                <a:solidFill>
                  <a:srgbClr val="002060"/>
                </a:solidFill>
              </a:rPr>
              <a:t> существовала монета, которую называли "</a:t>
            </a:r>
            <a:r>
              <a:rPr lang="ru-RU" sz="2000" i="1" dirty="0" err="1" smtClean="0">
                <a:solidFill>
                  <a:srgbClr val="002060"/>
                </a:solidFill>
              </a:rPr>
              <a:t>златник</a:t>
            </a:r>
            <a:r>
              <a:rPr lang="ru-RU" sz="2000" i="1" dirty="0" smtClean="0">
                <a:solidFill>
                  <a:srgbClr val="002060"/>
                </a:solidFill>
              </a:rPr>
              <a:t>". С конца XVI в. золотник служит единицей массы драгоценных металлов и камней. До 1927 г. в России была принята  золотниковая система определения содержания драгоценных металлов(золота, серебра, платины) в сплаве, так называемая проба. Например, вещь 84-й пробы, изготовленная из серебра, содержит 84 золотника, или 84 </a:t>
            </a:r>
            <a:r>
              <a:rPr lang="ru-RU" sz="2000" i="1" dirty="0" err="1" smtClean="0">
                <a:solidFill>
                  <a:srgbClr val="002060"/>
                </a:solidFill>
              </a:rPr>
              <a:t>х</a:t>
            </a:r>
            <a:r>
              <a:rPr lang="ru-RU" sz="2000" i="1" dirty="0" smtClean="0">
                <a:solidFill>
                  <a:srgbClr val="002060"/>
                </a:solidFill>
              </a:rPr>
              <a:t> 4,3 = 361,2 (г)чистого серебра в фунте сплава. В настоящее время проба выражается в метрической системе. </a:t>
            </a:r>
            <a:endParaRPr lang="ru-RU" sz="2000" i="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sz="6000" b="0" dirty="0" smtClean="0">
                <a:effectLst>
                  <a:outerShdw blurRad="38100" dist="38100" dir="2700000" algn="tl">
                    <a:srgbClr val="000000"/>
                  </a:outerShdw>
                </a:effectLst>
              </a:rPr>
              <a:t>   </a:t>
            </a:r>
            <a:br>
              <a:rPr lang="ru-RU" sz="6000" b="0" dirty="0" smtClean="0">
                <a:effectLst>
                  <a:outerShdw blurRad="38100" dist="38100" dir="2700000" algn="tl">
                    <a:srgbClr val="000000"/>
                  </a:outerShdw>
                </a:effectLst>
              </a:rPr>
            </a:br>
            <a:r>
              <a:rPr lang="ru-RU" sz="6000" b="0" dirty="0">
                <a:effectLst>
                  <a:outerShdw blurRad="38100" dist="38100" dir="2700000" algn="tl">
                    <a:srgbClr val="000000"/>
                  </a:outerShdw>
                </a:effectLst>
              </a:rPr>
              <a:t> </a:t>
            </a:r>
            <a:r>
              <a:rPr lang="ru-RU" sz="6000" b="0" dirty="0" smtClean="0">
                <a:effectLst>
                  <a:outerShdw blurRad="38100" dist="38100" dir="2700000" algn="tl">
                    <a:srgbClr val="000000"/>
                  </a:outerShdw>
                </a:effectLst>
              </a:rPr>
              <a:t>    Доля</a:t>
            </a:r>
            <a:r>
              <a:rPr lang="ru-RU" dirty="0">
                <a:solidFill>
                  <a:schemeClr val="tx2"/>
                </a:solidFill>
                <a:effectLst>
                  <a:outerShdw blurRad="38100" dist="38100" dir="2700000" algn="tl">
                    <a:srgbClr val="000000"/>
                  </a:outerShdw>
                </a:effectLst>
              </a:rPr>
              <a:t/>
            </a:r>
            <a:br>
              <a:rPr lang="ru-RU" dirty="0">
                <a:solidFill>
                  <a:schemeClr val="tx2"/>
                </a:solidFill>
                <a:effectLst>
                  <a:outerShdw blurRad="38100" dist="38100" dir="2700000" algn="tl">
                    <a:srgbClr val="000000"/>
                  </a:outerShdw>
                </a:effectLst>
              </a:rPr>
            </a:br>
            <a:endParaRPr lang="ru-RU" dirty="0"/>
          </a:p>
        </p:txBody>
      </p:sp>
      <p:sp>
        <p:nvSpPr>
          <p:cNvPr id="3" name="Содержимое 2"/>
          <p:cNvSpPr>
            <a:spLocks noGrp="1"/>
          </p:cNvSpPr>
          <p:nvPr>
            <p:ph idx="1"/>
          </p:nvPr>
        </p:nvSpPr>
        <p:spPr>
          <a:xfrm>
            <a:off x="857224" y="1600200"/>
            <a:ext cx="6929486" cy="4525963"/>
          </a:xfrm>
        </p:spPr>
        <p:txBody>
          <a:bodyPr/>
          <a:lstStyle/>
          <a:p>
            <a:pPr>
              <a:buNone/>
            </a:pPr>
            <a:r>
              <a:rPr lang="ru-RU" sz="4000" dirty="0" smtClean="0"/>
              <a:t>         </a:t>
            </a:r>
            <a:r>
              <a:rPr lang="ru-RU" sz="4000" i="1" dirty="0" smtClean="0">
                <a:solidFill>
                  <a:srgbClr val="002060"/>
                </a:solidFill>
              </a:rPr>
              <a:t>ДОЛЯ – самая мелкая    старорусская единица измерения массы, равная 1/96 золотника или 0,044 граммам.</a:t>
            </a:r>
          </a:p>
          <a:p>
            <a:pPr>
              <a:buNone/>
            </a:pPr>
            <a:endParaRPr lang="ru-RU"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dirty="0" smtClean="0"/>
              <a:t>       </a:t>
            </a:r>
            <a:r>
              <a:rPr lang="ru-RU" sz="6000" dirty="0" smtClean="0"/>
              <a:t>Стихи о весе</a:t>
            </a:r>
            <a:endParaRPr lang="ru-RU" sz="6000" dirty="0"/>
          </a:p>
        </p:txBody>
      </p:sp>
      <p:sp>
        <p:nvSpPr>
          <p:cNvPr id="3" name="Содержимое 2"/>
          <p:cNvSpPr>
            <a:spLocks noGrp="1"/>
          </p:cNvSpPr>
          <p:nvPr>
            <p:ph idx="1"/>
          </p:nvPr>
        </p:nvSpPr>
        <p:spPr/>
        <p:txBody>
          <a:bodyPr/>
          <a:lstStyle/>
          <a:p>
            <a:pPr algn="ctr">
              <a:lnSpc>
                <a:spcPct val="90000"/>
              </a:lnSpc>
              <a:buNone/>
            </a:pPr>
            <a:r>
              <a:rPr lang="ru-RU" sz="2000" i="1" dirty="0" smtClean="0">
                <a:solidFill>
                  <a:srgbClr val="002060"/>
                </a:solidFill>
              </a:rPr>
              <a:t>Один грамм</a:t>
            </a:r>
          </a:p>
          <a:p>
            <a:pPr algn="ctr">
              <a:lnSpc>
                <a:spcPct val="90000"/>
              </a:lnSpc>
              <a:buNone/>
            </a:pPr>
            <a:r>
              <a:rPr lang="ru-RU" sz="2000" i="1" dirty="0" smtClean="0">
                <a:solidFill>
                  <a:srgbClr val="002060"/>
                </a:solidFill>
              </a:rPr>
              <a:t>Зря не надо быть упрямым,</a:t>
            </a:r>
          </a:p>
          <a:p>
            <a:pPr algn="ctr">
              <a:lnSpc>
                <a:spcPct val="90000"/>
              </a:lnSpc>
              <a:buNone/>
            </a:pPr>
            <a:r>
              <a:rPr lang="ru-RU" sz="2000" i="1" dirty="0" smtClean="0">
                <a:solidFill>
                  <a:srgbClr val="002060"/>
                </a:solidFill>
              </a:rPr>
              <a:t>надо вещи вешать граммом.</a:t>
            </a:r>
          </a:p>
          <a:p>
            <a:pPr algn="ctr">
              <a:lnSpc>
                <a:spcPct val="90000"/>
              </a:lnSpc>
              <a:buNone/>
            </a:pPr>
            <a:r>
              <a:rPr lang="ru-RU" sz="2000" i="1" dirty="0" smtClean="0">
                <a:solidFill>
                  <a:srgbClr val="002060"/>
                </a:solidFill>
              </a:rPr>
              <a:t>В грамме этом – сам вникай –</a:t>
            </a:r>
          </a:p>
          <a:p>
            <a:pPr algn="ctr">
              <a:lnSpc>
                <a:spcPct val="90000"/>
              </a:lnSpc>
              <a:buNone/>
            </a:pPr>
            <a:r>
              <a:rPr lang="ru-RU" sz="2000" i="1" dirty="0" smtClean="0">
                <a:solidFill>
                  <a:srgbClr val="002060"/>
                </a:solidFill>
              </a:rPr>
              <a:t>четверть лишь золотника. </a:t>
            </a:r>
          </a:p>
          <a:p>
            <a:pPr algn="ctr">
              <a:lnSpc>
                <a:spcPct val="90000"/>
              </a:lnSpc>
              <a:buNone/>
            </a:pPr>
            <a:endParaRPr lang="ru-RU" sz="2000" i="1" dirty="0" smtClean="0">
              <a:solidFill>
                <a:srgbClr val="002060"/>
              </a:solidFill>
            </a:endParaRPr>
          </a:p>
          <a:p>
            <a:pPr algn="ctr">
              <a:lnSpc>
                <a:spcPct val="90000"/>
              </a:lnSpc>
              <a:buNone/>
            </a:pPr>
            <a:r>
              <a:rPr lang="ru-RU" sz="2000" i="1" dirty="0" smtClean="0">
                <a:solidFill>
                  <a:srgbClr val="002060"/>
                </a:solidFill>
              </a:rPr>
              <a:t>Сто граммов</a:t>
            </a:r>
          </a:p>
          <a:p>
            <a:pPr algn="ctr">
              <a:lnSpc>
                <a:spcPct val="90000"/>
              </a:lnSpc>
              <a:buNone/>
            </a:pPr>
            <a:r>
              <a:rPr lang="ru-RU" sz="2000" i="1" dirty="0" smtClean="0">
                <a:solidFill>
                  <a:srgbClr val="002060"/>
                </a:solidFill>
              </a:rPr>
              <a:t>Так во всем ведется мире –</a:t>
            </a:r>
          </a:p>
          <a:p>
            <a:pPr algn="ctr">
              <a:lnSpc>
                <a:spcPct val="90000"/>
              </a:lnSpc>
              <a:buNone/>
            </a:pPr>
            <a:r>
              <a:rPr lang="ru-RU" sz="2000" i="1" dirty="0" smtClean="0">
                <a:solidFill>
                  <a:srgbClr val="002060"/>
                </a:solidFill>
              </a:rPr>
              <a:t>отливают в граммах гири.</a:t>
            </a:r>
          </a:p>
          <a:p>
            <a:pPr algn="ctr">
              <a:lnSpc>
                <a:spcPct val="90000"/>
              </a:lnSpc>
              <a:buNone/>
            </a:pPr>
            <a:r>
              <a:rPr lang="ru-RU" sz="2000" i="1" dirty="0" smtClean="0">
                <a:solidFill>
                  <a:srgbClr val="002060"/>
                </a:solidFill>
              </a:rPr>
              <a:t>Перевод и прост и прям:</a:t>
            </a:r>
          </a:p>
          <a:p>
            <a:pPr algn="ctr">
              <a:lnSpc>
                <a:spcPct val="90000"/>
              </a:lnSpc>
              <a:buNone/>
            </a:pPr>
            <a:r>
              <a:rPr lang="ru-RU" sz="2000" i="1" dirty="0" smtClean="0">
                <a:solidFill>
                  <a:srgbClr val="002060"/>
                </a:solidFill>
              </a:rPr>
              <a:t>четверть фунта – сотня грамм</a:t>
            </a:r>
          </a:p>
          <a:p>
            <a:pPr algn="ctr"/>
            <a:endParaRPr lang="ru-RU" sz="2000" i="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path" presetSubtype="0" accel="50000" decel="50000" fill="hold" grpId="0" nodeType="clickEffect">
                                  <p:stCondLst>
                                    <p:cond delay="0"/>
                                  </p:stCondLst>
                                  <p:childTnLst>
                                    <p:animMotion origin="layout" path="M 0 0  L -0.25 0  E" pathEditMode="relative" ptsTypes="">
                                      <p:cBhvr>
                                        <p:cTn id="12" dur="2000" fill="hold"/>
                                        <p:tgtEl>
                                          <p:spTgt spid="3">
                                            <p:bg/>
                                          </p:spTgt>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35" presetClass="path" presetSubtype="0" accel="50000" decel="50000" fill="hold" grpId="0" nodeType="clickEffect">
                                  <p:stCondLst>
                                    <p:cond delay="0"/>
                                  </p:stCondLst>
                                  <p:childTnLst>
                                    <p:animMotion origin="layout" path="M 0 0  L -0.25 0  E" pathEditMode="relative" ptsTypes="">
                                      <p:cBhvr>
                                        <p:cTn id="16" dur="2000" fill="hold"/>
                                        <p:tgtEl>
                                          <p:spTgt spid="3">
                                            <p:txEl>
                                              <p:pRg st="0" end="0"/>
                                            </p:txEl>
                                          </p:spTgt>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decel="50000" fill="hold" grpId="0" nodeType="clickEffect">
                                  <p:stCondLst>
                                    <p:cond delay="0"/>
                                  </p:stCondLst>
                                  <p:childTnLst>
                                    <p:animMotion origin="layout" path="M 0 0  L -0.25 0  E" pathEditMode="relative" ptsTypes="">
                                      <p:cBhvr>
                                        <p:cTn id="20" dur="2000" fill="hold"/>
                                        <p:tgtEl>
                                          <p:spTgt spid="3">
                                            <p:txEl>
                                              <p:pRg st="1" end="1"/>
                                            </p:txEl>
                                          </p:spTgt>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35" presetClass="path" presetSubtype="0" accel="50000" decel="50000" fill="hold" grpId="0" nodeType="clickEffect">
                                  <p:stCondLst>
                                    <p:cond delay="0"/>
                                  </p:stCondLst>
                                  <p:childTnLst>
                                    <p:animMotion origin="layout" path="M 0 0  L -0.25 0  E" pathEditMode="relative" ptsTypes="">
                                      <p:cBhvr>
                                        <p:cTn id="24" dur="2000" fill="hold"/>
                                        <p:tgtEl>
                                          <p:spTgt spid="3">
                                            <p:txEl>
                                              <p:pRg st="2" end="2"/>
                                            </p:txEl>
                                          </p:spTgt>
                                        </p:tgtEl>
                                        <p:attrNameLst>
                                          <p:attrName>ppt_x</p:attrName>
                                          <p:attrName>ppt_y</p:attrName>
                                        </p:attrNameLst>
                                      </p:cBhvr>
                                    </p:animMotion>
                                  </p:childTnLst>
                                </p:cTn>
                              </p:par>
                            </p:childTnLst>
                          </p:cTn>
                        </p:par>
                      </p:childTnLst>
                    </p:cTn>
                  </p:par>
                  <p:par>
                    <p:cTn id="25" fill="hold">
                      <p:stCondLst>
                        <p:cond delay="indefinite"/>
                      </p:stCondLst>
                      <p:childTnLst>
                        <p:par>
                          <p:cTn id="26" fill="hold">
                            <p:stCondLst>
                              <p:cond delay="0"/>
                            </p:stCondLst>
                            <p:childTnLst>
                              <p:par>
                                <p:cTn id="27" presetID="35" presetClass="path" presetSubtype="0" accel="50000" decel="50000" fill="hold" grpId="0" nodeType="clickEffect">
                                  <p:stCondLst>
                                    <p:cond delay="0"/>
                                  </p:stCondLst>
                                  <p:childTnLst>
                                    <p:animMotion origin="layout" path="M 0 0  L -0.25 0  E" pathEditMode="relative" ptsTypes="">
                                      <p:cBhvr>
                                        <p:cTn id="28" dur="2000" fill="hold"/>
                                        <p:tgtEl>
                                          <p:spTgt spid="3">
                                            <p:txEl>
                                              <p:pRg st="3" end="3"/>
                                            </p:txEl>
                                          </p:spTgt>
                                        </p:tgtEl>
                                        <p:attrNameLst>
                                          <p:attrName>ppt_x</p:attrName>
                                          <p:attrName>ppt_y</p:attrName>
                                        </p:attrNameLst>
                                      </p:cBhvr>
                                    </p:animMotion>
                                  </p:childTnLst>
                                </p:cTn>
                              </p:par>
                            </p:childTnLst>
                          </p:cTn>
                        </p:par>
                      </p:childTnLst>
                    </p:cTn>
                  </p:par>
                  <p:par>
                    <p:cTn id="29" fill="hold">
                      <p:stCondLst>
                        <p:cond delay="indefinite"/>
                      </p:stCondLst>
                      <p:childTnLst>
                        <p:par>
                          <p:cTn id="30" fill="hold">
                            <p:stCondLst>
                              <p:cond delay="0"/>
                            </p:stCondLst>
                            <p:childTnLst>
                              <p:par>
                                <p:cTn id="31" presetID="35" presetClass="path" presetSubtype="0" accel="50000" decel="50000" fill="hold" grpId="0" nodeType="clickEffect">
                                  <p:stCondLst>
                                    <p:cond delay="0"/>
                                  </p:stCondLst>
                                  <p:childTnLst>
                                    <p:animMotion origin="layout" path="M 0 0  L -0.25 0  E" pathEditMode="relative" ptsTypes="">
                                      <p:cBhvr>
                                        <p:cTn id="32" dur="2000" fill="hold"/>
                                        <p:tgtEl>
                                          <p:spTgt spid="3">
                                            <p:txEl>
                                              <p:pRg st="4" end="4"/>
                                            </p:txEl>
                                          </p:spTgt>
                                        </p:tgtEl>
                                        <p:attrNameLst>
                                          <p:attrName>ppt_x</p:attrName>
                                          <p:attrName>ppt_y</p:attrName>
                                        </p:attrNameLst>
                                      </p:cBhvr>
                                    </p:animMotion>
                                  </p:childTnLst>
                                </p:cTn>
                              </p:par>
                            </p:childTnLst>
                          </p:cTn>
                        </p:par>
                      </p:childTnLst>
                    </p:cTn>
                  </p:par>
                  <p:par>
                    <p:cTn id="33" fill="hold">
                      <p:stCondLst>
                        <p:cond delay="indefinite"/>
                      </p:stCondLst>
                      <p:childTnLst>
                        <p:par>
                          <p:cTn id="34" fill="hold">
                            <p:stCondLst>
                              <p:cond delay="0"/>
                            </p:stCondLst>
                            <p:childTnLst>
                              <p:par>
                                <p:cTn id="35" presetID="35" presetClass="path" presetSubtype="0" accel="50000" decel="50000" fill="hold" grpId="0" nodeType="clickEffect">
                                  <p:stCondLst>
                                    <p:cond delay="0"/>
                                  </p:stCondLst>
                                  <p:childTnLst>
                                    <p:animMotion origin="layout" path="M 0 0  L -0.25 0  E" pathEditMode="relative" ptsTypes="">
                                      <p:cBhvr>
                                        <p:cTn id="36" dur="2000" fill="hold"/>
                                        <p:tgtEl>
                                          <p:spTgt spid="3">
                                            <p:txEl>
                                              <p:pRg st="6" end="6"/>
                                            </p:txEl>
                                          </p:spTgt>
                                        </p:tgtEl>
                                        <p:attrNameLst>
                                          <p:attrName>ppt_x</p:attrName>
                                          <p:attrName>ppt_y</p:attrName>
                                        </p:attrNameLst>
                                      </p:cBhvr>
                                    </p:animMotion>
                                  </p:childTnLst>
                                </p:cTn>
                              </p:par>
                            </p:childTnLst>
                          </p:cTn>
                        </p:par>
                      </p:childTnLst>
                    </p:cTn>
                  </p:par>
                  <p:par>
                    <p:cTn id="37" fill="hold">
                      <p:stCondLst>
                        <p:cond delay="indefinite"/>
                      </p:stCondLst>
                      <p:childTnLst>
                        <p:par>
                          <p:cTn id="38" fill="hold">
                            <p:stCondLst>
                              <p:cond delay="0"/>
                            </p:stCondLst>
                            <p:childTnLst>
                              <p:par>
                                <p:cTn id="39" presetID="35" presetClass="path" presetSubtype="0" accel="50000" decel="50000" fill="hold" grpId="0" nodeType="clickEffect">
                                  <p:stCondLst>
                                    <p:cond delay="0"/>
                                  </p:stCondLst>
                                  <p:childTnLst>
                                    <p:animMotion origin="layout" path="M 0 0  L -0.25 0  E" pathEditMode="relative" ptsTypes="">
                                      <p:cBhvr>
                                        <p:cTn id="40" dur="2000" fill="hold"/>
                                        <p:tgtEl>
                                          <p:spTgt spid="3">
                                            <p:txEl>
                                              <p:pRg st="7" end="7"/>
                                            </p:txEl>
                                          </p:spTgt>
                                        </p:tgtEl>
                                        <p:attrNameLst>
                                          <p:attrName>ppt_x</p:attrName>
                                          <p:attrName>ppt_y</p:attrName>
                                        </p:attrNameLst>
                                      </p:cBhvr>
                                    </p:animMotion>
                                  </p:childTnLst>
                                </p:cTn>
                              </p:par>
                            </p:childTnLst>
                          </p:cTn>
                        </p:par>
                      </p:childTnLst>
                    </p:cTn>
                  </p:par>
                  <p:par>
                    <p:cTn id="41" fill="hold">
                      <p:stCondLst>
                        <p:cond delay="indefinite"/>
                      </p:stCondLst>
                      <p:childTnLst>
                        <p:par>
                          <p:cTn id="42" fill="hold">
                            <p:stCondLst>
                              <p:cond delay="0"/>
                            </p:stCondLst>
                            <p:childTnLst>
                              <p:par>
                                <p:cTn id="43" presetID="35" presetClass="path" presetSubtype="0" accel="50000" decel="50000" fill="hold" grpId="0" nodeType="clickEffect">
                                  <p:stCondLst>
                                    <p:cond delay="0"/>
                                  </p:stCondLst>
                                  <p:childTnLst>
                                    <p:animMotion origin="layout" path="M 0 0  L -0.25 0  E" pathEditMode="relative" ptsTypes="">
                                      <p:cBhvr>
                                        <p:cTn id="44" dur="2000" fill="hold"/>
                                        <p:tgtEl>
                                          <p:spTgt spid="3">
                                            <p:txEl>
                                              <p:pRg st="8" end="8"/>
                                            </p:txEl>
                                          </p:spTgt>
                                        </p:tgtEl>
                                        <p:attrNameLst>
                                          <p:attrName>ppt_x</p:attrName>
                                          <p:attrName>ppt_y</p:attrName>
                                        </p:attrNameLst>
                                      </p:cBhvr>
                                    </p:animMotion>
                                  </p:childTnLst>
                                </p:cTn>
                              </p:par>
                            </p:childTnLst>
                          </p:cTn>
                        </p:par>
                      </p:childTnLst>
                    </p:cTn>
                  </p:par>
                  <p:par>
                    <p:cTn id="45" fill="hold">
                      <p:stCondLst>
                        <p:cond delay="indefinite"/>
                      </p:stCondLst>
                      <p:childTnLst>
                        <p:par>
                          <p:cTn id="46" fill="hold">
                            <p:stCondLst>
                              <p:cond delay="0"/>
                            </p:stCondLst>
                            <p:childTnLst>
                              <p:par>
                                <p:cTn id="47" presetID="35" presetClass="path" presetSubtype="0" accel="50000" decel="50000" fill="hold" grpId="0" nodeType="clickEffect">
                                  <p:stCondLst>
                                    <p:cond delay="0"/>
                                  </p:stCondLst>
                                  <p:childTnLst>
                                    <p:animMotion origin="layout" path="M 0 0  L -0.25 0  E" pathEditMode="relative" ptsTypes="">
                                      <p:cBhvr>
                                        <p:cTn id="48" dur="2000" fill="hold"/>
                                        <p:tgtEl>
                                          <p:spTgt spid="3">
                                            <p:txEl>
                                              <p:pRg st="9" end="9"/>
                                            </p:txEl>
                                          </p:spTgt>
                                        </p:tgtEl>
                                        <p:attrNameLst>
                                          <p:attrName>ppt_x</p:attrName>
                                          <p:attrName>ppt_y</p:attrName>
                                        </p:attrNameLst>
                                      </p:cBhvr>
                                    </p:animMotion>
                                  </p:childTnLst>
                                </p:cTn>
                              </p:par>
                            </p:childTnLst>
                          </p:cTn>
                        </p:par>
                      </p:childTnLst>
                    </p:cTn>
                  </p:par>
                  <p:par>
                    <p:cTn id="49" fill="hold">
                      <p:stCondLst>
                        <p:cond delay="indefinite"/>
                      </p:stCondLst>
                      <p:childTnLst>
                        <p:par>
                          <p:cTn id="50" fill="hold">
                            <p:stCondLst>
                              <p:cond delay="0"/>
                            </p:stCondLst>
                            <p:childTnLst>
                              <p:par>
                                <p:cTn id="51" presetID="35" presetClass="path" presetSubtype="0" accel="50000" decel="50000" fill="hold" grpId="0" nodeType="clickEffect">
                                  <p:stCondLst>
                                    <p:cond delay="0"/>
                                  </p:stCondLst>
                                  <p:childTnLst>
                                    <p:animMotion origin="layout" path="M 0 0  L -0.25 0  E" pathEditMode="relative" ptsTypes="">
                                      <p:cBhvr>
                                        <p:cTn id="52" dur="2000" fill="hold"/>
                                        <p:tgtEl>
                                          <p:spTgt spid="3">
                                            <p:txEl>
                                              <p:pRg st="10" end="1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ctr">
              <a:lnSpc>
                <a:spcPct val="90000"/>
              </a:lnSpc>
              <a:buNone/>
            </a:pPr>
            <a:r>
              <a:rPr lang="ru-RU" sz="2000" i="1" dirty="0" smtClean="0">
                <a:solidFill>
                  <a:srgbClr val="002060"/>
                </a:solidFill>
              </a:rPr>
              <a:t>Двести граммов</a:t>
            </a:r>
          </a:p>
          <a:p>
            <a:pPr algn="ctr">
              <a:lnSpc>
                <a:spcPct val="90000"/>
              </a:lnSpc>
              <a:buNone/>
            </a:pPr>
            <a:r>
              <a:rPr lang="ru-RU" sz="2000" i="1" dirty="0" smtClean="0">
                <a:solidFill>
                  <a:srgbClr val="002060"/>
                </a:solidFill>
              </a:rPr>
              <a:t>Тут расчет опять простой:</a:t>
            </a:r>
          </a:p>
          <a:p>
            <a:pPr algn="ctr">
              <a:lnSpc>
                <a:spcPct val="90000"/>
              </a:lnSpc>
              <a:buNone/>
            </a:pPr>
            <a:r>
              <a:rPr lang="ru-RU" sz="2000" i="1" dirty="0" smtClean="0">
                <a:solidFill>
                  <a:srgbClr val="002060"/>
                </a:solidFill>
              </a:rPr>
              <a:t>если четверть фунта – сто,</a:t>
            </a:r>
          </a:p>
          <a:p>
            <a:pPr algn="ctr">
              <a:lnSpc>
                <a:spcPct val="90000"/>
              </a:lnSpc>
              <a:buNone/>
            </a:pPr>
            <a:r>
              <a:rPr lang="ru-RU" sz="2000" i="1" dirty="0" smtClean="0">
                <a:solidFill>
                  <a:srgbClr val="002060"/>
                </a:solidFill>
              </a:rPr>
              <a:t>Приравняй в одну секунду</a:t>
            </a:r>
          </a:p>
          <a:p>
            <a:pPr algn="ctr">
              <a:lnSpc>
                <a:spcPct val="90000"/>
              </a:lnSpc>
              <a:buNone/>
            </a:pPr>
            <a:r>
              <a:rPr lang="ru-RU" sz="2000" i="1" dirty="0" smtClean="0">
                <a:solidFill>
                  <a:srgbClr val="002060"/>
                </a:solidFill>
              </a:rPr>
              <a:t>двести граммов к полуфунту. </a:t>
            </a:r>
          </a:p>
          <a:p>
            <a:pPr algn="ctr">
              <a:lnSpc>
                <a:spcPct val="90000"/>
              </a:lnSpc>
              <a:buNone/>
            </a:pPr>
            <a:r>
              <a:rPr lang="ru-RU" sz="2000" i="1" dirty="0" smtClean="0">
                <a:solidFill>
                  <a:srgbClr val="002060"/>
                </a:solidFill>
              </a:rPr>
              <a:t> </a:t>
            </a:r>
          </a:p>
          <a:p>
            <a:pPr algn="ctr">
              <a:lnSpc>
                <a:spcPct val="90000"/>
              </a:lnSpc>
              <a:buNone/>
            </a:pPr>
            <a:r>
              <a:rPr lang="ru-RU" sz="2000" i="1" dirty="0" smtClean="0">
                <a:solidFill>
                  <a:srgbClr val="002060"/>
                </a:solidFill>
              </a:rPr>
              <a:t>Фунт – четыреста граммов</a:t>
            </a:r>
          </a:p>
          <a:p>
            <a:pPr algn="ctr">
              <a:lnSpc>
                <a:spcPct val="90000"/>
              </a:lnSpc>
              <a:buNone/>
            </a:pPr>
            <a:r>
              <a:rPr lang="ru-RU" sz="2000" i="1" dirty="0" smtClean="0">
                <a:solidFill>
                  <a:srgbClr val="002060"/>
                </a:solidFill>
              </a:rPr>
              <a:t>Упирай на этот пункт,</a:t>
            </a:r>
          </a:p>
          <a:p>
            <a:pPr algn="ctr">
              <a:lnSpc>
                <a:spcPct val="90000"/>
              </a:lnSpc>
              <a:buNone/>
            </a:pPr>
            <a:r>
              <a:rPr lang="ru-RU" sz="2000" i="1" dirty="0" smtClean="0">
                <a:solidFill>
                  <a:srgbClr val="002060"/>
                </a:solidFill>
              </a:rPr>
              <a:t>новый разум вырасти:</a:t>
            </a:r>
          </a:p>
          <a:p>
            <a:pPr algn="ctr">
              <a:lnSpc>
                <a:spcPct val="90000"/>
              </a:lnSpc>
              <a:buNone/>
            </a:pPr>
            <a:r>
              <a:rPr lang="ru-RU" sz="2000" i="1" dirty="0" smtClean="0">
                <a:solidFill>
                  <a:srgbClr val="002060"/>
                </a:solidFill>
              </a:rPr>
              <a:t>Тянет граммов старый фунт около четыреста.</a:t>
            </a:r>
          </a:p>
          <a:p>
            <a:pPr>
              <a:lnSpc>
                <a:spcPct val="90000"/>
              </a:lnSpc>
            </a:pPr>
            <a:endParaRPr lang="ru-RU" dirty="0" smtClean="0"/>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 0  L 0.25 0  E" pathEditMode="relative" ptsTypes="">
                                      <p:cBhvr>
                                        <p:cTn id="6" dur="2000" fill="hold"/>
                                        <p:tgtEl>
                                          <p:spTgt spid="3">
                                            <p:bg/>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0 0  L 0.25 0  E" pathEditMode="relative" ptsTypes="">
                                      <p:cBhvr>
                                        <p:cTn id="10" dur="2000" fill="hold"/>
                                        <p:tgtEl>
                                          <p:spTgt spid="3">
                                            <p:txEl>
                                              <p:pRg st="0" end="0"/>
                                            </p:txEl>
                                          </p:spTgt>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0" nodeType="clickEffect">
                                  <p:stCondLst>
                                    <p:cond delay="0"/>
                                  </p:stCondLst>
                                  <p:childTnLst>
                                    <p:animMotion origin="layout" path="M 0 0  L 0.25 0  E" pathEditMode="relative" ptsTypes="">
                                      <p:cBhvr>
                                        <p:cTn id="14" dur="2000" fill="hold"/>
                                        <p:tgtEl>
                                          <p:spTgt spid="3">
                                            <p:txEl>
                                              <p:pRg st="1" end="1"/>
                                            </p:txEl>
                                          </p:spTgt>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0" nodeType="clickEffect">
                                  <p:stCondLst>
                                    <p:cond delay="0"/>
                                  </p:stCondLst>
                                  <p:childTnLst>
                                    <p:animMotion origin="layout" path="M 0 0  L 0.25 0  E" pathEditMode="relative" ptsTypes="">
                                      <p:cBhvr>
                                        <p:cTn id="18" dur="2000" fill="hold"/>
                                        <p:tgtEl>
                                          <p:spTgt spid="3">
                                            <p:txEl>
                                              <p:pRg st="2" end="2"/>
                                            </p:txEl>
                                          </p:spTgt>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grpId="0" nodeType="clickEffect">
                                  <p:stCondLst>
                                    <p:cond delay="0"/>
                                  </p:stCondLst>
                                  <p:childTnLst>
                                    <p:animMotion origin="layout" path="M 0 0  L 0.25 0  E" pathEditMode="relative" ptsTypes="">
                                      <p:cBhvr>
                                        <p:cTn id="22" dur="2000" fill="hold"/>
                                        <p:tgtEl>
                                          <p:spTgt spid="3">
                                            <p:txEl>
                                              <p:pRg st="3" end="3"/>
                                            </p:txEl>
                                          </p:spTgt>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grpId="0" nodeType="clickEffect">
                                  <p:stCondLst>
                                    <p:cond delay="0"/>
                                  </p:stCondLst>
                                  <p:childTnLst>
                                    <p:animMotion origin="layout" path="M 0 0  L 0.25 0  E" pathEditMode="relative" ptsTypes="">
                                      <p:cBhvr>
                                        <p:cTn id="26" dur="2000" fill="hold"/>
                                        <p:tgtEl>
                                          <p:spTgt spid="3">
                                            <p:txEl>
                                              <p:pRg st="4" end="4"/>
                                            </p:txEl>
                                          </p:spTgt>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grpId="0" nodeType="clickEffect">
                                  <p:stCondLst>
                                    <p:cond delay="0"/>
                                  </p:stCondLst>
                                  <p:childTnLst>
                                    <p:animMotion origin="layout" path="M 0 0  L 0.25 0  E" pathEditMode="relative" ptsTypes="">
                                      <p:cBhvr>
                                        <p:cTn id="30" dur="2000" fill="hold"/>
                                        <p:tgtEl>
                                          <p:spTgt spid="3">
                                            <p:txEl>
                                              <p:pRg st="5" end="5"/>
                                            </p:txEl>
                                          </p:spTgt>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63" presetClass="path" presetSubtype="0" accel="50000" decel="50000" fill="hold" grpId="0" nodeType="clickEffect">
                                  <p:stCondLst>
                                    <p:cond delay="0"/>
                                  </p:stCondLst>
                                  <p:childTnLst>
                                    <p:animMotion origin="layout" path="M 0 0  L 0.25 0  E" pathEditMode="relative" ptsTypes="">
                                      <p:cBhvr>
                                        <p:cTn id="34" dur="2000" fill="hold"/>
                                        <p:tgtEl>
                                          <p:spTgt spid="3">
                                            <p:txEl>
                                              <p:pRg st="6" end="6"/>
                                            </p:txEl>
                                          </p:spTgt>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63" presetClass="path" presetSubtype="0" accel="50000" decel="50000" fill="hold" grpId="0" nodeType="clickEffect">
                                  <p:stCondLst>
                                    <p:cond delay="0"/>
                                  </p:stCondLst>
                                  <p:childTnLst>
                                    <p:animMotion origin="layout" path="M 0 0  L 0.25 0  E" pathEditMode="relative" ptsTypes="">
                                      <p:cBhvr>
                                        <p:cTn id="38" dur="2000" fill="hold"/>
                                        <p:tgtEl>
                                          <p:spTgt spid="3">
                                            <p:txEl>
                                              <p:pRg st="7" end="7"/>
                                            </p:txEl>
                                          </p:spTgt>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63" presetClass="path" presetSubtype="0" accel="50000" decel="50000" fill="hold" grpId="0" nodeType="clickEffect">
                                  <p:stCondLst>
                                    <p:cond delay="0"/>
                                  </p:stCondLst>
                                  <p:childTnLst>
                                    <p:animMotion origin="layout" path="M 0 0  L 0.25 0  E" pathEditMode="relative" ptsTypes="">
                                      <p:cBhvr>
                                        <p:cTn id="42" dur="2000" fill="hold"/>
                                        <p:tgtEl>
                                          <p:spTgt spid="3">
                                            <p:txEl>
                                              <p:pRg st="8" end="8"/>
                                            </p:txEl>
                                          </p:spTgt>
                                        </p:tgtEl>
                                        <p:attrNameLst>
                                          <p:attrName>ppt_x</p:attrName>
                                          <p:attrName>ppt_y</p:attrName>
                                        </p:attrNameLst>
                                      </p:cBhvr>
                                    </p:animMotion>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grpId="0" nodeType="clickEffect">
                                  <p:stCondLst>
                                    <p:cond delay="0"/>
                                  </p:stCondLst>
                                  <p:childTnLst>
                                    <p:animMotion origin="layout" path="M 0 0  L 0.25 0  E" pathEditMode="relative" ptsTypes="">
                                      <p:cBhvr>
                                        <p:cTn id="46" dur="2000" fill="hold"/>
                                        <p:tgtEl>
                                          <p:spTgt spid="3">
                                            <p:txEl>
                                              <p:pRg st="9" end="9"/>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sz="6000" dirty="0" smtClean="0"/>
              <a:t>    Меры длины</a:t>
            </a:r>
            <a:endParaRPr lang="ru-RU" sz="6000" dirty="0"/>
          </a:p>
        </p:txBody>
      </p:sp>
      <p:sp>
        <p:nvSpPr>
          <p:cNvPr id="3" name="Содержимое 2"/>
          <p:cNvSpPr>
            <a:spLocks noGrp="1"/>
          </p:cNvSpPr>
          <p:nvPr>
            <p:ph idx="1"/>
          </p:nvPr>
        </p:nvSpPr>
        <p:spPr/>
        <p:txBody>
          <a:bodyPr/>
          <a:lstStyle/>
          <a:p>
            <a:pPr algn="ctr">
              <a:buNone/>
            </a:pPr>
            <a:r>
              <a:rPr lang="ru-RU" sz="4000" i="1" dirty="0" smtClean="0">
                <a:solidFill>
                  <a:srgbClr val="002060"/>
                </a:solidFill>
              </a:rPr>
              <a:t>Верста</a:t>
            </a:r>
          </a:p>
          <a:p>
            <a:pPr algn="ctr">
              <a:buNone/>
            </a:pPr>
            <a:r>
              <a:rPr lang="ru-RU" sz="4000" i="1" dirty="0" smtClean="0">
                <a:solidFill>
                  <a:srgbClr val="002060"/>
                </a:solidFill>
              </a:rPr>
              <a:t>Сажень </a:t>
            </a:r>
          </a:p>
          <a:p>
            <a:pPr algn="ctr">
              <a:buNone/>
            </a:pPr>
            <a:r>
              <a:rPr lang="ru-RU" sz="4000" i="1" dirty="0" smtClean="0">
                <a:solidFill>
                  <a:srgbClr val="002060"/>
                </a:solidFill>
              </a:rPr>
              <a:t>Аршин</a:t>
            </a:r>
          </a:p>
          <a:p>
            <a:pPr algn="ctr">
              <a:buNone/>
            </a:pPr>
            <a:r>
              <a:rPr lang="ru-RU" sz="4000" i="1" dirty="0" smtClean="0">
                <a:solidFill>
                  <a:srgbClr val="002060"/>
                </a:solidFill>
              </a:rPr>
              <a:t>Локоть</a:t>
            </a:r>
          </a:p>
          <a:p>
            <a:pPr algn="ctr">
              <a:buNone/>
            </a:pPr>
            <a:r>
              <a:rPr lang="ru-RU" sz="4000" i="1" dirty="0" smtClean="0">
                <a:solidFill>
                  <a:srgbClr val="002060"/>
                </a:solidFill>
              </a:rPr>
              <a:t>Пядь</a:t>
            </a:r>
          </a:p>
          <a:p>
            <a:pPr algn="ctr"/>
            <a:endParaRPr lang="ru-RU" sz="4000" i="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sz="6000" dirty="0" smtClean="0"/>
              <a:t>     Верста</a:t>
            </a:r>
            <a:endParaRPr lang="ru-RU" sz="6000" dirty="0"/>
          </a:p>
        </p:txBody>
      </p:sp>
      <p:sp>
        <p:nvSpPr>
          <p:cNvPr id="3" name="Содержимое 2"/>
          <p:cNvSpPr>
            <a:spLocks noGrp="1"/>
          </p:cNvSpPr>
          <p:nvPr>
            <p:ph idx="1"/>
          </p:nvPr>
        </p:nvSpPr>
        <p:spPr>
          <a:xfrm>
            <a:off x="1071538" y="1357298"/>
            <a:ext cx="7000924" cy="5000660"/>
          </a:xfrm>
        </p:spPr>
        <p:txBody>
          <a:bodyPr/>
          <a:lstStyle/>
          <a:p>
            <a:pPr>
              <a:buNone/>
            </a:pPr>
            <a:r>
              <a:rPr lang="ru-RU" sz="1800" i="1" dirty="0" smtClean="0">
                <a:solidFill>
                  <a:srgbClr val="002060"/>
                </a:solidFill>
                <a:latin typeface="Monotype Corsiva" pitchFamily="66" charset="0"/>
              </a:rPr>
              <a:t>      </a:t>
            </a:r>
            <a:r>
              <a:rPr lang="ru-RU" sz="1800" i="1" dirty="0" smtClean="0">
                <a:solidFill>
                  <a:srgbClr val="002060"/>
                </a:solidFill>
                <a:latin typeface="Times New Roman" pitchFamily="18" charset="0"/>
              </a:rPr>
              <a:t>«Нам с ним – не в версту стать!» – он мне не ровня (поговорка).</a:t>
            </a:r>
            <a:br>
              <a:rPr lang="ru-RU" sz="1800" i="1" dirty="0" smtClean="0">
                <a:solidFill>
                  <a:srgbClr val="002060"/>
                </a:solidFill>
                <a:latin typeface="Times New Roman" pitchFamily="18" charset="0"/>
              </a:rPr>
            </a:br>
            <a:r>
              <a:rPr lang="ru-RU" sz="1800" i="1" dirty="0" smtClean="0">
                <a:solidFill>
                  <a:srgbClr val="002060"/>
                </a:solidFill>
                <a:latin typeface="Times New Roman" pitchFamily="18" charset="0"/>
              </a:rPr>
              <a:t>Предположительно слово «верста» произошло от древнерусского «</a:t>
            </a:r>
            <a:r>
              <a:rPr lang="ru-RU" sz="1800" i="1" dirty="0" err="1" smtClean="0">
                <a:solidFill>
                  <a:srgbClr val="002060"/>
                </a:solidFill>
                <a:latin typeface="Times New Roman" pitchFamily="18" charset="0"/>
              </a:rPr>
              <a:t>вервста</a:t>
            </a:r>
            <a:r>
              <a:rPr lang="ru-RU" sz="1800" i="1" dirty="0" smtClean="0">
                <a:solidFill>
                  <a:srgbClr val="002060"/>
                </a:solidFill>
                <a:latin typeface="Times New Roman" pitchFamily="18" charset="0"/>
              </a:rPr>
              <a:t>». Звук «в» стерся в разговорной речи. Слово восходит к древнему «вервь», «</a:t>
            </a:r>
            <a:r>
              <a:rPr lang="ru-RU" sz="1800" i="1" dirty="0" err="1" smtClean="0">
                <a:solidFill>
                  <a:srgbClr val="002060"/>
                </a:solidFill>
                <a:latin typeface="Times New Roman" pitchFamily="18" charset="0"/>
              </a:rPr>
              <a:t>вервление</a:t>
            </a:r>
            <a:r>
              <a:rPr lang="ru-RU" sz="1800" i="1" dirty="0" smtClean="0">
                <a:solidFill>
                  <a:srgbClr val="002060"/>
                </a:solidFill>
                <a:latin typeface="Times New Roman" pitchFamily="18" charset="0"/>
              </a:rPr>
              <a:t>» – промер, измерение пространства. </a:t>
            </a:r>
            <a:br>
              <a:rPr lang="ru-RU" sz="1800" i="1" dirty="0" smtClean="0">
                <a:solidFill>
                  <a:srgbClr val="002060"/>
                </a:solidFill>
                <a:latin typeface="Times New Roman" pitchFamily="18" charset="0"/>
              </a:rPr>
            </a:br>
            <a:r>
              <a:rPr lang="ru-RU" sz="1800" i="1" dirty="0" smtClean="0">
                <a:solidFill>
                  <a:srgbClr val="002060"/>
                </a:solidFill>
                <a:latin typeface="Times New Roman" pitchFamily="18" charset="0"/>
              </a:rPr>
              <a:t>«Верстать» – мерить в длину (стар.) </a:t>
            </a:r>
            <a:br>
              <a:rPr lang="ru-RU" sz="1800" i="1" dirty="0" smtClean="0">
                <a:solidFill>
                  <a:srgbClr val="002060"/>
                </a:solidFill>
                <a:latin typeface="Times New Roman" pitchFamily="18" charset="0"/>
              </a:rPr>
            </a:br>
            <a:r>
              <a:rPr lang="ru-RU" sz="1800" i="1" dirty="0" smtClean="0">
                <a:solidFill>
                  <a:srgbClr val="002060"/>
                </a:solidFill>
                <a:latin typeface="Times New Roman" pitchFamily="18" charset="0"/>
              </a:rPr>
              <a:t>«Наверстывать» – догонять, спешить. </a:t>
            </a:r>
            <a:br>
              <a:rPr lang="ru-RU" sz="1800" i="1" dirty="0" smtClean="0">
                <a:solidFill>
                  <a:srgbClr val="002060"/>
                </a:solidFill>
                <a:latin typeface="Times New Roman" pitchFamily="18" charset="0"/>
              </a:rPr>
            </a:br>
            <a:r>
              <a:rPr lang="ru-RU" sz="1800" i="1" dirty="0" smtClean="0">
                <a:solidFill>
                  <a:srgbClr val="002060"/>
                </a:solidFill>
                <a:latin typeface="Times New Roman" pitchFamily="18" charset="0"/>
              </a:rPr>
              <a:t>«</a:t>
            </a:r>
            <a:r>
              <a:rPr lang="ru-RU" sz="1800" i="1" dirty="0" err="1" smtClean="0">
                <a:solidFill>
                  <a:srgbClr val="002060"/>
                </a:solidFill>
                <a:latin typeface="Times New Roman" pitchFamily="18" charset="0"/>
              </a:rPr>
              <a:t>Верстание</a:t>
            </a:r>
            <a:r>
              <a:rPr lang="ru-RU" sz="1800" i="1" dirty="0" smtClean="0">
                <a:solidFill>
                  <a:srgbClr val="002060"/>
                </a:solidFill>
                <a:latin typeface="Times New Roman" pitchFamily="18" charset="0"/>
              </a:rPr>
              <a:t>» – измерение расстояния, пространства. («Земное </a:t>
            </a:r>
            <a:r>
              <a:rPr lang="ru-RU" sz="1800" i="1" dirty="0" err="1" smtClean="0">
                <a:solidFill>
                  <a:srgbClr val="002060"/>
                </a:solidFill>
                <a:latin typeface="Times New Roman" pitchFamily="18" charset="0"/>
              </a:rPr>
              <a:t>верстание</a:t>
            </a:r>
            <a:r>
              <a:rPr lang="ru-RU" sz="1800" i="1" dirty="0" smtClean="0">
                <a:solidFill>
                  <a:srgbClr val="002060"/>
                </a:solidFill>
                <a:latin typeface="Times New Roman" pitchFamily="18" charset="0"/>
              </a:rPr>
              <a:t>» – промер (</a:t>
            </a:r>
            <a:r>
              <a:rPr lang="ru-RU" sz="1800" i="1" dirty="0" err="1" smtClean="0">
                <a:solidFill>
                  <a:srgbClr val="002060"/>
                </a:solidFill>
                <a:latin typeface="Times New Roman" pitchFamily="18" charset="0"/>
              </a:rPr>
              <a:t>вервление</a:t>
            </a:r>
            <a:r>
              <a:rPr lang="ru-RU" sz="1800" i="1" dirty="0" smtClean="0">
                <a:solidFill>
                  <a:srgbClr val="002060"/>
                </a:solidFill>
                <a:latin typeface="Times New Roman" pitchFamily="18" charset="0"/>
              </a:rPr>
              <a:t>) надела.) </a:t>
            </a:r>
            <a:br>
              <a:rPr lang="ru-RU" sz="1800" i="1" dirty="0" smtClean="0">
                <a:solidFill>
                  <a:srgbClr val="002060"/>
                </a:solidFill>
                <a:latin typeface="Times New Roman" pitchFamily="18" charset="0"/>
              </a:rPr>
            </a:br>
            <a:r>
              <a:rPr lang="ru-RU" sz="1800" i="1" dirty="0" smtClean="0">
                <a:solidFill>
                  <a:srgbClr val="002060"/>
                </a:solidFill>
                <a:latin typeface="Times New Roman" pitchFamily="18" charset="0"/>
              </a:rPr>
              <a:t>а) Русская верста = 500 саженей = 1500 аршин = 1066,8м. </a:t>
            </a:r>
            <a:br>
              <a:rPr lang="ru-RU" sz="1800" i="1" dirty="0" smtClean="0">
                <a:solidFill>
                  <a:srgbClr val="002060"/>
                </a:solidFill>
                <a:latin typeface="Times New Roman" pitchFamily="18" charset="0"/>
              </a:rPr>
            </a:br>
            <a:r>
              <a:rPr lang="ru-RU" sz="1800" i="1" dirty="0" smtClean="0">
                <a:solidFill>
                  <a:srgbClr val="002060"/>
                </a:solidFill>
                <a:latin typeface="Times New Roman" pitchFamily="18" charset="0"/>
              </a:rPr>
              <a:t>б) Коломенская верста = 700 саженей. Старая верста. </a:t>
            </a:r>
            <a:br>
              <a:rPr lang="ru-RU" sz="1800" i="1" dirty="0" smtClean="0">
                <a:solidFill>
                  <a:srgbClr val="002060"/>
                </a:solidFill>
                <a:latin typeface="Times New Roman" pitchFamily="18" charset="0"/>
              </a:rPr>
            </a:br>
            <a:r>
              <a:rPr lang="ru-RU" sz="1800" i="1" dirty="0" smtClean="0">
                <a:solidFill>
                  <a:srgbClr val="002060"/>
                </a:solidFill>
                <a:latin typeface="Times New Roman" pitchFamily="18" charset="0"/>
              </a:rPr>
              <a:t>в) Мерная верста = 1000 саженей (1629г.). В 1649г. установлена уложением в 1000 саженей трехаршинных. </a:t>
            </a:r>
            <a:br>
              <a:rPr lang="ru-RU" sz="1800" i="1" dirty="0" smtClean="0">
                <a:solidFill>
                  <a:srgbClr val="002060"/>
                </a:solidFill>
                <a:latin typeface="Times New Roman" pitchFamily="18" charset="0"/>
              </a:rPr>
            </a:br>
            <a:r>
              <a:rPr lang="ru-RU" sz="1800" i="1" dirty="0" smtClean="0">
                <a:solidFill>
                  <a:srgbClr val="002060"/>
                </a:solidFill>
                <a:latin typeface="Times New Roman" pitchFamily="18" charset="0"/>
              </a:rPr>
              <a:t>Одновременно существовала верста в 500 саженей «царских». </a:t>
            </a:r>
            <a:br>
              <a:rPr lang="ru-RU" sz="1800" i="1" dirty="0" smtClean="0">
                <a:solidFill>
                  <a:srgbClr val="002060"/>
                </a:solidFill>
                <a:latin typeface="Times New Roman" pitchFamily="18" charset="0"/>
              </a:rPr>
            </a:br>
            <a:r>
              <a:rPr lang="ru-RU" sz="1800" i="1" dirty="0" smtClean="0">
                <a:solidFill>
                  <a:srgbClr val="002060"/>
                </a:solidFill>
                <a:latin typeface="Times New Roman" pitchFamily="18" charset="0"/>
              </a:rPr>
              <a:t>Аналог версты – «поприще» (др.рус.) – чуть более километра. </a:t>
            </a:r>
            <a:br>
              <a:rPr lang="ru-RU" sz="1800" i="1" dirty="0" smtClean="0">
                <a:solidFill>
                  <a:srgbClr val="002060"/>
                </a:solidFill>
                <a:latin typeface="Times New Roman" pitchFamily="18" charset="0"/>
              </a:rPr>
            </a:br>
            <a:r>
              <a:rPr lang="ru-RU" sz="1800" i="1" dirty="0" smtClean="0">
                <a:solidFill>
                  <a:srgbClr val="002060"/>
                </a:solidFill>
                <a:latin typeface="Times New Roman" pitchFamily="18" charset="0"/>
              </a:rPr>
              <a:t>г) Поприще = 700 саженей с половиною (XV в.) </a:t>
            </a:r>
            <a:br>
              <a:rPr lang="ru-RU" sz="1800" i="1" dirty="0" smtClean="0">
                <a:solidFill>
                  <a:srgbClr val="002060"/>
                </a:solidFill>
                <a:latin typeface="Times New Roman" pitchFamily="18" charset="0"/>
              </a:rPr>
            </a:br>
            <a:r>
              <a:rPr lang="ru-RU" sz="1800" i="1" dirty="0" err="1" smtClean="0">
                <a:solidFill>
                  <a:srgbClr val="002060"/>
                </a:solidFill>
                <a:latin typeface="Times New Roman" pitchFamily="18" charset="0"/>
              </a:rPr>
              <a:t>д</a:t>
            </a:r>
            <a:r>
              <a:rPr lang="ru-RU" sz="1800" i="1" dirty="0" smtClean="0">
                <a:solidFill>
                  <a:srgbClr val="002060"/>
                </a:solidFill>
                <a:latin typeface="Times New Roman" pitchFamily="18" charset="0"/>
              </a:rPr>
              <a:t>) Поприще = 1000 саженей (1629 г.)</a:t>
            </a:r>
            <a:r>
              <a:rPr lang="ru-RU" sz="1800" i="1" dirty="0" smtClean="0">
                <a:solidFill>
                  <a:srgbClr val="002060"/>
                </a:solidFill>
              </a:rPr>
              <a:t> </a:t>
            </a:r>
            <a:endParaRPr lang="ru-RU" sz="1800" i="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dirty="0" smtClean="0"/>
              <a:t>      </a:t>
            </a:r>
            <a:r>
              <a:rPr lang="ru-RU" sz="6000" dirty="0" smtClean="0"/>
              <a:t>Сажень</a:t>
            </a:r>
            <a:endParaRPr lang="ru-RU" sz="6000" dirty="0"/>
          </a:p>
        </p:txBody>
      </p:sp>
      <p:sp>
        <p:nvSpPr>
          <p:cNvPr id="3" name="Содержимое 2"/>
          <p:cNvSpPr>
            <a:spLocks noGrp="1"/>
          </p:cNvSpPr>
          <p:nvPr>
            <p:ph idx="1"/>
          </p:nvPr>
        </p:nvSpPr>
        <p:spPr>
          <a:xfrm>
            <a:off x="457200" y="1928802"/>
            <a:ext cx="8229600" cy="4197361"/>
          </a:xfrm>
        </p:spPr>
        <p:txBody>
          <a:bodyPr/>
          <a:lstStyle/>
          <a:p>
            <a:pPr>
              <a:buNone/>
            </a:pPr>
            <a:r>
              <a:rPr lang="ru-RU" i="1" dirty="0" smtClean="0">
                <a:solidFill>
                  <a:srgbClr val="002060"/>
                </a:solidFill>
              </a:rPr>
              <a:t>     Сажень - встречается с XI в. Название происходит от слова "</a:t>
            </a:r>
            <a:r>
              <a:rPr lang="ru-RU" i="1" dirty="0" err="1" smtClean="0">
                <a:solidFill>
                  <a:srgbClr val="002060"/>
                </a:solidFill>
              </a:rPr>
              <a:t>сягать</a:t>
            </a:r>
            <a:r>
              <a:rPr lang="ru-RU" i="1" dirty="0" smtClean="0">
                <a:solidFill>
                  <a:srgbClr val="002060"/>
                </a:solidFill>
              </a:rPr>
              <a:t>" т.е. доставать до чего- либо. Отсюда слово "недосягаемый" - о месте, куда невозможно добраться, о человеке, достоинства которого невозможно повторить. Различали два вида сажени: маховая и косая. </a:t>
            </a:r>
          </a:p>
          <a:p>
            <a:endParaRPr lang="ru-RU" dirty="0"/>
          </a:p>
        </p:txBody>
      </p:sp>
      <p:pic>
        <p:nvPicPr>
          <p:cNvPr id="4" name="Picture 13" descr="dlina2"/>
          <p:cNvPicPr>
            <a:picLocks noChangeAspect="1" noChangeArrowheads="1"/>
          </p:cNvPicPr>
          <p:nvPr/>
        </p:nvPicPr>
        <p:blipFill>
          <a:blip r:embed="rId2"/>
          <a:srcRect/>
          <a:stretch>
            <a:fillRect/>
          </a:stretch>
        </p:blipFill>
        <p:spPr bwMode="auto">
          <a:xfrm>
            <a:off x="4429124" y="285728"/>
            <a:ext cx="3786215" cy="17859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 calcmode="lin" valueType="num">
                                      <p:cBhvr additive="base">
                                        <p:cTn id="19"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sz="6000" dirty="0" smtClean="0"/>
              <a:t>    Сажень</a:t>
            </a:r>
            <a:endParaRPr lang="ru-RU" sz="6000" dirty="0"/>
          </a:p>
        </p:txBody>
      </p:sp>
      <p:sp>
        <p:nvSpPr>
          <p:cNvPr id="3" name="Содержимое 2"/>
          <p:cNvSpPr>
            <a:spLocks noGrp="1"/>
          </p:cNvSpPr>
          <p:nvPr>
            <p:ph idx="1"/>
          </p:nvPr>
        </p:nvSpPr>
        <p:spPr>
          <a:xfrm>
            <a:off x="1000100" y="1285860"/>
            <a:ext cx="7072362" cy="4840303"/>
          </a:xfrm>
        </p:spPr>
        <p:txBody>
          <a:bodyPr/>
          <a:lstStyle/>
          <a:p>
            <a:pPr>
              <a:buNone/>
            </a:pPr>
            <a:r>
              <a:rPr lang="ru-RU" sz="2400" i="1" dirty="0">
                <a:solidFill>
                  <a:srgbClr val="002060"/>
                </a:solidFill>
                <a:latin typeface="Times New Roman" pitchFamily="18" charset="0"/>
              </a:rPr>
              <a:t> </a:t>
            </a:r>
            <a:r>
              <a:rPr lang="ru-RU" sz="2400" i="1" dirty="0" smtClean="0">
                <a:solidFill>
                  <a:srgbClr val="002060"/>
                </a:solidFill>
                <a:latin typeface="Times New Roman" pitchFamily="18" charset="0"/>
              </a:rPr>
              <a:t>   Сажень – Маховая сажень – Перехват – расстояние между указательными пальцами разведенных рук = 2,13 – 2,36 см. (Сахаров).</a:t>
            </a:r>
            <a:br>
              <a:rPr lang="ru-RU" sz="2400" i="1" dirty="0" smtClean="0">
                <a:solidFill>
                  <a:srgbClr val="002060"/>
                </a:solidFill>
                <a:latin typeface="Times New Roman" pitchFamily="18" charset="0"/>
              </a:rPr>
            </a:br>
            <a:r>
              <a:rPr lang="ru-RU" sz="2400" i="1" dirty="0" smtClean="0">
                <a:solidFill>
                  <a:srgbClr val="002060"/>
                </a:solidFill>
                <a:latin typeface="Times New Roman" pitchFamily="18" charset="0"/>
              </a:rPr>
              <a:t>Косая сажень – предположительно расстояние от пальцев вытянутой вверх руки до пальцев отставленной слегка в сторону противоположной ноги. Сажень русская = 3 аршина = 48 вершка. </a:t>
            </a:r>
            <a:br>
              <a:rPr lang="ru-RU" sz="2400" i="1" dirty="0" smtClean="0">
                <a:solidFill>
                  <a:srgbClr val="002060"/>
                </a:solidFill>
                <a:latin typeface="Times New Roman" pitchFamily="18" charset="0"/>
              </a:rPr>
            </a:br>
            <a:r>
              <a:rPr lang="ru-RU" sz="2400" i="1" dirty="0" smtClean="0">
                <a:solidFill>
                  <a:srgbClr val="002060"/>
                </a:solidFill>
                <a:latin typeface="Times New Roman" pitchFamily="18" charset="0"/>
              </a:rPr>
              <a:t>«Печатная сажень» – точная мера длины с печатью, удостоверяющей ее точность. (Неложное мерило).</a:t>
            </a:r>
            <a:endParaRPr lang="ru-RU" sz="2400" i="1" dirty="0">
              <a:solidFill>
                <a:srgbClr val="002060"/>
              </a:solidFill>
            </a:endParaRPr>
          </a:p>
        </p:txBody>
      </p:sp>
      <p:pic>
        <p:nvPicPr>
          <p:cNvPr id="6146" name="Picture 2" descr="C:\Documents and Settings\User\Рабочий стол\сажень.jpg"/>
          <p:cNvPicPr>
            <a:picLocks noChangeAspect="1" noChangeArrowheads="1"/>
          </p:cNvPicPr>
          <p:nvPr/>
        </p:nvPicPr>
        <p:blipFill>
          <a:blip r:embed="rId2"/>
          <a:srcRect/>
          <a:stretch>
            <a:fillRect/>
          </a:stretch>
        </p:blipFill>
        <p:spPr bwMode="auto">
          <a:xfrm>
            <a:off x="6858016" y="428604"/>
            <a:ext cx="1285884" cy="1363658"/>
          </a:xfrm>
          <a:prstGeom prst="rect">
            <a:avLst/>
          </a:prstGeom>
          <a:noFill/>
        </p:spPr>
      </p:pic>
      <p:pic>
        <p:nvPicPr>
          <p:cNvPr id="6147" name="Picture 3" descr="C:\Documents and Settings\User\Рабочий стол\косая сажень.jpg"/>
          <p:cNvPicPr>
            <a:picLocks noChangeAspect="1" noChangeArrowheads="1"/>
          </p:cNvPicPr>
          <p:nvPr/>
        </p:nvPicPr>
        <p:blipFill>
          <a:blip r:embed="rId3"/>
          <a:srcRect/>
          <a:stretch>
            <a:fillRect/>
          </a:stretch>
        </p:blipFill>
        <p:spPr bwMode="auto">
          <a:xfrm>
            <a:off x="7072330" y="4572008"/>
            <a:ext cx="1143008" cy="13573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6"/>
                                        </p:tgtEl>
                                        <p:attrNameLst>
                                          <p:attrName>style.visibility</p:attrName>
                                        </p:attrNameLst>
                                      </p:cBhvr>
                                      <p:to>
                                        <p:strVal val="visible"/>
                                      </p:to>
                                    </p:set>
                                    <p:anim calcmode="lin" valueType="num">
                                      <p:cBhvr additive="base">
                                        <p:cTn id="25" dur="500" fill="hold"/>
                                        <p:tgtEl>
                                          <p:spTgt spid="6146"/>
                                        </p:tgtEl>
                                        <p:attrNameLst>
                                          <p:attrName>ppt_x</p:attrName>
                                        </p:attrNameLst>
                                      </p:cBhvr>
                                      <p:tavLst>
                                        <p:tav tm="0">
                                          <p:val>
                                            <p:strVal val="#ppt_x"/>
                                          </p:val>
                                        </p:tav>
                                        <p:tav tm="100000">
                                          <p:val>
                                            <p:strVal val="#ppt_x"/>
                                          </p:val>
                                        </p:tav>
                                      </p:tavLst>
                                    </p:anim>
                                    <p:anim calcmode="lin" valueType="num">
                                      <p:cBhvr additive="base">
                                        <p:cTn id="26"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47"/>
                                        </p:tgtEl>
                                        <p:attrNameLst>
                                          <p:attrName>style.visibility</p:attrName>
                                        </p:attrNameLst>
                                      </p:cBhvr>
                                      <p:to>
                                        <p:strVal val="visible"/>
                                      </p:to>
                                    </p:set>
                                    <p:anim calcmode="lin" valueType="num">
                                      <p:cBhvr additive="base">
                                        <p:cTn id="31" dur="500" fill="hold"/>
                                        <p:tgtEl>
                                          <p:spTgt spid="6147"/>
                                        </p:tgtEl>
                                        <p:attrNameLst>
                                          <p:attrName>ppt_x</p:attrName>
                                        </p:attrNameLst>
                                      </p:cBhvr>
                                      <p:tavLst>
                                        <p:tav tm="0">
                                          <p:val>
                                            <p:strVal val="#ppt_x"/>
                                          </p:val>
                                        </p:tav>
                                        <p:tav tm="100000">
                                          <p:val>
                                            <p:strVal val="#ppt_x"/>
                                          </p:val>
                                        </p:tav>
                                      </p:tavLst>
                                    </p:anim>
                                    <p:anim calcmode="lin" valueType="num">
                                      <p:cBhvr additive="base">
                                        <p:cTn id="32"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sz="6000" dirty="0" smtClean="0"/>
              <a:t>      Аршин</a:t>
            </a:r>
            <a:endParaRPr lang="ru-RU" sz="6000" dirty="0"/>
          </a:p>
        </p:txBody>
      </p:sp>
      <p:sp>
        <p:nvSpPr>
          <p:cNvPr id="3" name="Содержимое 2"/>
          <p:cNvSpPr>
            <a:spLocks noGrp="1"/>
          </p:cNvSpPr>
          <p:nvPr>
            <p:ph idx="1"/>
          </p:nvPr>
        </p:nvSpPr>
        <p:spPr>
          <a:xfrm>
            <a:off x="1142976" y="1357298"/>
            <a:ext cx="4357718" cy="4768865"/>
          </a:xfrm>
        </p:spPr>
        <p:txBody>
          <a:bodyPr/>
          <a:lstStyle/>
          <a:p>
            <a:pPr>
              <a:buNone/>
            </a:pPr>
            <a:r>
              <a:rPr lang="ru-RU" sz="1600" i="1" dirty="0">
                <a:solidFill>
                  <a:srgbClr val="002060"/>
                </a:solidFill>
                <a:latin typeface="Monotype Corsiva" pitchFamily="66" charset="0"/>
              </a:rPr>
              <a:t> </a:t>
            </a:r>
            <a:r>
              <a:rPr lang="ru-RU" sz="1600" i="1" dirty="0" smtClean="0">
                <a:solidFill>
                  <a:srgbClr val="002060"/>
                </a:solidFill>
                <a:latin typeface="Monotype Corsiva" pitchFamily="66" charset="0"/>
              </a:rPr>
              <a:t>        </a:t>
            </a:r>
            <a:r>
              <a:rPr lang="ru-RU" sz="1600" i="1" dirty="0">
                <a:solidFill>
                  <a:srgbClr val="002060"/>
                </a:solidFill>
              </a:rPr>
              <a:t>Аршин </a:t>
            </a:r>
            <a:r>
              <a:rPr lang="ru-RU" sz="1600" i="1" dirty="0" smtClean="0">
                <a:solidFill>
                  <a:srgbClr val="002060"/>
                </a:solidFill>
              </a:rPr>
              <a:t>- одна из главных русских мер длины, использовалась с XVI в. Название происходит от персидского слова "</a:t>
            </a:r>
            <a:r>
              <a:rPr lang="ru-RU" sz="1600" i="1" dirty="0" err="1" smtClean="0">
                <a:solidFill>
                  <a:srgbClr val="002060"/>
                </a:solidFill>
              </a:rPr>
              <a:t>арш</a:t>
            </a:r>
            <a:r>
              <a:rPr lang="ru-RU" sz="1600" i="1" dirty="0" smtClean="0">
                <a:solidFill>
                  <a:srgbClr val="002060"/>
                </a:solidFill>
              </a:rPr>
              <a:t>" - локоть. Это длина всей вытянутой руки от плечевого сустава до концевой фаланги среднего пальца. В аршине 71 см. Но в разных губерниях России были свои единицы измерения длины, поэтому купцы, продавая свой товар, как правило, мерили его своим аршином, обманывая при этом покупателей. Чтобы исключить </a:t>
            </a:r>
            <a:r>
              <a:rPr lang="ru-RU" sz="1600" i="1" dirty="0" err="1" smtClean="0">
                <a:solidFill>
                  <a:srgbClr val="002060"/>
                </a:solidFill>
              </a:rPr>
              <a:t>путанницу</a:t>
            </a:r>
            <a:r>
              <a:rPr lang="ru-RU" sz="1600" i="1" dirty="0" smtClean="0">
                <a:solidFill>
                  <a:srgbClr val="002060"/>
                </a:solidFill>
              </a:rPr>
              <a:t>, был введен казенный аршин, т.е. эталон аршина, представляющий собой деревянную линейку, на концах которой клепались металлические наконечники с государственным клеймом. </a:t>
            </a:r>
          </a:p>
          <a:p>
            <a:pPr>
              <a:buNone/>
            </a:pPr>
            <a:endParaRPr lang="ru-RU" sz="1600" i="1" dirty="0">
              <a:solidFill>
                <a:srgbClr val="002060"/>
              </a:solidFill>
            </a:endParaRPr>
          </a:p>
        </p:txBody>
      </p:sp>
      <p:pic>
        <p:nvPicPr>
          <p:cNvPr id="6" name="Picture 6" descr="Аршин (71,12 см) - Старинные русские меры длины, веса, объёма. Для измерения применялись так же меньшие величины: локоть, пядь (четверть аршина), вершок (длина = 4,445 сантиметра); и крупные: сажень, верста (1066,8 метров)"/>
          <p:cNvPicPr>
            <a:picLocks noChangeAspect="1" noChangeArrowheads="1"/>
          </p:cNvPicPr>
          <p:nvPr/>
        </p:nvPicPr>
        <p:blipFill>
          <a:blip r:embed="rId2"/>
          <a:srcRect/>
          <a:stretch>
            <a:fillRect/>
          </a:stretch>
        </p:blipFill>
        <p:spPr>
          <a:xfrm>
            <a:off x="5500694" y="1428736"/>
            <a:ext cx="2643206" cy="2159000"/>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785834"/>
          </a:xfrm>
        </p:spPr>
        <p:txBody>
          <a:bodyPr/>
          <a:lstStyle/>
          <a:p>
            <a:endParaRPr lang="ru-RU" dirty="0"/>
          </a:p>
        </p:txBody>
      </p:sp>
      <p:sp>
        <p:nvSpPr>
          <p:cNvPr id="3" name="Содержимое 2"/>
          <p:cNvSpPr>
            <a:spLocks noGrp="1"/>
          </p:cNvSpPr>
          <p:nvPr>
            <p:ph idx="1"/>
          </p:nvPr>
        </p:nvSpPr>
        <p:spPr>
          <a:xfrm>
            <a:off x="1071538" y="1142985"/>
            <a:ext cx="7215238" cy="4786346"/>
          </a:xfrm>
        </p:spPr>
        <p:txBody>
          <a:bodyPr/>
          <a:lstStyle/>
          <a:p>
            <a:pPr>
              <a:buNone/>
            </a:pPr>
            <a:r>
              <a:rPr lang="ru-RU" dirty="0" smtClean="0">
                <a:solidFill>
                  <a:srgbClr val="002060"/>
                </a:solidFill>
                <a:latin typeface="Monotype Corsiva" pitchFamily="66" charset="0"/>
              </a:rPr>
              <a:t>    </a:t>
            </a:r>
            <a:r>
              <a:rPr lang="ru-RU" sz="2800" dirty="0" smtClean="0">
                <a:solidFill>
                  <a:srgbClr val="002060"/>
                </a:solidFill>
                <a:latin typeface="Monotype Corsiva" pitchFamily="66" charset="0"/>
              </a:rPr>
              <a:t>В </a:t>
            </a:r>
            <a:r>
              <a:rPr lang="ru-RU" sz="2800" dirty="0">
                <a:solidFill>
                  <a:srgbClr val="002060"/>
                </a:solidFill>
                <a:latin typeface="Monotype Corsiva" pitchFamily="66" charset="0"/>
              </a:rPr>
              <a:t>наше время мы, не задумываясь, производим вычисления в метрах, граммах, литрах и т.д. Это ведь удобно, единая система СИ устраивает почти всех.  Но, естественно, так было не всегда. И вот, начиная с древнейших времен язычества, вплоть до 19 века, наши предки пользовались другими мерами и единицами. Нередко мы слышим слова: Пуд, сажень, золотник – но, сколько это в переводе, не знаем. Вот некоторые величины:</a:t>
            </a:r>
            <a:r>
              <a:rPr lang="ru-RU" sz="2800" dirty="0" smtClean="0">
                <a:solidFill>
                  <a:srgbClr val="002060"/>
                </a:solidFill>
              </a:rPr>
              <a:t> </a:t>
            </a:r>
            <a:endParaRPr lang="ru-RU" sz="28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sz="6000" dirty="0" smtClean="0"/>
              <a:t>        Локоть</a:t>
            </a:r>
            <a:endParaRPr lang="ru-RU" sz="6000" dirty="0"/>
          </a:p>
        </p:txBody>
      </p:sp>
      <p:sp>
        <p:nvSpPr>
          <p:cNvPr id="3" name="Содержимое 2"/>
          <p:cNvSpPr>
            <a:spLocks noGrp="1"/>
          </p:cNvSpPr>
          <p:nvPr>
            <p:ph idx="1"/>
          </p:nvPr>
        </p:nvSpPr>
        <p:spPr>
          <a:xfrm>
            <a:off x="457200" y="1600200"/>
            <a:ext cx="4829180" cy="4525963"/>
          </a:xfrm>
        </p:spPr>
        <p:txBody>
          <a:bodyPr/>
          <a:lstStyle/>
          <a:p>
            <a:pPr>
              <a:buNone/>
            </a:pPr>
            <a:r>
              <a:rPr lang="ru-RU" sz="2000" dirty="0" smtClean="0"/>
              <a:t>       </a:t>
            </a:r>
            <a:r>
              <a:rPr lang="ru-RU" sz="2000" i="1" dirty="0" smtClean="0">
                <a:solidFill>
                  <a:srgbClr val="002060"/>
                </a:solidFill>
              </a:rPr>
              <a:t>Локоть - древнейшая мера длины, которой пользовались многие народы мира. Это расстояние от конца вытянутого среднего пальца руки или сжатого кулака  до локтевого сгиба. Его длина колебалась от 38 см до 46 см или 11 – 16 вершков. Говорят:</a:t>
            </a:r>
            <a:br>
              <a:rPr lang="ru-RU" sz="2000" i="1" dirty="0" smtClean="0">
                <a:solidFill>
                  <a:srgbClr val="002060"/>
                </a:solidFill>
              </a:rPr>
            </a:br>
            <a:r>
              <a:rPr lang="ru-RU" sz="2000" i="1" dirty="0" smtClean="0">
                <a:solidFill>
                  <a:srgbClr val="002060"/>
                </a:solidFill>
              </a:rPr>
              <a:t>«Близок локоть да не укусишь», «Сам с ноготок ,а борода-с локоток». Как мера длины на Руси встречается с XVI в. </a:t>
            </a:r>
          </a:p>
          <a:p>
            <a:endParaRPr lang="ru-RU" i="1" dirty="0">
              <a:solidFill>
                <a:srgbClr val="002060"/>
              </a:solidFill>
            </a:endParaRPr>
          </a:p>
        </p:txBody>
      </p:sp>
      <p:pic>
        <p:nvPicPr>
          <p:cNvPr id="4" name="Picture 6" descr="3"/>
          <p:cNvPicPr>
            <a:picLocks noChangeAspect="1" noChangeArrowheads="1"/>
          </p:cNvPicPr>
          <p:nvPr/>
        </p:nvPicPr>
        <p:blipFill>
          <a:blip r:embed="rId2"/>
          <a:srcRect/>
          <a:stretch>
            <a:fillRect/>
          </a:stretch>
        </p:blipFill>
        <p:spPr bwMode="auto">
          <a:xfrm>
            <a:off x="5715008" y="1571612"/>
            <a:ext cx="2038350" cy="410368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85728"/>
            <a:ext cx="8229600" cy="1143000"/>
          </a:xfrm>
        </p:spPr>
        <p:txBody>
          <a:bodyPr/>
          <a:lstStyle/>
          <a:p>
            <a:pPr algn="l"/>
            <a:r>
              <a:rPr lang="ru-RU" sz="6000" dirty="0" smtClean="0"/>
              <a:t>       Пядь</a:t>
            </a:r>
            <a:endParaRPr lang="ru-RU" sz="6000" dirty="0"/>
          </a:p>
        </p:txBody>
      </p:sp>
      <p:sp>
        <p:nvSpPr>
          <p:cNvPr id="3" name="Содержимое 2"/>
          <p:cNvSpPr>
            <a:spLocks noGrp="1"/>
          </p:cNvSpPr>
          <p:nvPr>
            <p:ph idx="1"/>
          </p:nvPr>
        </p:nvSpPr>
        <p:spPr>
          <a:xfrm>
            <a:off x="785786" y="1571612"/>
            <a:ext cx="4643470" cy="4525963"/>
          </a:xfrm>
        </p:spPr>
        <p:txBody>
          <a:bodyPr/>
          <a:lstStyle/>
          <a:p>
            <a:pPr>
              <a:buNone/>
            </a:pPr>
            <a:r>
              <a:rPr lang="ru-RU" sz="2000" i="1" dirty="0" smtClean="0">
                <a:solidFill>
                  <a:srgbClr val="002060"/>
                </a:solidFill>
              </a:rPr>
              <a:t>      Пядь</a:t>
            </a:r>
            <a:r>
              <a:rPr lang="ru-RU" sz="2000" i="1" dirty="0">
                <a:solidFill>
                  <a:srgbClr val="002060"/>
                </a:solidFill>
              </a:rPr>
              <a:t>, пядень</a:t>
            </a:r>
            <a:r>
              <a:rPr lang="ru-RU" sz="2000" i="1" dirty="0" smtClean="0">
                <a:solidFill>
                  <a:srgbClr val="002060"/>
                </a:solidFill>
              </a:rPr>
              <a:t>(или четверть) - одна из самых старинных мер длины. Название происходит от древнерусского слова"пясть", т.е. кулак или кисть руки. Различают </a:t>
            </a:r>
            <a:r>
              <a:rPr lang="ru-RU" sz="2000" i="1" dirty="0">
                <a:solidFill>
                  <a:srgbClr val="002060"/>
                </a:solidFill>
              </a:rPr>
              <a:t>пядь малую</a:t>
            </a:r>
            <a:r>
              <a:rPr lang="ru-RU" sz="2000" i="1" dirty="0" smtClean="0">
                <a:solidFill>
                  <a:srgbClr val="002060"/>
                </a:solidFill>
              </a:rPr>
              <a:t> - расстояние между концами вытянутых большого и указательного пальцев, что составляет около 18 см, и </a:t>
            </a:r>
            <a:r>
              <a:rPr lang="ru-RU" sz="2000" i="1" dirty="0">
                <a:solidFill>
                  <a:srgbClr val="002060"/>
                </a:solidFill>
              </a:rPr>
              <a:t>пядь великую</a:t>
            </a:r>
            <a:r>
              <a:rPr lang="ru-RU" sz="2000" i="1" dirty="0" smtClean="0">
                <a:solidFill>
                  <a:srgbClr val="002060"/>
                </a:solidFill>
              </a:rPr>
              <a:t> - расстояние от конца вытянутого мизинца до конца большого пальца, 22-23 см</a:t>
            </a:r>
            <a:endParaRPr lang="ru-RU" sz="2000" i="1" dirty="0">
              <a:solidFill>
                <a:srgbClr val="002060"/>
              </a:solidFill>
            </a:endParaRPr>
          </a:p>
        </p:txBody>
      </p:sp>
      <p:pic>
        <p:nvPicPr>
          <p:cNvPr id="4" name="Picture 6" descr="RUKA"/>
          <p:cNvPicPr>
            <a:picLocks noChangeAspect="1" noChangeArrowheads="1"/>
          </p:cNvPicPr>
          <p:nvPr/>
        </p:nvPicPr>
        <p:blipFill>
          <a:blip r:embed="rId2"/>
          <a:srcRect/>
          <a:stretch>
            <a:fillRect/>
          </a:stretch>
        </p:blipFill>
        <p:spPr>
          <a:xfrm>
            <a:off x="5143504" y="2428868"/>
            <a:ext cx="3071834" cy="2300288"/>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dirty="0" smtClean="0"/>
              <a:t>        </a:t>
            </a:r>
            <a:r>
              <a:rPr lang="ru-RU" sz="6000" dirty="0" smtClean="0"/>
              <a:t>Меры длины</a:t>
            </a:r>
            <a:endParaRPr lang="ru-RU" sz="6000" dirty="0"/>
          </a:p>
        </p:txBody>
      </p:sp>
      <p:sp>
        <p:nvSpPr>
          <p:cNvPr id="3" name="Содержимое 2"/>
          <p:cNvSpPr>
            <a:spLocks noGrp="1"/>
          </p:cNvSpPr>
          <p:nvPr>
            <p:ph idx="1"/>
          </p:nvPr>
        </p:nvSpPr>
        <p:spPr>
          <a:xfrm>
            <a:off x="1071538" y="1600200"/>
            <a:ext cx="6929486" cy="4525963"/>
          </a:xfrm>
        </p:spPr>
        <p:txBody>
          <a:bodyPr/>
          <a:lstStyle/>
          <a:p>
            <a:pPr>
              <a:lnSpc>
                <a:spcPct val="80000"/>
              </a:lnSpc>
            </a:pPr>
            <a:r>
              <a:rPr lang="ru-RU" sz="2000" i="1" dirty="0" smtClean="0">
                <a:solidFill>
                  <a:srgbClr val="002060"/>
                </a:solidFill>
              </a:rPr>
              <a:t> 1 верста =  500 саженей = 50 шестов = 10 цепей = 1,0668 километра </a:t>
            </a:r>
          </a:p>
          <a:p>
            <a:pPr>
              <a:lnSpc>
                <a:spcPct val="80000"/>
              </a:lnSpc>
            </a:pPr>
            <a:r>
              <a:rPr lang="ru-RU" sz="2000" i="1" dirty="0" smtClean="0">
                <a:solidFill>
                  <a:srgbClr val="002060"/>
                </a:solidFill>
              </a:rPr>
              <a:t>1 сажень =  3 аршина = 7 фут = 48 вершков = 2,1336 метра </a:t>
            </a:r>
          </a:p>
          <a:p>
            <a:pPr>
              <a:lnSpc>
                <a:spcPct val="80000"/>
              </a:lnSpc>
              <a:buFont typeface="Wingdings" pitchFamily="2" charset="2"/>
              <a:buNone/>
            </a:pPr>
            <a:r>
              <a:rPr lang="ru-RU" sz="2000" i="1" dirty="0" smtClean="0">
                <a:solidFill>
                  <a:srgbClr val="002060"/>
                </a:solidFill>
              </a:rPr>
              <a:t>       Косая сажень = 2,48 м. </a:t>
            </a:r>
          </a:p>
          <a:p>
            <a:pPr>
              <a:lnSpc>
                <a:spcPct val="80000"/>
              </a:lnSpc>
              <a:buFont typeface="Wingdings" pitchFamily="2" charset="2"/>
              <a:buNone/>
            </a:pPr>
            <a:r>
              <a:rPr lang="ru-RU" sz="2000" i="1" dirty="0" smtClean="0">
                <a:solidFill>
                  <a:srgbClr val="002060"/>
                </a:solidFill>
              </a:rPr>
              <a:t>       Маховая сажень = 1,76 м. </a:t>
            </a:r>
          </a:p>
          <a:p>
            <a:pPr>
              <a:lnSpc>
                <a:spcPct val="80000"/>
              </a:lnSpc>
            </a:pPr>
            <a:r>
              <a:rPr lang="ru-RU" sz="2000" i="1" dirty="0" smtClean="0">
                <a:solidFill>
                  <a:srgbClr val="002060"/>
                </a:solidFill>
              </a:rPr>
              <a:t>1 аршин =  4 четверти (пяди) = 16 вершков = 28 дюймов = 71,12 см </a:t>
            </a:r>
            <a:br>
              <a:rPr lang="ru-RU" sz="2000" i="1" dirty="0" smtClean="0">
                <a:solidFill>
                  <a:srgbClr val="002060"/>
                </a:solidFill>
              </a:rPr>
            </a:br>
            <a:r>
              <a:rPr lang="ru-RU" sz="2000" i="1" dirty="0" smtClean="0">
                <a:solidFill>
                  <a:srgbClr val="002060"/>
                </a:solidFill>
              </a:rPr>
              <a:t>(на аршин обычно наносили деления в вершках)</a:t>
            </a:r>
          </a:p>
          <a:p>
            <a:pPr>
              <a:lnSpc>
                <a:spcPct val="80000"/>
              </a:lnSpc>
            </a:pPr>
            <a:r>
              <a:rPr lang="ru-RU" sz="2000" i="1" dirty="0" smtClean="0">
                <a:solidFill>
                  <a:srgbClr val="002060"/>
                </a:solidFill>
              </a:rPr>
              <a:t>1 локоть =  44 см (по разным источникам от 38 до 47см)</a:t>
            </a:r>
          </a:p>
          <a:p>
            <a:pPr>
              <a:lnSpc>
                <a:spcPct val="80000"/>
              </a:lnSpc>
            </a:pPr>
            <a:r>
              <a:rPr lang="ru-RU" sz="2000" i="1" dirty="0" smtClean="0">
                <a:solidFill>
                  <a:srgbClr val="002060"/>
                </a:solidFill>
              </a:rPr>
              <a:t>Большая пядь = 1/2 локтя = 22-23 см - расстояние между концами вытянутого большого и среднего (или мизинца) пальцев. </a:t>
            </a:r>
          </a:p>
          <a:p>
            <a:pPr>
              <a:lnSpc>
                <a:spcPct val="80000"/>
              </a:lnSpc>
              <a:buFont typeface="Wingdings" pitchFamily="2" charset="2"/>
              <a:buNone/>
            </a:pPr>
            <a:r>
              <a:rPr lang="ru-RU" sz="2000" i="1" dirty="0" smtClean="0">
                <a:solidFill>
                  <a:srgbClr val="002060"/>
                </a:solidFill>
              </a:rPr>
              <a:t>      Малая пядь = 4 вершка = 17,78 см </a:t>
            </a:r>
          </a:p>
          <a:p>
            <a:endParaRPr lang="ru-RU" sz="2000" i="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additive="base">
                                        <p:cTn id="6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dirty="0" smtClean="0"/>
              <a:t>         </a:t>
            </a:r>
            <a:r>
              <a:rPr lang="ru-RU" sz="6000" dirty="0" smtClean="0"/>
              <a:t>Стихи о длине</a:t>
            </a:r>
            <a:endParaRPr lang="ru-RU" sz="6000" dirty="0"/>
          </a:p>
        </p:txBody>
      </p:sp>
      <p:sp>
        <p:nvSpPr>
          <p:cNvPr id="3" name="Содержимое 2"/>
          <p:cNvSpPr>
            <a:spLocks noGrp="1"/>
          </p:cNvSpPr>
          <p:nvPr>
            <p:ph idx="1"/>
          </p:nvPr>
        </p:nvSpPr>
        <p:spPr>
          <a:xfrm>
            <a:off x="1428728" y="1600200"/>
            <a:ext cx="6500858" cy="4525963"/>
          </a:xfrm>
        </p:spPr>
        <p:txBody>
          <a:bodyPr/>
          <a:lstStyle/>
          <a:p>
            <a:pPr lvl="1">
              <a:lnSpc>
                <a:spcPct val="90000"/>
              </a:lnSpc>
            </a:pPr>
            <a:endParaRPr lang="ru-RU" sz="2400" i="1" dirty="0" smtClean="0">
              <a:solidFill>
                <a:srgbClr val="002060"/>
              </a:solidFill>
            </a:endParaRPr>
          </a:p>
          <a:p>
            <a:pPr lvl="1">
              <a:lnSpc>
                <a:spcPct val="90000"/>
              </a:lnSpc>
            </a:pPr>
            <a:r>
              <a:rPr lang="ru-RU" sz="2400" i="1" dirty="0" smtClean="0">
                <a:solidFill>
                  <a:srgbClr val="002060"/>
                </a:solidFill>
              </a:rPr>
              <a:t>Запомни, расчет очень важен:</a:t>
            </a:r>
          </a:p>
          <a:p>
            <a:pPr lvl="1">
              <a:lnSpc>
                <a:spcPct val="90000"/>
              </a:lnSpc>
              <a:buNone/>
            </a:pPr>
            <a:endParaRPr lang="ru-RU" sz="2400" i="1" dirty="0" smtClean="0">
              <a:solidFill>
                <a:srgbClr val="002060"/>
              </a:solidFill>
            </a:endParaRPr>
          </a:p>
          <a:p>
            <a:pPr>
              <a:lnSpc>
                <a:spcPct val="90000"/>
              </a:lnSpc>
              <a:buNone/>
            </a:pPr>
            <a:r>
              <a:rPr lang="ru-RU" sz="2400" i="1" dirty="0" smtClean="0">
                <a:solidFill>
                  <a:srgbClr val="002060"/>
                </a:solidFill>
              </a:rPr>
              <a:t>Два метра – приблизительно сажень.</a:t>
            </a:r>
          </a:p>
          <a:p>
            <a:pPr>
              <a:lnSpc>
                <a:spcPct val="90000"/>
              </a:lnSpc>
              <a:buNone/>
            </a:pPr>
            <a:endParaRPr lang="ru-RU" sz="2400" i="1" dirty="0" smtClean="0">
              <a:solidFill>
                <a:srgbClr val="002060"/>
              </a:solidFill>
            </a:endParaRPr>
          </a:p>
          <a:p>
            <a:pPr>
              <a:lnSpc>
                <a:spcPct val="90000"/>
              </a:lnSpc>
              <a:buNone/>
            </a:pPr>
            <a:r>
              <a:rPr lang="ru-RU" sz="2400" i="1" dirty="0" smtClean="0">
                <a:solidFill>
                  <a:srgbClr val="002060"/>
                </a:solidFill>
              </a:rPr>
              <a:t>Рисуем, чтоб каждый запомнить мог.</a:t>
            </a:r>
          </a:p>
          <a:p>
            <a:pPr>
              <a:lnSpc>
                <a:spcPct val="90000"/>
              </a:lnSpc>
              <a:buNone/>
            </a:pPr>
            <a:r>
              <a:rPr lang="ru-RU" sz="2400" i="1" dirty="0" smtClean="0">
                <a:solidFill>
                  <a:srgbClr val="002060"/>
                </a:solidFill>
              </a:rPr>
              <a:t>Четыре сантиметра – один вершок.</a:t>
            </a:r>
          </a:p>
          <a:p>
            <a:pPr>
              <a:lnSpc>
                <a:spcPct val="90000"/>
              </a:lnSpc>
              <a:buNone/>
            </a:pPr>
            <a:endParaRPr lang="ru-RU" sz="2400" i="1" dirty="0" smtClean="0">
              <a:solidFill>
                <a:srgbClr val="002060"/>
              </a:solidFill>
            </a:endParaRPr>
          </a:p>
          <a:p>
            <a:pPr>
              <a:lnSpc>
                <a:spcPct val="90000"/>
              </a:lnSpc>
              <a:buNone/>
            </a:pPr>
            <a:r>
              <a:rPr lang="ru-RU" sz="2400" i="1" dirty="0" smtClean="0">
                <a:solidFill>
                  <a:srgbClr val="002060"/>
                </a:solidFill>
              </a:rPr>
              <a:t>Запомни: эта работа не тяжка:</a:t>
            </a:r>
          </a:p>
          <a:p>
            <a:pPr>
              <a:lnSpc>
                <a:spcPct val="90000"/>
              </a:lnSpc>
              <a:buNone/>
            </a:pPr>
            <a:r>
              <a:rPr lang="ru-RU" sz="2400" i="1" dirty="0" smtClean="0">
                <a:solidFill>
                  <a:srgbClr val="002060"/>
                </a:solidFill>
              </a:rPr>
              <a:t>Один сантиметр – четверть вершка.</a:t>
            </a:r>
          </a:p>
          <a:p>
            <a:endParaRPr lang="ru-RU" sz="2400" i="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dirty="0" smtClean="0"/>
              <a:t>      Пословицы и поговорки</a:t>
            </a:r>
            <a:endParaRPr lang="ru-RU" dirty="0"/>
          </a:p>
        </p:txBody>
      </p:sp>
      <p:sp>
        <p:nvSpPr>
          <p:cNvPr id="3" name="Содержимое 2"/>
          <p:cNvSpPr>
            <a:spLocks noGrp="1"/>
          </p:cNvSpPr>
          <p:nvPr>
            <p:ph idx="1"/>
          </p:nvPr>
        </p:nvSpPr>
        <p:spPr>
          <a:xfrm>
            <a:off x="1214414" y="1600200"/>
            <a:ext cx="6786610" cy="4525963"/>
          </a:xfrm>
        </p:spPr>
        <p:txBody>
          <a:bodyPr/>
          <a:lstStyle/>
          <a:p>
            <a:pPr>
              <a:lnSpc>
                <a:spcPct val="80000"/>
              </a:lnSpc>
              <a:buFont typeface="Wingdings" pitchFamily="2" charset="2"/>
              <a:buNone/>
            </a:pPr>
            <a:r>
              <a:rPr lang="ru-RU" sz="2000" i="1" dirty="0" smtClean="0">
                <a:solidFill>
                  <a:srgbClr val="002060"/>
                </a:solidFill>
                <a:effectLst/>
              </a:rPr>
              <a:t>Про кого говорят: «У него семь пядей во лбу»?</a:t>
            </a:r>
            <a:r>
              <a:rPr lang="ru-RU" sz="2000" i="1" dirty="0" smtClean="0">
                <a:solidFill>
                  <a:srgbClr val="002060"/>
                </a:solidFill>
              </a:rPr>
              <a:t> </a:t>
            </a:r>
          </a:p>
          <a:p>
            <a:pPr>
              <a:lnSpc>
                <a:spcPct val="80000"/>
              </a:lnSpc>
              <a:buFont typeface="Wingdings" pitchFamily="2" charset="2"/>
              <a:buNone/>
            </a:pPr>
            <a:r>
              <a:rPr lang="ru-RU" sz="2000" i="1" dirty="0" smtClean="0">
                <a:solidFill>
                  <a:srgbClr val="663300"/>
                </a:solidFill>
                <a:effectLst/>
              </a:rPr>
              <a:t>Об умном, мудром человеке.</a:t>
            </a:r>
          </a:p>
          <a:p>
            <a:pPr>
              <a:lnSpc>
                <a:spcPct val="80000"/>
              </a:lnSpc>
              <a:buFont typeface="Wingdings" pitchFamily="2" charset="2"/>
              <a:buNone/>
            </a:pPr>
            <a:r>
              <a:rPr lang="ru-RU" sz="2000" i="1" dirty="0" smtClean="0">
                <a:solidFill>
                  <a:srgbClr val="002060"/>
                </a:solidFill>
                <a:effectLst/>
              </a:rPr>
              <a:t>	Про кого говорят: «В плечах косая сажень»?</a:t>
            </a:r>
          </a:p>
          <a:p>
            <a:pPr>
              <a:lnSpc>
                <a:spcPct val="80000"/>
              </a:lnSpc>
              <a:buFont typeface="Wingdings" pitchFamily="2" charset="2"/>
              <a:buNone/>
            </a:pPr>
            <a:r>
              <a:rPr lang="ru-RU" sz="2000" i="1" dirty="0" smtClean="0">
                <a:solidFill>
                  <a:srgbClr val="663300"/>
                </a:solidFill>
                <a:effectLst/>
              </a:rPr>
              <a:t>О человеке - богатыре, великане.</a:t>
            </a:r>
          </a:p>
          <a:p>
            <a:pPr>
              <a:lnSpc>
                <a:spcPct val="80000"/>
              </a:lnSpc>
              <a:buFont typeface="Wingdings" pitchFamily="2" charset="2"/>
              <a:buNone/>
            </a:pPr>
            <a:r>
              <a:rPr lang="ru-RU" sz="2000" i="1" dirty="0" smtClean="0">
                <a:solidFill>
                  <a:srgbClr val="002060"/>
                </a:solidFill>
                <a:effectLst/>
              </a:rPr>
              <a:t>	Что означает поговорка: «За семь верст киселя хлебать»?</a:t>
            </a:r>
          </a:p>
          <a:p>
            <a:pPr>
              <a:lnSpc>
                <a:spcPct val="80000"/>
              </a:lnSpc>
              <a:spcBef>
                <a:spcPct val="0"/>
              </a:spcBef>
              <a:buClrTx/>
              <a:buFontTx/>
              <a:buNone/>
            </a:pPr>
            <a:r>
              <a:rPr lang="ru-RU" sz="2000" i="1" dirty="0" smtClean="0">
                <a:solidFill>
                  <a:srgbClr val="663300"/>
                </a:solidFill>
                <a:effectLst/>
              </a:rPr>
              <a:t>Ехать, идти далеко без особой надобности.</a:t>
            </a:r>
          </a:p>
          <a:p>
            <a:pPr>
              <a:lnSpc>
                <a:spcPct val="80000"/>
              </a:lnSpc>
              <a:buFont typeface="Wingdings" pitchFamily="2" charset="2"/>
              <a:buNone/>
            </a:pPr>
            <a:r>
              <a:rPr lang="ru-RU" sz="2000" i="1" dirty="0" smtClean="0">
                <a:solidFill>
                  <a:srgbClr val="002060"/>
                </a:solidFill>
                <a:effectLst/>
              </a:rPr>
              <a:t>	Что означает выражение: «Мерить версты»?</a:t>
            </a:r>
          </a:p>
          <a:p>
            <a:pPr>
              <a:lnSpc>
                <a:spcPct val="80000"/>
              </a:lnSpc>
              <a:spcBef>
                <a:spcPct val="0"/>
              </a:spcBef>
              <a:buClrTx/>
              <a:buFontTx/>
              <a:buNone/>
            </a:pPr>
            <a:r>
              <a:rPr lang="ru-RU" sz="2000" i="1" dirty="0" smtClean="0">
                <a:solidFill>
                  <a:srgbClr val="663300"/>
                </a:solidFill>
                <a:effectLst/>
              </a:rPr>
              <a:t>Ходить на большое расстояние.</a:t>
            </a:r>
          </a:p>
          <a:p>
            <a:pPr>
              <a:lnSpc>
                <a:spcPct val="80000"/>
              </a:lnSpc>
              <a:spcBef>
                <a:spcPct val="0"/>
              </a:spcBef>
              <a:buClrTx/>
              <a:buFontTx/>
              <a:buNone/>
            </a:pPr>
            <a:r>
              <a:rPr lang="ru-RU" sz="2000" i="1" dirty="0" smtClean="0">
                <a:solidFill>
                  <a:srgbClr val="002060"/>
                </a:solidFill>
                <a:effectLst/>
              </a:rPr>
              <a:t>	Про кого говорят: «Как аршин проглотил»?</a:t>
            </a:r>
          </a:p>
          <a:p>
            <a:pPr>
              <a:lnSpc>
                <a:spcPct val="80000"/>
              </a:lnSpc>
              <a:buFont typeface="Wingdings" pitchFamily="2" charset="2"/>
              <a:buNone/>
            </a:pPr>
            <a:r>
              <a:rPr lang="ru-RU" sz="2000" i="1" dirty="0" smtClean="0">
                <a:solidFill>
                  <a:srgbClr val="663300"/>
                </a:solidFill>
                <a:effectLst/>
              </a:rPr>
              <a:t>Так говорят о человеке, который держится неестественно  прямо, «по струнке».</a:t>
            </a:r>
          </a:p>
          <a:p>
            <a:endParaRPr lang="ru-RU" sz="2000" dirty="0"/>
          </a:p>
        </p:txBody>
      </p:sp>
      <p:pic>
        <p:nvPicPr>
          <p:cNvPr id="4" name="Picture 4"/>
          <p:cNvPicPr>
            <a:picLocks noChangeAspect="1" noChangeArrowheads="1"/>
          </p:cNvPicPr>
          <p:nvPr/>
        </p:nvPicPr>
        <p:blipFill>
          <a:blip r:embed="rId2"/>
          <a:srcRect/>
          <a:stretch>
            <a:fillRect/>
          </a:stretch>
        </p:blipFill>
        <p:spPr bwMode="auto">
          <a:xfrm>
            <a:off x="6429388" y="4572008"/>
            <a:ext cx="1714512" cy="164307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iterate type="lt">
                                    <p:tmPct val="5000"/>
                                  </p:iterate>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0" presetClass="path" presetSubtype="0" accel="50000" decel="50000" fill="hold" nodeType="clickEffect">
                                  <p:stCondLst>
                                    <p:cond delay="0"/>
                                  </p:stCondLst>
                                  <p:iterate type="lt">
                                    <p:tmPct val="0"/>
                                  </p:iterate>
                                  <p:childTnLst>
                                    <p:animMotion origin="layout" path="M 0.0217 -0.22246 L 0.3533 -0.50209 " pathEditMode="relative" rAng="0" ptsTypes="AA">
                                      <p:cBhvr>
                                        <p:cTn id="44" dur="2000" fill="hold"/>
                                        <p:tgtEl>
                                          <p:spTgt spid="4"/>
                                        </p:tgtEl>
                                        <p:attrNameLst>
                                          <p:attrName>ppt_x</p:attrName>
                                          <p:attrName>ppt_y</p:attrName>
                                        </p:attrNameLst>
                                      </p:cBhvr>
                                      <p:rCtr x="166" y="-1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500042"/>
            <a:ext cx="6715172" cy="928686"/>
          </a:xfrm>
        </p:spPr>
        <p:txBody>
          <a:bodyPr/>
          <a:lstStyle/>
          <a:p>
            <a:r>
              <a:rPr lang="ru-RU" sz="3600" dirty="0" smtClean="0"/>
              <a:t>  </a:t>
            </a:r>
            <a:r>
              <a:rPr lang="ru-RU" sz="3200" dirty="0" smtClean="0"/>
              <a:t>Мы рассмотрели наиболее известные старинные меры веса.</a:t>
            </a:r>
            <a:endParaRPr lang="ru-RU" sz="3200" dirty="0"/>
          </a:p>
        </p:txBody>
      </p:sp>
      <p:sp>
        <p:nvSpPr>
          <p:cNvPr id="3" name="Содержимое 2"/>
          <p:cNvSpPr>
            <a:spLocks noGrp="1"/>
          </p:cNvSpPr>
          <p:nvPr>
            <p:ph idx="1"/>
          </p:nvPr>
        </p:nvSpPr>
        <p:spPr>
          <a:xfrm>
            <a:off x="1214414" y="1600200"/>
            <a:ext cx="6786610" cy="4525963"/>
          </a:xfrm>
        </p:spPr>
        <p:txBody>
          <a:bodyPr/>
          <a:lstStyle/>
          <a:p>
            <a:pPr>
              <a:buNone/>
            </a:pPr>
            <a:r>
              <a:rPr lang="ru-RU" sz="4000" i="1" dirty="0" smtClean="0">
                <a:solidFill>
                  <a:srgbClr val="002060"/>
                </a:solidFill>
              </a:rPr>
              <a:t>    </a:t>
            </a:r>
          </a:p>
          <a:p>
            <a:pPr>
              <a:buNone/>
            </a:pPr>
            <a:r>
              <a:rPr lang="ru-RU" sz="4000" i="1" dirty="0">
                <a:solidFill>
                  <a:srgbClr val="002060"/>
                </a:solidFill>
              </a:rPr>
              <a:t> </a:t>
            </a:r>
            <a:r>
              <a:rPr lang="ru-RU" sz="4000" i="1" dirty="0" smtClean="0">
                <a:solidFill>
                  <a:srgbClr val="002060"/>
                </a:solidFill>
              </a:rPr>
              <a:t>     Измерили вес одноклассников и перевели их в старинные меры массы</a:t>
            </a:r>
            <a:endParaRPr lang="ru-RU" sz="4000" i="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142976" y="1600200"/>
            <a:ext cx="6858048" cy="4525963"/>
          </a:xfrm>
        </p:spPr>
        <p:txBody>
          <a:bodyPr/>
          <a:lstStyle/>
          <a:p>
            <a:pPr>
              <a:buNone/>
            </a:pPr>
            <a:r>
              <a:rPr lang="ru-RU" sz="2000" dirty="0" smtClean="0">
                <a:solidFill>
                  <a:srgbClr val="002060"/>
                </a:solidFill>
              </a:rPr>
              <a:t>         При определении роста человека или животного счёт велся после двух аршин (обязательных для нормального взрослого человека): если говорилось, что измеряемый был 15 вершков роста, то это означало, что он был 2 аршина 15 вершков, т.е. 209 см.</a:t>
            </a:r>
          </a:p>
          <a:p>
            <a:pPr>
              <a:buNone/>
            </a:pPr>
            <a:r>
              <a:rPr lang="ru-RU" sz="2000" dirty="0" smtClean="0">
                <a:solidFill>
                  <a:srgbClr val="002060"/>
                </a:solidFill>
              </a:rPr>
              <a:t>          Для человека использовали два способа полного выражения роста:</a:t>
            </a:r>
            <a:br>
              <a:rPr lang="ru-RU" sz="2000" dirty="0" smtClean="0">
                <a:solidFill>
                  <a:srgbClr val="002060"/>
                </a:solidFill>
              </a:rPr>
            </a:br>
            <a:r>
              <a:rPr lang="ru-RU" sz="2000" dirty="0" smtClean="0">
                <a:solidFill>
                  <a:srgbClr val="002060"/>
                </a:solidFill>
              </a:rPr>
              <a:t>1 -  сочетание "роста *** локтей, *** пядей"</a:t>
            </a:r>
            <a:br>
              <a:rPr lang="ru-RU" sz="2000" dirty="0" smtClean="0">
                <a:solidFill>
                  <a:srgbClr val="002060"/>
                </a:solidFill>
              </a:rPr>
            </a:br>
            <a:r>
              <a:rPr lang="ru-RU" sz="2000" dirty="0" smtClean="0">
                <a:solidFill>
                  <a:srgbClr val="002060"/>
                </a:solidFill>
              </a:rPr>
              <a:t>2 -  сочетание "рост *** аршина, *** вершков"</a:t>
            </a:r>
            <a:br>
              <a:rPr lang="ru-RU" sz="2000" dirty="0" smtClean="0">
                <a:solidFill>
                  <a:srgbClr val="002060"/>
                </a:solidFill>
              </a:rPr>
            </a:br>
            <a:r>
              <a:rPr lang="ru-RU" sz="2000" dirty="0" smtClean="0">
                <a:solidFill>
                  <a:srgbClr val="002060"/>
                </a:solidFill>
              </a:rPr>
              <a:t>с 18 века - " *** фута, *** дюйма" </a:t>
            </a:r>
            <a:br>
              <a:rPr lang="ru-RU" sz="2000" dirty="0" smtClean="0">
                <a:solidFill>
                  <a:srgbClr val="002060"/>
                </a:solidFill>
              </a:rPr>
            </a:br>
            <a:r>
              <a:rPr lang="ru-RU" sz="2000" dirty="0" smtClean="0">
                <a:solidFill>
                  <a:srgbClr val="002060"/>
                </a:solidFill>
              </a:rPr>
              <a:t>Для домашних мелких животных использовали - "рост *** вершков" </a:t>
            </a:r>
            <a:br>
              <a:rPr lang="ru-RU" sz="2000" dirty="0" smtClean="0">
                <a:solidFill>
                  <a:srgbClr val="002060"/>
                </a:solidFill>
              </a:rPr>
            </a:br>
            <a:r>
              <a:rPr lang="ru-RU" sz="2000" dirty="0" smtClean="0">
                <a:solidFill>
                  <a:srgbClr val="002060"/>
                </a:solidFill>
              </a:rPr>
              <a:t>Для деревьев - "высота *** аршин" </a:t>
            </a:r>
            <a:br>
              <a:rPr lang="ru-RU" sz="2000" dirty="0" smtClean="0">
                <a:solidFill>
                  <a:srgbClr val="002060"/>
                </a:solidFill>
              </a:rPr>
            </a:br>
            <a:endParaRPr lang="ru-RU" sz="2000" dirty="0" smtClean="0">
              <a:solidFill>
                <a:srgbClr val="002060"/>
              </a:solidFill>
            </a:endParaRPr>
          </a:p>
          <a:p>
            <a:pPr>
              <a:buNone/>
            </a:pPr>
            <a:endParaRPr lang="ru-RU" sz="2000" dirty="0">
              <a:solidFill>
                <a:srgbClr val="00206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sz="2800" dirty="0" smtClean="0"/>
              <a:t>         Результат  перевода в старинные меры</a:t>
            </a:r>
            <a:endParaRPr lang="ru-RU" sz="2800" dirty="0"/>
          </a:p>
        </p:txBody>
      </p:sp>
      <p:graphicFrame>
        <p:nvGraphicFramePr>
          <p:cNvPr id="4" name="Содержимое 3"/>
          <p:cNvGraphicFramePr>
            <a:graphicFrameLocks noGrp="1"/>
          </p:cNvGraphicFramePr>
          <p:nvPr>
            <p:ph idx="1"/>
          </p:nvPr>
        </p:nvGraphicFramePr>
        <p:xfrm>
          <a:off x="1142976" y="1928802"/>
          <a:ext cx="7143800" cy="4286279"/>
        </p:xfrm>
        <a:graphic>
          <a:graphicData uri="http://schemas.openxmlformats.org/drawingml/2006/table">
            <a:tbl>
              <a:tblPr firstRow="1" bandRow="1">
                <a:tableStyleId>{5C22544A-7EE6-4342-B048-85BDC9FD1C3A}</a:tableStyleId>
              </a:tblPr>
              <a:tblGrid>
                <a:gridCol w="500066"/>
                <a:gridCol w="2357454"/>
                <a:gridCol w="1428760"/>
                <a:gridCol w="1428760"/>
                <a:gridCol w="1428760"/>
              </a:tblGrid>
              <a:tr h="670637">
                <a:tc>
                  <a:txBody>
                    <a:bodyPr/>
                    <a:lstStyle/>
                    <a:p>
                      <a:pPr algn="l"/>
                      <a:r>
                        <a:rPr lang="ru-RU" dirty="0" smtClean="0">
                          <a:solidFill>
                            <a:srgbClr val="002060"/>
                          </a:solidFill>
                        </a:rPr>
                        <a:t>№</a:t>
                      </a:r>
                      <a:endParaRPr lang="ru-RU" dirty="0">
                        <a:solidFill>
                          <a:srgbClr val="002060"/>
                        </a:solidFill>
                      </a:endParaRPr>
                    </a:p>
                  </a:txBody>
                  <a:tcPr/>
                </a:tc>
                <a:tc>
                  <a:txBody>
                    <a:bodyPr/>
                    <a:lstStyle/>
                    <a:p>
                      <a:r>
                        <a:rPr lang="ru-RU" dirty="0" smtClean="0">
                          <a:solidFill>
                            <a:srgbClr val="002060"/>
                          </a:solidFill>
                        </a:rPr>
                        <a:t>Фамилия, имя</a:t>
                      </a:r>
                      <a:endParaRPr lang="ru-RU" dirty="0">
                        <a:solidFill>
                          <a:srgbClr val="002060"/>
                        </a:solidFill>
                      </a:endParaRPr>
                    </a:p>
                  </a:txBody>
                  <a:tcPr/>
                </a:tc>
                <a:tc>
                  <a:txBody>
                    <a:bodyPr/>
                    <a:lstStyle/>
                    <a:p>
                      <a:r>
                        <a:rPr lang="ru-RU" dirty="0" smtClean="0">
                          <a:solidFill>
                            <a:srgbClr val="002060"/>
                          </a:solidFill>
                        </a:rPr>
                        <a:t>Масса в кг</a:t>
                      </a:r>
                      <a:endParaRPr lang="ru-RU" dirty="0">
                        <a:solidFill>
                          <a:srgbClr val="002060"/>
                        </a:solidFill>
                      </a:endParaRPr>
                    </a:p>
                  </a:txBody>
                  <a:tcPr/>
                </a:tc>
                <a:tc>
                  <a:txBody>
                    <a:bodyPr/>
                    <a:lstStyle/>
                    <a:p>
                      <a:r>
                        <a:rPr lang="ru-RU" dirty="0" smtClean="0">
                          <a:solidFill>
                            <a:srgbClr val="002060"/>
                          </a:solidFill>
                        </a:rPr>
                        <a:t>Масса в пудах</a:t>
                      </a:r>
                      <a:endParaRPr lang="ru-RU" dirty="0">
                        <a:solidFill>
                          <a:srgbClr val="002060"/>
                        </a:solidFill>
                      </a:endParaRPr>
                    </a:p>
                  </a:txBody>
                  <a:tcPr/>
                </a:tc>
                <a:tc>
                  <a:txBody>
                    <a:bodyPr/>
                    <a:lstStyle/>
                    <a:p>
                      <a:r>
                        <a:rPr lang="ru-RU" dirty="0" smtClean="0">
                          <a:solidFill>
                            <a:srgbClr val="002060"/>
                          </a:solidFill>
                        </a:rPr>
                        <a:t>Масса в  фунтах</a:t>
                      </a:r>
                      <a:endParaRPr lang="ru-RU" dirty="0">
                        <a:solidFill>
                          <a:srgbClr val="002060"/>
                        </a:solidFill>
                      </a:endParaRPr>
                    </a:p>
                  </a:txBody>
                  <a:tcPr/>
                </a:tc>
              </a:tr>
              <a:tr h="549874">
                <a:tc>
                  <a:txBody>
                    <a:bodyPr/>
                    <a:lstStyle/>
                    <a:p>
                      <a:r>
                        <a:rPr lang="ru-RU" dirty="0" smtClean="0"/>
                        <a:t>1</a:t>
                      </a:r>
                      <a:endParaRPr lang="ru-RU" dirty="0"/>
                    </a:p>
                  </a:txBody>
                  <a:tcPr/>
                </a:tc>
                <a:tc>
                  <a:txBody>
                    <a:bodyPr/>
                    <a:lstStyle/>
                    <a:p>
                      <a:r>
                        <a:rPr lang="ru-RU" dirty="0" err="1" smtClean="0"/>
                        <a:t>Белкова</a:t>
                      </a:r>
                      <a:r>
                        <a:rPr lang="ru-RU" dirty="0" smtClean="0"/>
                        <a:t> Виктория</a:t>
                      </a:r>
                      <a:endParaRPr lang="ru-RU" dirty="0"/>
                    </a:p>
                  </a:txBody>
                  <a:tcPr/>
                </a:tc>
                <a:tc>
                  <a:txBody>
                    <a:bodyPr/>
                    <a:lstStyle/>
                    <a:p>
                      <a:r>
                        <a:rPr lang="ru-RU" dirty="0" smtClean="0"/>
                        <a:t>40</a:t>
                      </a:r>
                      <a:endParaRPr lang="ru-RU" dirty="0"/>
                    </a:p>
                  </a:txBody>
                  <a:tcPr/>
                </a:tc>
                <a:tc>
                  <a:txBody>
                    <a:bodyPr/>
                    <a:lstStyle/>
                    <a:p>
                      <a:r>
                        <a:rPr lang="ru-RU" dirty="0" smtClean="0"/>
                        <a:t>2,44</a:t>
                      </a:r>
                      <a:endParaRPr lang="ru-RU" dirty="0"/>
                    </a:p>
                  </a:txBody>
                  <a:tcPr/>
                </a:tc>
                <a:tc>
                  <a:txBody>
                    <a:bodyPr/>
                    <a:lstStyle/>
                    <a:p>
                      <a:r>
                        <a:rPr lang="ru-RU" dirty="0" smtClean="0"/>
                        <a:t>97,68</a:t>
                      </a:r>
                      <a:endParaRPr lang="ru-RU" dirty="0"/>
                    </a:p>
                  </a:txBody>
                  <a:tcPr/>
                </a:tc>
              </a:tr>
              <a:tr h="383221">
                <a:tc>
                  <a:txBody>
                    <a:bodyPr/>
                    <a:lstStyle/>
                    <a:p>
                      <a:r>
                        <a:rPr lang="ru-RU" dirty="0" smtClean="0"/>
                        <a:t>2</a:t>
                      </a:r>
                      <a:endParaRPr lang="ru-RU" dirty="0"/>
                    </a:p>
                  </a:txBody>
                  <a:tcPr/>
                </a:tc>
                <a:tc>
                  <a:txBody>
                    <a:bodyPr/>
                    <a:lstStyle/>
                    <a:p>
                      <a:r>
                        <a:rPr lang="ru-RU" dirty="0" err="1" smtClean="0"/>
                        <a:t>Татаева</a:t>
                      </a:r>
                      <a:r>
                        <a:rPr lang="ru-RU" baseline="0" dirty="0" smtClean="0"/>
                        <a:t> Екатерина</a:t>
                      </a:r>
                      <a:endParaRPr lang="ru-RU" dirty="0"/>
                    </a:p>
                  </a:txBody>
                  <a:tcPr/>
                </a:tc>
                <a:tc>
                  <a:txBody>
                    <a:bodyPr/>
                    <a:lstStyle/>
                    <a:p>
                      <a:r>
                        <a:rPr lang="ru-RU" dirty="0" smtClean="0"/>
                        <a:t>48</a:t>
                      </a:r>
                      <a:endParaRPr lang="ru-RU" dirty="0"/>
                    </a:p>
                  </a:txBody>
                  <a:tcPr/>
                </a:tc>
                <a:tc>
                  <a:txBody>
                    <a:bodyPr/>
                    <a:lstStyle/>
                    <a:p>
                      <a:r>
                        <a:rPr lang="ru-RU" dirty="0" smtClean="0"/>
                        <a:t>2,93</a:t>
                      </a:r>
                      <a:endParaRPr lang="ru-RU" dirty="0"/>
                    </a:p>
                  </a:txBody>
                  <a:tcPr/>
                </a:tc>
                <a:tc>
                  <a:txBody>
                    <a:bodyPr/>
                    <a:lstStyle/>
                    <a:p>
                      <a:r>
                        <a:rPr lang="ru-RU" dirty="0" smtClean="0"/>
                        <a:t>117,21</a:t>
                      </a:r>
                      <a:endParaRPr lang="ru-RU" dirty="0"/>
                    </a:p>
                  </a:txBody>
                  <a:tcPr/>
                </a:tc>
              </a:tr>
              <a:tr h="383221">
                <a:tc>
                  <a:txBody>
                    <a:bodyPr/>
                    <a:lstStyle/>
                    <a:p>
                      <a:r>
                        <a:rPr lang="ru-RU" dirty="0" smtClean="0"/>
                        <a:t>3</a:t>
                      </a:r>
                      <a:endParaRPr lang="ru-RU" dirty="0"/>
                    </a:p>
                  </a:txBody>
                  <a:tcPr/>
                </a:tc>
                <a:tc>
                  <a:txBody>
                    <a:bodyPr/>
                    <a:lstStyle/>
                    <a:p>
                      <a:r>
                        <a:rPr lang="ru-RU" dirty="0" err="1" smtClean="0"/>
                        <a:t>Белохвостов</a:t>
                      </a:r>
                      <a:r>
                        <a:rPr lang="ru-RU" baseline="0" dirty="0" smtClean="0"/>
                        <a:t> Антон</a:t>
                      </a:r>
                      <a:endParaRPr lang="ru-RU" dirty="0"/>
                    </a:p>
                  </a:txBody>
                  <a:tcPr/>
                </a:tc>
                <a:tc>
                  <a:txBody>
                    <a:bodyPr/>
                    <a:lstStyle/>
                    <a:p>
                      <a:r>
                        <a:rPr lang="ru-RU" dirty="0" smtClean="0"/>
                        <a:t>31</a:t>
                      </a:r>
                      <a:endParaRPr lang="ru-RU" dirty="0"/>
                    </a:p>
                  </a:txBody>
                  <a:tcPr/>
                </a:tc>
                <a:tc>
                  <a:txBody>
                    <a:bodyPr/>
                    <a:lstStyle/>
                    <a:p>
                      <a:r>
                        <a:rPr lang="ru-RU" dirty="0" smtClean="0"/>
                        <a:t>1,89</a:t>
                      </a:r>
                      <a:endParaRPr lang="ru-RU" dirty="0"/>
                    </a:p>
                  </a:txBody>
                  <a:tcPr/>
                </a:tc>
                <a:tc>
                  <a:txBody>
                    <a:bodyPr/>
                    <a:lstStyle/>
                    <a:p>
                      <a:r>
                        <a:rPr lang="ru-RU" dirty="0" smtClean="0"/>
                        <a:t>75,70</a:t>
                      </a:r>
                      <a:endParaRPr lang="ru-RU" dirty="0"/>
                    </a:p>
                  </a:txBody>
                  <a:tcPr/>
                </a:tc>
              </a:tr>
              <a:tr h="383221">
                <a:tc>
                  <a:txBody>
                    <a:bodyPr/>
                    <a:lstStyle/>
                    <a:p>
                      <a:r>
                        <a:rPr lang="ru-RU" dirty="0" smtClean="0"/>
                        <a:t>4</a:t>
                      </a:r>
                      <a:endParaRPr lang="ru-RU" dirty="0"/>
                    </a:p>
                  </a:txBody>
                  <a:tcPr/>
                </a:tc>
                <a:tc>
                  <a:txBody>
                    <a:bodyPr/>
                    <a:lstStyle/>
                    <a:p>
                      <a:r>
                        <a:rPr lang="ru-RU" dirty="0" smtClean="0"/>
                        <a:t>Костина Кристина</a:t>
                      </a:r>
                      <a:endParaRPr lang="ru-RU" dirty="0"/>
                    </a:p>
                  </a:txBody>
                  <a:tcPr/>
                </a:tc>
                <a:tc>
                  <a:txBody>
                    <a:bodyPr/>
                    <a:lstStyle/>
                    <a:p>
                      <a:r>
                        <a:rPr lang="ru-RU" dirty="0" smtClean="0"/>
                        <a:t>38</a:t>
                      </a:r>
                      <a:endParaRPr lang="ru-RU" dirty="0"/>
                    </a:p>
                  </a:txBody>
                  <a:tcPr/>
                </a:tc>
                <a:tc>
                  <a:txBody>
                    <a:bodyPr/>
                    <a:lstStyle/>
                    <a:p>
                      <a:r>
                        <a:rPr lang="ru-RU" dirty="0" smtClean="0"/>
                        <a:t>2,31</a:t>
                      </a:r>
                      <a:endParaRPr lang="ru-RU" dirty="0"/>
                    </a:p>
                  </a:txBody>
                  <a:tcPr/>
                </a:tc>
                <a:tc>
                  <a:txBody>
                    <a:bodyPr/>
                    <a:lstStyle/>
                    <a:p>
                      <a:r>
                        <a:rPr lang="ru-RU" dirty="0" smtClean="0"/>
                        <a:t>92,79</a:t>
                      </a:r>
                      <a:endParaRPr lang="ru-RU" dirty="0"/>
                    </a:p>
                  </a:txBody>
                  <a:tcPr/>
                </a:tc>
              </a:tr>
              <a:tr h="383221">
                <a:tc>
                  <a:txBody>
                    <a:bodyPr/>
                    <a:lstStyle/>
                    <a:p>
                      <a:r>
                        <a:rPr lang="ru-RU" dirty="0" smtClean="0"/>
                        <a:t>5</a:t>
                      </a:r>
                      <a:endParaRPr lang="ru-RU" dirty="0"/>
                    </a:p>
                  </a:txBody>
                  <a:tcPr/>
                </a:tc>
                <a:tc>
                  <a:txBody>
                    <a:bodyPr/>
                    <a:lstStyle/>
                    <a:p>
                      <a:r>
                        <a:rPr lang="ru-RU" dirty="0" smtClean="0"/>
                        <a:t>Лаптева Полина  </a:t>
                      </a:r>
                      <a:endParaRPr lang="ru-RU" dirty="0"/>
                    </a:p>
                  </a:txBody>
                  <a:tcPr/>
                </a:tc>
                <a:tc>
                  <a:txBody>
                    <a:bodyPr/>
                    <a:lstStyle/>
                    <a:p>
                      <a:r>
                        <a:rPr lang="ru-RU" dirty="0" smtClean="0"/>
                        <a:t>46</a:t>
                      </a:r>
                      <a:endParaRPr lang="ru-RU" dirty="0"/>
                    </a:p>
                  </a:txBody>
                  <a:tcPr/>
                </a:tc>
                <a:tc>
                  <a:txBody>
                    <a:bodyPr/>
                    <a:lstStyle/>
                    <a:p>
                      <a:r>
                        <a:rPr lang="ru-RU" dirty="0" smtClean="0"/>
                        <a:t>2,80</a:t>
                      </a:r>
                      <a:endParaRPr lang="ru-RU" dirty="0"/>
                    </a:p>
                  </a:txBody>
                  <a:tcPr/>
                </a:tc>
                <a:tc>
                  <a:txBody>
                    <a:bodyPr/>
                    <a:lstStyle/>
                    <a:p>
                      <a:r>
                        <a:rPr lang="ru-RU" dirty="0" smtClean="0"/>
                        <a:t>112,33</a:t>
                      </a:r>
                      <a:endParaRPr lang="ru-RU" dirty="0"/>
                    </a:p>
                  </a:txBody>
                  <a:tcPr/>
                </a:tc>
              </a:tr>
              <a:tr h="383221">
                <a:tc>
                  <a:txBody>
                    <a:bodyPr/>
                    <a:lstStyle/>
                    <a:p>
                      <a:r>
                        <a:rPr lang="ru-RU" dirty="0" smtClean="0"/>
                        <a:t>6</a:t>
                      </a:r>
                      <a:endParaRPr lang="ru-RU" dirty="0"/>
                    </a:p>
                  </a:txBody>
                  <a:tcPr/>
                </a:tc>
                <a:tc>
                  <a:txBody>
                    <a:bodyPr/>
                    <a:lstStyle/>
                    <a:p>
                      <a:r>
                        <a:rPr lang="ru-RU" dirty="0" smtClean="0"/>
                        <a:t>Попенко Полина</a:t>
                      </a:r>
                      <a:endParaRPr lang="ru-RU" dirty="0"/>
                    </a:p>
                  </a:txBody>
                  <a:tcPr/>
                </a:tc>
                <a:tc>
                  <a:txBody>
                    <a:bodyPr/>
                    <a:lstStyle/>
                    <a:p>
                      <a:r>
                        <a:rPr lang="ru-RU" dirty="0" smtClean="0"/>
                        <a:t>36</a:t>
                      </a:r>
                      <a:endParaRPr lang="ru-RU" dirty="0"/>
                    </a:p>
                  </a:txBody>
                  <a:tcPr/>
                </a:tc>
                <a:tc>
                  <a:txBody>
                    <a:bodyPr/>
                    <a:lstStyle/>
                    <a:p>
                      <a:r>
                        <a:rPr lang="ru-RU" dirty="0" smtClean="0"/>
                        <a:t>2,19</a:t>
                      </a:r>
                      <a:endParaRPr lang="ru-RU" dirty="0"/>
                    </a:p>
                  </a:txBody>
                  <a:tcPr/>
                </a:tc>
                <a:tc>
                  <a:txBody>
                    <a:bodyPr/>
                    <a:lstStyle/>
                    <a:p>
                      <a:r>
                        <a:rPr lang="ru-RU" dirty="0" smtClean="0"/>
                        <a:t>87,91</a:t>
                      </a:r>
                      <a:endParaRPr lang="ru-RU" dirty="0"/>
                    </a:p>
                  </a:txBody>
                  <a:tcPr/>
                </a:tc>
              </a:tr>
              <a:tr h="383221">
                <a:tc>
                  <a:txBody>
                    <a:bodyPr/>
                    <a:lstStyle/>
                    <a:p>
                      <a:r>
                        <a:rPr lang="ru-RU" dirty="0" smtClean="0"/>
                        <a:t>7</a:t>
                      </a:r>
                      <a:endParaRPr lang="ru-RU" dirty="0"/>
                    </a:p>
                  </a:txBody>
                  <a:tcPr/>
                </a:tc>
                <a:tc>
                  <a:txBody>
                    <a:bodyPr/>
                    <a:lstStyle/>
                    <a:p>
                      <a:r>
                        <a:rPr lang="ru-RU" dirty="0" smtClean="0"/>
                        <a:t> </a:t>
                      </a:r>
                      <a:r>
                        <a:rPr lang="ru-RU" dirty="0" err="1" smtClean="0"/>
                        <a:t>Шарошкина</a:t>
                      </a:r>
                      <a:r>
                        <a:rPr lang="ru-RU" dirty="0" smtClean="0"/>
                        <a:t> Настя</a:t>
                      </a:r>
                      <a:endParaRPr lang="ru-RU" dirty="0"/>
                    </a:p>
                  </a:txBody>
                  <a:tcPr/>
                </a:tc>
                <a:tc>
                  <a:txBody>
                    <a:bodyPr/>
                    <a:lstStyle/>
                    <a:p>
                      <a:r>
                        <a:rPr lang="ru-RU" dirty="0" smtClean="0"/>
                        <a:t>34</a:t>
                      </a:r>
                      <a:endParaRPr lang="ru-RU" dirty="0"/>
                    </a:p>
                  </a:txBody>
                  <a:tcPr/>
                </a:tc>
                <a:tc>
                  <a:txBody>
                    <a:bodyPr/>
                    <a:lstStyle/>
                    <a:p>
                      <a:r>
                        <a:rPr lang="ru-RU" dirty="0" smtClean="0"/>
                        <a:t>2,07</a:t>
                      </a:r>
                      <a:endParaRPr lang="ru-RU" dirty="0"/>
                    </a:p>
                  </a:txBody>
                  <a:tcPr/>
                </a:tc>
                <a:tc>
                  <a:txBody>
                    <a:bodyPr/>
                    <a:lstStyle/>
                    <a:p>
                      <a:r>
                        <a:rPr lang="ru-RU" dirty="0" smtClean="0"/>
                        <a:t>83,02</a:t>
                      </a:r>
                      <a:endParaRPr lang="ru-RU" dirty="0"/>
                    </a:p>
                  </a:txBody>
                  <a:tcPr/>
                </a:tc>
              </a:tr>
              <a:tr h="383221">
                <a:tc>
                  <a:txBody>
                    <a:bodyPr/>
                    <a:lstStyle/>
                    <a:p>
                      <a:r>
                        <a:rPr lang="ru-RU" dirty="0" smtClean="0"/>
                        <a:t>8</a:t>
                      </a:r>
                      <a:endParaRPr lang="ru-RU" dirty="0"/>
                    </a:p>
                  </a:txBody>
                  <a:tcPr/>
                </a:tc>
                <a:tc>
                  <a:txBody>
                    <a:bodyPr/>
                    <a:lstStyle/>
                    <a:p>
                      <a:r>
                        <a:rPr lang="ru-RU" dirty="0" smtClean="0"/>
                        <a:t>Корсаков Кирилл </a:t>
                      </a:r>
                      <a:endParaRPr lang="ru-RU" dirty="0"/>
                    </a:p>
                  </a:txBody>
                  <a:tcPr/>
                </a:tc>
                <a:tc>
                  <a:txBody>
                    <a:bodyPr/>
                    <a:lstStyle/>
                    <a:p>
                      <a:r>
                        <a:rPr lang="ru-RU" dirty="0" smtClean="0"/>
                        <a:t>33</a:t>
                      </a:r>
                      <a:endParaRPr lang="ru-RU" dirty="0"/>
                    </a:p>
                  </a:txBody>
                  <a:tcPr/>
                </a:tc>
                <a:tc>
                  <a:txBody>
                    <a:bodyPr/>
                    <a:lstStyle/>
                    <a:p>
                      <a:r>
                        <a:rPr lang="ru-RU" dirty="0" smtClean="0"/>
                        <a:t>2,01</a:t>
                      </a:r>
                      <a:endParaRPr lang="ru-RU" dirty="0"/>
                    </a:p>
                  </a:txBody>
                  <a:tcPr/>
                </a:tc>
                <a:tc>
                  <a:txBody>
                    <a:bodyPr/>
                    <a:lstStyle/>
                    <a:p>
                      <a:r>
                        <a:rPr lang="ru-RU" dirty="0" smtClean="0"/>
                        <a:t>80,58</a:t>
                      </a:r>
                      <a:endParaRPr lang="ru-RU" dirty="0"/>
                    </a:p>
                  </a:txBody>
                  <a:tcPr/>
                </a:tc>
              </a:tr>
              <a:tr h="383221">
                <a:tc>
                  <a:txBody>
                    <a:bodyPr/>
                    <a:lstStyle/>
                    <a:p>
                      <a:r>
                        <a:rPr lang="ru-RU" dirty="0" smtClean="0"/>
                        <a:t>9</a:t>
                      </a:r>
                      <a:endParaRPr lang="ru-RU" dirty="0"/>
                    </a:p>
                  </a:txBody>
                  <a:tcPr/>
                </a:tc>
                <a:tc>
                  <a:txBody>
                    <a:bodyPr/>
                    <a:lstStyle/>
                    <a:p>
                      <a:r>
                        <a:rPr lang="ru-RU" dirty="0" err="1" smtClean="0"/>
                        <a:t>Яхин</a:t>
                      </a:r>
                      <a:r>
                        <a:rPr lang="ru-RU" dirty="0" smtClean="0"/>
                        <a:t> Дмитрий</a:t>
                      </a:r>
                      <a:endParaRPr lang="ru-RU" dirty="0"/>
                    </a:p>
                  </a:txBody>
                  <a:tcPr/>
                </a:tc>
                <a:tc>
                  <a:txBody>
                    <a:bodyPr/>
                    <a:lstStyle/>
                    <a:p>
                      <a:r>
                        <a:rPr lang="ru-RU" dirty="0" smtClean="0"/>
                        <a:t>35</a:t>
                      </a:r>
                      <a:endParaRPr lang="ru-RU" dirty="0"/>
                    </a:p>
                  </a:txBody>
                  <a:tcPr/>
                </a:tc>
                <a:tc>
                  <a:txBody>
                    <a:bodyPr/>
                    <a:lstStyle/>
                    <a:p>
                      <a:r>
                        <a:rPr lang="ru-RU" dirty="0" smtClean="0"/>
                        <a:t>2,13</a:t>
                      </a:r>
                      <a:endParaRPr lang="ru-RU" dirty="0"/>
                    </a:p>
                  </a:txBody>
                  <a:tcPr/>
                </a:tc>
                <a:tc>
                  <a:txBody>
                    <a:bodyPr/>
                    <a:lstStyle/>
                    <a:p>
                      <a:r>
                        <a:rPr lang="ru-RU" dirty="0" smtClean="0"/>
                        <a:t>85,47</a:t>
                      </a:r>
                      <a:endParaRPr lang="ru-RU"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274638"/>
            <a:ext cx="7143800" cy="1143000"/>
          </a:xfrm>
        </p:spPr>
        <p:txBody>
          <a:bodyPr/>
          <a:lstStyle/>
          <a:p>
            <a:pPr algn="l"/>
            <a:r>
              <a:rPr lang="ru-RU" sz="2800" dirty="0" smtClean="0"/>
              <a:t>Результат  перевода в старинные меры</a:t>
            </a:r>
            <a:endParaRPr lang="ru-RU" sz="2800" dirty="0"/>
          </a:p>
        </p:txBody>
      </p:sp>
      <p:graphicFrame>
        <p:nvGraphicFramePr>
          <p:cNvPr id="4" name="Содержимое 3"/>
          <p:cNvGraphicFramePr>
            <a:graphicFrameLocks noGrp="1"/>
          </p:cNvGraphicFramePr>
          <p:nvPr>
            <p:ph idx="1"/>
          </p:nvPr>
        </p:nvGraphicFramePr>
        <p:xfrm>
          <a:off x="1285852" y="1428736"/>
          <a:ext cx="6929488" cy="4754907"/>
        </p:xfrm>
        <a:graphic>
          <a:graphicData uri="http://schemas.openxmlformats.org/drawingml/2006/table">
            <a:tbl>
              <a:tblPr firstRow="1" bandRow="1">
                <a:tableStyleId>{5C22544A-7EE6-4342-B048-85BDC9FD1C3A}</a:tableStyleId>
              </a:tblPr>
              <a:tblGrid>
                <a:gridCol w="428628"/>
                <a:gridCol w="2643206"/>
                <a:gridCol w="1214446"/>
                <a:gridCol w="2643208"/>
              </a:tblGrid>
              <a:tr h="457203">
                <a:tc>
                  <a:txBody>
                    <a:bodyPr/>
                    <a:lstStyle/>
                    <a:p>
                      <a:r>
                        <a:rPr lang="ru-RU" dirty="0" smtClean="0">
                          <a:solidFill>
                            <a:srgbClr val="002060"/>
                          </a:solidFill>
                        </a:rPr>
                        <a:t>№</a:t>
                      </a:r>
                      <a:endParaRPr lang="ru-RU" dirty="0">
                        <a:solidFill>
                          <a:srgbClr val="002060"/>
                        </a:solidFill>
                      </a:endParaRPr>
                    </a:p>
                  </a:txBody>
                  <a:tcPr/>
                </a:tc>
                <a:tc>
                  <a:txBody>
                    <a:bodyPr/>
                    <a:lstStyle/>
                    <a:p>
                      <a:r>
                        <a:rPr lang="ru-RU" dirty="0" smtClean="0">
                          <a:solidFill>
                            <a:srgbClr val="002060"/>
                          </a:solidFill>
                        </a:rPr>
                        <a:t>Фамилия</a:t>
                      </a:r>
                    </a:p>
                    <a:p>
                      <a:r>
                        <a:rPr lang="ru-RU" dirty="0" smtClean="0">
                          <a:solidFill>
                            <a:srgbClr val="002060"/>
                          </a:solidFill>
                        </a:rPr>
                        <a:t>имя</a:t>
                      </a:r>
                      <a:endParaRPr lang="ru-RU" dirty="0">
                        <a:solidFill>
                          <a:srgbClr val="002060"/>
                        </a:solidFill>
                      </a:endParaRPr>
                    </a:p>
                  </a:txBody>
                  <a:tcPr/>
                </a:tc>
                <a:tc>
                  <a:txBody>
                    <a:bodyPr/>
                    <a:lstStyle/>
                    <a:p>
                      <a:r>
                        <a:rPr lang="ru-RU" dirty="0" smtClean="0">
                          <a:solidFill>
                            <a:srgbClr val="002060"/>
                          </a:solidFill>
                        </a:rPr>
                        <a:t>Рост</a:t>
                      </a:r>
                      <a:r>
                        <a:rPr lang="ru-RU" baseline="0" dirty="0" smtClean="0">
                          <a:solidFill>
                            <a:srgbClr val="002060"/>
                          </a:solidFill>
                        </a:rPr>
                        <a:t>  в м</a:t>
                      </a:r>
                      <a:endParaRPr lang="ru-RU" dirty="0">
                        <a:solidFill>
                          <a:srgbClr val="002060"/>
                        </a:solidFill>
                      </a:endParaRPr>
                    </a:p>
                  </a:txBody>
                  <a:tcPr/>
                </a:tc>
                <a:tc>
                  <a:txBody>
                    <a:bodyPr/>
                    <a:lstStyle/>
                    <a:p>
                      <a:r>
                        <a:rPr lang="ru-RU" dirty="0" smtClean="0">
                          <a:solidFill>
                            <a:srgbClr val="002060"/>
                          </a:solidFill>
                        </a:rPr>
                        <a:t>Рост в аршинах,</a:t>
                      </a:r>
                      <a:r>
                        <a:rPr lang="ru-RU" baseline="0" dirty="0" smtClean="0">
                          <a:solidFill>
                            <a:srgbClr val="002060"/>
                          </a:solidFill>
                        </a:rPr>
                        <a:t> вершках.</a:t>
                      </a:r>
                      <a:endParaRPr lang="ru-RU" dirty="0">
                        <a:solidFill>
                          <a:srgbClr val="002060"/>
                        </a:solidFill>
                      </a:endParaRPr>
                    </a:p>
                  </a:txBody>
                  <a:tcPr/>
                </a:tc>
              </a:tr>
              <a:tr h="457203">
                <a:tc>
                  <a:txBody>
                    <a:bodyPr/>
                    <a:lstStyle/>
                    <a:p>
                      <a:r>
                        <a:rPr lang="ru-RU" dirty="0" smtClean="0"/>
                        <a:t>1</a:t>
                      </a:r>
                      <a:endParaRPr lang="ru-RU" dirty="0"/>
                    </a:p>
                  </a:txBody>
                  <a:tcPr/>
                </a:tc>
                <a:tc>
                  <a:txBody>
                    <a:bodyPr/>
                    <a:lstStyle/>
                    <a:p>
                      <a:r>
                        <a:rPr lang="ru-RU" dirty="0" err="1" smtClean="0"/>
                        <a:t>Белкова</a:t>
                      </a:r>
                      <a:r>
                        <a:rPr lang="ru-RU" dirty="0" smtClean="0"/>
                        <a:t> Виктория</a:t>
                      </a:r>
                      <a:endParaRPr lang="ru-RU" dirty="0"/>
                    </a:p>
                  </a:txBody>
                  <a:tcPr/>
                </a:tc>
                <a:tc>
                  <a:txBody>
                    <a:bodyPr/>
                    <a:lstStyle/>
                    <a:p>
                      <a:r>
                        <a:rPr lang="ru-RU" dirty="0" smtClean="0"/>
                        <a:t>163</a:t>
                      </a:r>
                    </a:p>
                  </a:txBody>
                  <a:tcPr/>
                </a:tc>
                <a:tc>
                  <a:txBody>
                    <a:bodyPr/>
                    <a:lstStyle/>
                    <a:p>
                      <a:r>
                        <a:rPr lang="ru-RU" dirty="0" smtClean="0"/>
                        <a:t>2 аршина 5 вершков </a:t>
                      </a:r>
                      <a:endParaRPr lang="ru-RU" dirty="0"/>
                    </a:p>
                  </a:txBody>
                  <a:tcPr/>
                </a:tc>
              </a:tr>
              <a:tr h="457203">
                <a:tc>
                  <a:txBody>
                    <a:bodyPr/>
                    <a:lstStyle/>
                    <a:p>
                      <a:r>
                        <a:rPr lang="ru-RU" dirty="0" smtClean="0"/>
                        <a:t>2</a:t>
                      </a:r>
                      <a:endParaRPr lang="ru-RU" dirty="0"/>
                    </a:p>
                  </a:txBody>
                  <a:tcPr/>
                </a:tc>
                <a:tc>
                  <a:txBody>
                    <a:bodyPr/>
                    <a:lstStyle/>
                    <a:p>
                      <a:r>
                        <a:rPr lang="ru-RU" dirty="0" err="1" smtClean="0"/>
                        <a:t>Татаева</a:t>
                      </a:r>
                      <a:r>
                        <a:rPr lang="ru-RU" dirty="0" smtClean="0"/>
                        <a:t> Екатерина</a:t>
                      </a:r>
                      <a:endParaRPr lang="ru-RU" dirty="0"/>
                    </a:p>
                  </a:txBody>
                  <a:tcPr/>
                </a:tc>
                <a:tc>
                  <a:txBody>
                    <a:bodyPr/>
                    <a:lstStyle/>
                    <a:p>
                      <a:r>
                        <a:rPr lang="ru-RU" dirty="0" smtClean="0"/>
                        <a:t>158</a:t>
                      </a:r>
                      <a:endParaRPr lang="ru-RU" dirty="0"/>
                    </a:p>
                  </a:txBody>
                  <a:tcPr/>
                </a:tc>
                <a:tc>
                  <a:txBody>
                    <a:bodyPr/>
                    <a:lstStyle/>
                    <a:p>
                      <a:r>
                        <a:rPr lang="ru-RU" dirty="0" smtClean="0"/>
                        <a:t>2 аршина 3 вершка</a:t>
                      </a:r>
                      <a:endParaRPr lang="ru-RU" dirty="0"/>
                    </a:p>
                  </a:txBody>
                  <a:tcPr/>
                </a:tc>
              </a:tr>
              <a:tr h="457203">
                <a:tc>
                  <a:txBody>
                    <a:bodyPr/>
                    <a:lstStyle/>
                    <a:p>
                      <a:r>
                        <a:rPr lang="ru-RU" dirty="0" smtClean="0"/>
                        <a:t>3</a:t>
                      </a:r>
                      <a:endParaRPr lang="ru-RU" dirty="0"/>
                    </a:p>
                  </a:txBody>
                  <a:tcPr/>
                </a:tc>
                <a:tc>
                  <a:txBody>
                    <a:bodyPr/>
                    <a:lstStyle/>
                    <a:p>
                      <a:r>
                        <a:rPr lang="ru-RU" dirty="0" err="1" smtClean="0"/>
                        <a:t>Белохвостов</a:t>
                      </a:r>
                      <a:r>
                        <a:rPr lang="ru-RU" dirty="0" smtClean="0"/>
                        <a:t> Антон</a:t>
                      </a:r>
                      <a:endParaRPr lang="ru-RU" dirty="0"/>
                    </a:p>
                  </a:txBody>
                  <a:tcPr/>
                </a:tc>
                <a:tc>
                  <a:txBody>
                    <a:bodyPr/>
                    <a:lstStyle/>
                    <a:p>
                      <a:r>
                        <a:rPr lang="ru-RU" dirty="0" smtClean="0"/>
                        <a:t>146</a:t>
                      </a:r>
                      <a:endParaRPr lang="ru-RU" dirty="0"/>
                    </a:p>
                  </a:txBody>
                  <a:tcPr/>
                </a:tc>
                <a:tc>
                  <a:txBody>
                    <a:bodyPr/>
                    <a:lstStyle/>
                    <a:p>
                      <a:r>
                        <a:rPr lang="ru-RU" dirty="0" smtClean="0"/>
                        <a:t>2 аршина</a:t>
                      </a:r>
                      <a:r>
                        <a:rPr lang="ru-RU" baseline="0" dirty="0" smtClean="0"/>
                        <a:t> 1</a:t>
                      </a:r>
                      <a:r>
                        <a:rPr lang="ru-RU" dirty="0" smtClean="0"/>
                        <a:t> вершок</a:t>
                      </a:r>
                      <a:endParaRPr lang="ru-RU" dirty="0"/>
                    </a:p>
                  </a:txBody>
                  <a:tcPr/>
                </a:tc>
              </a:tr>
              <a:tr h="457203">
                <a:tc>
                  <a:txBody>
                    <a:bodyPr/>
                    <a:lstStyle/>
                    <a:p>
                      <a:r>
                        <a:rPr lang="ru-RU" dirty="0" smtClean="0"/>
                        <a:t>4</a:t>
                      </a:r>
                      <a:endParaRPr lang="ru-RU" dirty="0"/>
                    </a:p>
                  </a:txBody>
                  <a:tcPr/>
                </a:tc>
                <a:tc>
                  <a:txBody>
                    <a:bodyPr/>
                    <a:lstStyle/>
                    <a:p>
                      <a:r>
                        <a:rPr lang="ru-RU" dirty="0" smtClean="0"/>
                        <a:t>Костина Кристина</a:t>
                      </a:r>
                      <a:endParaRPr lang="ru-RU" dirty="0"/>
                    </a:p>
                  </a:txBody>
                  <a:tcPr/>
                </a:tc>
                <a:tc>
                  <a:txBody>
                    <a:bodyPr/>
                    <a:lstStyle/>
                    <a:p>
                      <a:r>
                        <a:rPr lang="ru-RU" dirty="0" smtClean="0"/>
                        <a:t>150</a:t>
                      </a:r>
                      <a:endParaRPr lang="ru-RU" dirty="0"/>
                    </a:p>
                  </a:txBody>
                  <a:tcPr/>
                </a:tc>
                <a:tc>
                  <a:txBody>
                    <a:bodyPr/>
                    <a:lstStyle/>
                    <a:p>
                      <a:r>
                        <a:rPr lang="ru-RU" dirty="0" smtClean="0"/>
                        <a:t>2 аршина  2 вершка</a:t>
                      </a:r>
                      <a:endParaRPr lang="ru-RU" dirty="0"/>
                    </a:p>
                  </a:txBody>
                  <a:tcPr/>
                </a:tc>
              </a:tr>
              <a:tr h="457203">
                <a:tc>
                  <a:txBody>
                    <a:bodyPr/>
                    <a:lstStyle/>
                    <a:p>
                      <a:r>
                        <a:rPr lang="ru-RU" dirty="0" smtClean="0"/>
                        <a:t>5</a:t>
                      </a:r>
                      <a:endParaRPr lang="ru-RU" dirty="0"/>
                    </a:p>
                  </a:txBody>
                  <a:tcPr/>
                </a:tc>
                <a:tc>
                  <a:txBody>
                    <a:bodyPr/>
                    <a:lstStyle/>
                    <a:p>
                      <a:r>
                        <a:rPr lang="ru-RU" dirty="0" smtClean="0"/>
                        <a:t>Лаптева Полина</a:t>
                      </a:r>
                      <a:endParaRPr lang="ru-RU" dirty="0"/>
                    </a:p>
                  </a:txBody>
                  <a:tcPr/>
                </a:tc>
                <a:tc>
                  <a:txBody>
                    <a:bodyPr/>
                    <a:lstStyle/>
                    <a:p>
                      <a:r>
                        <a:rPr lang="ru-RU" dirty="0" smtClean="0"/>
                        <a:t>149</a:t>
                      </a:r>
                      <a:endParaRPr lang="ru-RU" dirty="0"/>
                    </a:p>
                  </a:txBody>
                  <a:tcPr/>
                </a:tc>
                <a:tc>
                  <a:txBody>
                    <a:bodyPr/>
                    <a:lstStyle/>
                    <a:p>
                      <a:r>
                        <a:rPr lang="ru-RU" dirty="0" smtClean="0"/>
                        <a:t>2 аршина  2 вершка</a:t>
                      </a:r>
                      <a:endParaRPr lang="ru-RU" dirty="0"/>
                    </a:p>
                  </a:txBody>
                  <a:tcPr/>
                </a:tc>
              </a:tr>
              <a:tr h="457203">
                <a:tc>
                  <a:txBody>
                    <a:bodyPr/>
                    <a:lstStyle/>
                    <a:p>
                      <a:r>
                        <a:rPr lang="ru-RU" dirty="0" smtClean="0"/>
                        <a:t>6</a:t>
                      </a:r>
                      <a:endParaRPr lang="ru-RU" dirty="0"/>
                    </a:p>
                  </a:txBody>
                  <a:tcPr/>
                </a:tc>
                <a:tc>
                  <a:txBody>
                    <a:bodyPr/>
                    <a:lstStyle/>
                    <a:p>
                      <a:r>
                        <a:rPr lang="ru-RU" dirty="0" smtClean="0"/>
                        <a:t>Попенко Полина</a:t>
                      </a:r>
                      <a:endParaRPr lang="ru-RU" dirty="0"/>
                    </a:p>
                  </a:txBody>
                  <a:tcPr/>
                </a:tc>
                <a:tc>
                  <a:txBody>
                    <a:bodyPr/>
                    <a:lstStyle/>
                    <a:p>
                      <a:r>
                        <a:rPr lang="ru-RU" dirty="0" smtClean="0"/>
                        <a:t>152</a:t>
                      </a:r>
                      <a:endParaRPr lang="ru-RU" dirty="0"/>
                    </a:p>
                  </a:txBody>
                  <a:tcPr/>
                </a:tc>
                <a:tc>
                  <a:txBody>
                    <a:bodyPr/>
                    <a:lstStyle/>
                    <a:p>
                      <a:r>
                        <a:rPr lang="ru-RU" dirty="0" smtClean="0"/>
                        <a:t>2 аршина  2</a:t>
                      </a:r>
                      <a:r>
                        <a:rPr lang="ru-RU" baseline="0" dirty="0" smtClean="0"/>
                        <a:t>вершка</a:t>
                      </a:r>
                      <a:endParaRPr lang="ru-RU" dirty="0"/>
                    </a:p>
                  </a:txBody>
                  <a:tcPr/>
                </a:tc>
              </a:tr>
              <a:tr h="457203">
                <a:tc>
                  <a:txBody>
                    <a:bodyPr/>
                    <a:lstStyle/>
                    <a:p>
                      <a:r>
                        <a:rPr lang="ru-RU" dirty="0" smtClean="0"/>
                        <a:t>7</a:t>
                      </a:r>
                      <a:endParaRPr lang="ru-RU" dirty="0"/>
                    </a:p>
                  </a:txBody>
                  <a:tcPr/>
                </a:tc>
                <a:tc>
                  <a:txBody>
                    <a:bodyPr/>
                    <a:lstStyle/>
                    <a:p>
                      <a:r>
                        <a:rPr lang="ru-RU" dirty="0" smtClean="0"/>
                        <a:t>Корсаков Кирилл</a:t>
                      </a:r>
                      <a:endParaRPr lang="ru-RU" dirty="0"/>
                    </a:p>
                  </a:txBody>
                  <a:tcPr/>
                </a:tc>
                <a:tc>
                  <a:txBody>
                    <a:bodyPr/>
                    <a:lstStyle/>
                    <a:p>
                      <a:r>
                        <a:rPr lang="ru-RU" dirty="0" smtClean="0"/>
                        <a:t>142</a:t>
                      </a:r>
                      <a:endParaRPr lang="ru-RU" dirty="0"/>
                    </a:p>
                  </a:txBody>
                  <a:tcPr/>
                </a:tc>
                <a:tc>
                  <a:txBody>
                    <a:bodyPr/>
                    <a:lstStyle/>
                    <a:p>
                      <a:r>
                        <a:rPr lang="ru-RU" dirty="0" smtClean="0"/>
                        <a:t>2 аршина</a:t>
                      </a:r>
                      <a:r>
                        <a:rPr lang="ru-RU" baseline="0" dirty="0" smtClean="0"/>
                        <a:t>  </a:t>
                      </a:r>
                      <a:endParaRPr lang="ru-RU" dirty="0"/>
                    </a:p>
                  </a:txBody>
                  <a:tcPr/>
                </a:tc>
              </a:tr>
              <a:tr h="457203">
                <a:tc>
                  <a:txBody>
                    <a:bodyPr/>
                    <a:lstStyle/>
                    <a:p>
                      <a:r>
                        <a:rPr lang="ru-RU" dirty="0" smtClean="0"/>
                        <a:t>8</a:t>
                      </a:r>
                      <a:endParaRPr lang="ru-RU" dirty="0"/>
                    </a:p>
                  </a:txBody>
                  <a:tcPr/>
                </a:tc>
                <a:tc>
                  <a:txBody>
                    <a:bodyPr/>
                    <a:lstStyle/>
                    <a:p>
                      <a:r>
                        <a:rPr lang="ru-RU" dirty="0" err="1" smtClean="0"/>
                        <a:t>Шарошкина</a:t>
                      </a:r>
                      <a:r>
                        <a:rPr lang="ru-RU" dirty="0" smtClean="0"/>
                        <a:t> Анастасия</a:t>
                      </a:r>
                      <a:endParaRPr lang="ru-RU" dirty="0"/>
                    </a:p>
                  </a:txBody>
                  <a:tcPr/>
                </a:tc>
                <a:tc>
                  <a:txBody>
                    <a:bodyPr/>
                    <a:lstStyle/>
                    <a:p>
                      <a:r>
                        <a:rPr lang="ru-RU" dirty="0" smtClean="0"/>
                        <a:t>134</a:t>
                      </a:r>
                      <a:endParaRPr lang="ru-RU" dirty="0"/>
                    </a:p>
                  </a:txBody>
                  <a:tcPr/>
                </a:tc>
                <a:tc>
                  <a:txBody>
                    <a:bodyPr/>
                    <a:lstStyle/>
                    <a:p>
                      <a:r>
                        <a:rPr lang="ru-RU" dirty="0" smtClean="0"/>
                        <a:t>1 аршин    14 вершков</a:t>
                      </a:r>
                      <a:endParaRPr lang="ru-RU" dirty="0"/>
                    </a:p>
                  </a:txBody>
                  <a:tcPr/>
                </a:tc>
              </a:tr>
              <a:tr h="457203">
                <a:tc>
                  <a:txBody>
                    <a:bodyPr/>
                    <a:lstStyle/>
                    <a:p>
                      <a:r>
                        <a:rPr lang="ru-RU" dirty="0" smtClean="0"/>
                        <a:t>9</a:t>
                      </a:r>
                      <a:endParaRPr lang="ru-RU" dirty="0"/>
                    </a:p>
                  </a:txBody>
                  <a:tcPr/>
                </a:tc>
                <a:tc>
                  <a:txBody>
                    <a:bodyPr/>
                    <a:lstStyle/>
                    <a:p>
                      <a:r>
                        <a:rPr lang="ru-RU" dirty="0" err="1" smtClean="0"/>
                        <a:t>Яхин</a:t>
                      </a:r>
                      <a:r>
                        <a:rPr lang="ru-RU" dirty="0" smtClean="0"/>
                        <a:t> Дмитрий</a:t>
                      </a:r>
                      <a:endParaRPr lang="ru-RU" dirty="0"/>
                    </a:p>
                  </a:txBody>
                  <a:tcPr/>
                </a:tc>
                <a:tc>
                  <a:txBody>
                    <a:bodyPr/>
                    <a:lstStyle/>
                    <a:p>
                      <a:r>
                        <a:rPr lang="ru-RU" dirty="0" smtClean="0"/>
                        <a:t>147</a:t>
                      </a:r>
                      <a:endParaRPr lang="ru-RU" dirty="0"/>
                    </a:p>
                  </a:txBody>
                  <a:tcPr/>
                </a:tc>
                <a:tc>
                  <a:txBody>
                    <a:bodyPr/>
                    <a:lstStyle/>
                    <a:p>
                      <a:r>
                        <a:rPr lang="ru-RU" dirty="0" smtClean="0"/>
                        <a:t>2 аршина 1 вершок</a:t>
                      </a:r>
                      <a:endParaRPr lang="ru-RU" dirty="0"/>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b="0" dirty="0" smtClean="0"/>
              <a:t>           </a:t>
            </a:r>
            <a:r>
              <a:rPr lang="ru-RU" sz="6000" dirty="0" smtClean="0"/>
              <a:t>Задачи</a:t>
            </a:r>
            <a:endParaRPr lang="ru-RU" sz="6000" dirty="0"/>
          </a:p>
        </p:txBody>
      </p:sp>
      <p:sp>
        <p:nvSpPr>
          <p:cNvPr id="3" name="Содержимое 2"/>
          <p:cNvSpPr>
            <a:spLocks noGrp="1"/>
          </p:cNvSpPr>
          <p:nvPr>
            <p:ph idx="1"/>
          </p:nvPr>
        </p:nvSpPr>
        <p:spPr>
          <a:xfrm>
            <a:off x="1428728" y="1214422"/>
            <a:ext cx="6429420" cy="4911741"/>
          </a:xfrm>
        </p:spPr>
        <p:txBody>
          <a:bodyPr/>
          <a:lstStyle/>
          <a:p>
            <a:pPr>
              <a:buNone/>
            </a:pPr>
            <a:r>
              <a:rPr lang="ru-RU" sz="2000" i="1" dirty="0" smtClean="0">
                <a:solidFill>
                  <a:srgbClr val="002060"/>
                </a:solidFill>
              </a:rPr>
              <a:t>    </a:t>
            </a:r>
          </a:p>
          <a:p>
            <a:pPr>
              <a:buNone/>
            </a:pPr>
            <a:r>
              <a:rPr lang="ru-RU" sz="2000" i="1" dirty="0" smtClean="0">
                <a:solidFill>
                  <a:srgbClr val="002060"/>
                </a:solidFill>
              </a:rPr>
              <a:t>  </a:t>
            </a:r>
            <a:r>
              <a:rPr lang="ru-RU" sz="2000" i="1" dirty="0" smtClean="0">
                <a:solidFill>
                  <a:srgbClr val="663300"/>
                </a:solidFill>
              </a:rPr>
              <a:t>1)      </a:t>
            </a:r>
            <a:r>
              <a:rPr lang="ru-RU" sz="2000" i="1" dirty="0" smtClean="0">
                <a:solidFill>
                  <a:srgbClr val="002060"/>
                </a:solidFill>
              </a:rPr>
              <a:t>У купца было 10 мешков зерна, по 1 берковцу в каждом. На следующий день он купил 3 мешка по 2 берковца в каждом. Сколько всего кг зерна стало у купца? </a:t>
            </a:r>
            <a:endParaRPr lang="ru-RU" sz="2000" i="1" dirty="0" smtClean="0">
              <a:solidFill>
                <a:srgbClr val="663300"/>
              </a:solidFill>
            </a:endParaRPr>
          </a:p>
          <a:p>
            <a:pPr algn="ctr">
              <a:buNone/>
            </a:pPr>
            <a:r>
              <a:rPr lang="ru-RU" sz="2000" i="1" dirty="0" smtClean="0">
                <a:solidFill>
                  <a:srgbClr val="663300"/>
                </a:solidFill>
              </a:rPr>
              <a:t>           </a:t>
            </a:r>
            <a:r>
              <a:rPr lang="ru-RU" sz="2000" dirty="0" smtClean="0">
                <a:solidFill>
                  <a:srgbClr val="663300"/>
                </a:solidFill>
              </a:rPr>
              <a:t>Ответ: 26208 </a:t>
            </a:r>
            <a:r>
              <a:rPr lang="ru-RU" sz="2000" dirty="0" smtClean="0">
                <a:solidFill>
                  <a:srgbClr val="663300"/>
                </a:solidFill>
              </a:rPr>
              <a:t>кг</a:t>
            </a:r>
          </a:p>
          <a:p>
            <a:pPr algn="ctr">
              <a:buNone/>
            </a:pPr>
            <a:endParaRPr lang="ru-RU" sz="2000" dirty="0" smtClean="0">
              <a:solidFill>
                <a:srgbClr val="663300"/>
              </a:solidFill>
            </a:endParaRPr>
          </a:p>
          <a:p>
            <a:pPr>
              <a:buNone/>
            </a:pPr>
            <a:r>
              <a:rPr lang="ru-RU" sz="2000" dirty="0" smtClean="0">
                <a:solidFill>
                  <a:srgbClr val="663300"/>
                </a:solidFill>
              </a:rPr>
              <a:t>      2)</a:t>
            </a:r>
            <a:r>
              <a:rPr lang="ru-RU" sz="2000" dirty="0" smtClean="0">
                <a:solidFill>
                  <a:srgbClr val="002060"/>
                </a:solidFill>
              </a:rPr>
              <a:t>    </a:t>
            </a:r>
            <a:r>
              <a:rPr lang="ru-RU" sz="2000" dirty="0" smtClean="0">
                <a:solidFill>
                  <a:srgbClr val="002060"/>
                </a:solidFill>
              </a:rPr>
              <a:t>В 1 день привезли в лавку 10 пудов </a:t>
            </a:r>
            <a:r>
              <a:rPr lang="ru-RU" sz="2000" i="1" dirty="0" smtClean="0">
                <a:solidFill>
                  <a:srgbClr val="002060"/>
                </a:solidFill>
              </a:rPr>
              <a:t>муки.</a:t>
            </a:r>
          </a:p>
          <a:p>
            <a:pPr>
              <a:buNone/>
            </a:pPr>
            <a:r>
              <a:rPr lang="ru-RU" sz="2000" i="1" dirty="0" smtClean="0">
                <a:solidFill>
                  <a:srgbClr val="002060"/>
                </a:solidFill>
              </a:rPr>
              <a:t>       Во второй день на 100 фунтов больше, чем в первый. В третий день привезли 4 пуда 30 фунтов. Сколько всего кг муки привезли за три дня?  Округлите ответ до целых.</a:t>
            </a:r>
          </a:p>
          <a:p>
            <a:pPr algn="ctr">
              <a:buNone/>
            </a:pPr>
            <a:r>
              <a:rPr lang="ru-RU" sz="2000" i="1" dirty="0" smtClean="0">
                <a:solidFill>
                  <a:srgbClr val="663300"/>
                </a:solidFill>
              </a:rPr>
              <a:t>                 Ответ: 446 кг</a:t>
            </a:r>
          </a:p>
          <a:p>
            <a:pPr>
              <a:buNone/>
            </a:pPr>
            <a:endParaRPr lang="ru-RU" sz="2000" i="1" dirty="0" smtClean="0">
              <a:solidFill>
                <a:srgbClr val="002060"/>
              </a:solidFill>
            </a:endParaRPr>
          </a:p>
          <a:p>
            <a:endParaRPr lang="ru-RU" sz="2000" i="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274638"/>
            <a:ext cx="6429420" cy="1143000"/>
          </a:xfrm>
        </p:spPr>
        <p:txBody>
          <a:bodyPr/>
          <a:lstStyle/>
          <a:p>
            <a:pPr algn="l"/>
            <a:r>
              <a:rPr lang="ru-RU" dirty="0" smtClean="0"/>
              <a:t>  Актуальность темы</a:t>
            </a:r>
            <a:endParaRPr lang="ru-RU" dirty="0"/>
          </a:p>
        </p:txBody>
      </p:sp>
      <p:sp>
        <p:nvSpPr>
          <p:cNvPr id="3" name="Содержимое 2"/>
          <p:cNvSpPr>
            <a:spLocks noGrp="1"/>
          </p:cNvSpPr>
          <p:nvPr>
            <p:ph idx="1"/>
          </p:nvPr>
        </p:nvSpPr>
        <p:spPr>
          <a:xfrm>
            <a:off x="1000100" y="1600200"/>
            <a:ext cx="6786610" cy="4525963"/>
          </a:xfrm>
        </p:spPr>
        <p:txBody>
          <a:bodyPr/>
          <a:lstStyle/>
          <a:p>
            <a:endParaRPr lang="ru-RU" sz="2400" i="1" dirty="0" smtClean="0">
              <a:solidFill>
                <a:srgbClr val="002060"/>
              </a:solidFill>
            </a:endParaRPr>
          </a:p>
          <a:p>
            <a:endParaRPr lang="ru-RU" sz="2400" i="1" dirty="0" smtClean="0">
              <a:solidFill>
                <a:srgbClr val="002060"/>
              </a:solidFill>
            </a:endParaRPr>
          </a:p>
          <a:p>
            <a:pPr>
              <a:buNone/>
            </a:pPr>
            <a:r>
              <a:rPr lang="ru-RU" sz="2400" i="1" dirty="0" smtClean="0">
                <a:solidFill>
                  <a:srgbClr val="002060"/>
                </a:solidFill>
              </a:rPr>
              <a:t>            Вопрос </a:t>
            </a:r>
            <a:r>
              <a:rPr lang="ru-RU" sz="2400" i="1" dirty="0" smtClean="0">
                <a:solidFill>
                  <a:srgbClr val="002060"/>
                </a:solidFill>
              </a:rPr>
              <a:t>о значимости единиц измерения всегда актуален, так как метрология всегда находится в центре внимания человеческой деятельности. Поэтому именно эта тема нас заинтересовала, появился интерес к истории математики, к истории нашей Родины.</a:t>
            </a:r>
            <a:br>
              <a:rPr lang="ru-RU" sz="2400" i="1" dirty="0" smtClean="0">
                <a:solidFill>
                  <a:srgbClr val="002060"/>
                </a:solidFill>
              </a:rPr>
            </a:br>
            <a:endParaRPr lang="ru-RU" sz="2400" i="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sz="6000" dirty="0" smtClean="0"/>
              <a:t>         Задачи</a:t>
            </a:r>
            <a:endParaRPr lang="ru-RU" sz="6000" dirty="0"/>
          </a:p>
        </p:txBody>
      </p:sp>
      <p:sp>
        <p:nvSpPr>
          <p:cNvPr id="3" name="Содержимое 2"/>
          <p:cNvSpPr>
            <a:spLocks noGrp="1"/>
          </p:cNvSpPr>
          <p:nvPr>
            <p:ph idx="1"/>
          </p:nvPr>
        </p:nvSpPr>
        <p:spPr>
          <a:xfrm>
            <a:off x="1285852" y="1428736"/>
            <a:ext cx="6500858" cy="4697427"/>
          </a:xfrm>
        </p:spPr>
        <p:txBody>
          <a:bodyPr/>
          <a:lstStyle/>
          <a:p>
            <a:pPr>
              <a:buNone/>
            </a:pPr>
            <a:r>
              <a:rPr lang="ru-RU" sz="2000" dirty="0" smtClean="0">
                <a:solidFill>
                  <a:srgbClr val="002060"/>
                </a:solidFill>
              </a:rPr>
              <a:t>    </a:t>
            </a:r>
            <a:r>
              <a:rPr lang="ru-RU" sz="2000" dirty="0" smtClean="0">
                <a:solidFill>
                  <a:srgbClr val="663300"/>
                </a:solidFill>
              </a:rPr>
              <a:t>3)     </a:t>
            </a:r>
            <a:r>
              <a:rPr lang="ru-RU" sz="2000" i="1" dirty="0" smtClean="0">
                <a:solidFill>
                  <a:srgbClr val="002060"/>
                </a:solidFill>
              </a:rPr>
              <a:t>Царь делил казну:</a:t>
            </a:r>
          </a:p>
          <a:p>
            <a:pPr>
              <a:buNone/>
            </a:pPr>
            <a:r>
              <a:rPr lang="ru-RU" sz="2000" i="1" dirty="0" smtClean="0">
                <a:solidFill>
                  <a:srgbClr val="002060"/>
                </a:solidFill>
              </a:rPr>
              <a:t>       4 мешка золота дружине, 6 мешков на царские дела, на прочие расходы на 3 мешка меньше, чем отдал дружине и на царские дела вместе.</a:t>
            </a:r>
          </a:p>
          <a:p>
            <a:pPr>
              <a:buNone/>
            </a:pPr>
            <a:r>
              <a:rPr lang="ru-RU" sz="2000" i="1" dirty="0" smtClean="0">
                <a:solidFill>
                  <a:srgbClr val="002060"/>
                </a:solidFill>
              </a:rPr>
              <a:t>      Какова масса всей казны, если один мешок равен 2 пудам?</a:t>
            </a:r>
            <a:r>
              <a:rPr lang="ru-RU" sz="800" i="1" dirty="0" smtClean="0">
                <a:solidFill>
                  <a:srgbClr val="002060"/>
                </a:solidFill>
              </a:rPr>
              <a:t> </a:t>
            </a:r>
          </a:p>
          <a:p>
            <a:pPr algn="ctr">
              <a:buNone/>
            </a:pPr>
            <a:r>
              <a:rPr lang="ru-RU" sz="2000" i="1" dirty="0" smtClean="0">
                <a:solidFill>
                  <a:srgbClr val="663300"/>
                </a:solidFill>
              </a:rPr>
              <a:t>Ответ : 34 </a:t>
            </a:r>
            <a:r>
              <a:rPr lang="ru-RU" sz="2000" i="1" dirty="0" smtClean="0">
                <a:solidFill>
                  <a:srgbClr val="663300"/>
                </a:solidFill>
              </a:rPr>
              <a:t>пуда</a:t>
            </a:r>
          </a:p>
          <a:p>
            <a:pPr>
              <a:buNone/>
            </a:pPr>
            <a:r>
              <a:rPr lang="ru-RU" sz="2000" i="1" dirty="0" smtClean="0">
                <a:solidFill>
                  <a:srgbClr val="002060"/>
                </a:solidFill>
              </a:rPr>
              <a:t>    </a:t>
            </a:r>
            <a:r>
              <a:rPr lang="ru-RU" sz="2000" i="1" dirty="0" smtClean="0">
                <a:solidFill>
                  <a:srgbClr val="663300"/>
                </a:solidFill>
              </a:rPr>
              <a:t>4)     </a:t>
            </a:r>
            <a:r>
              <a:rPr lang="ru-RU" sz="2000" i="1" dirty="0" smtClean="0">
                <a:solidFill>
                  <a:srgbClr val="002060"/>
                </a:solidFill>
              </a:rPr>
              <a:t>Княгине Волконской для работ над вышивкой понадобился жемчуг. Белого понадобилось 23 золотника, черного на 8 золотников меньше чем белого, а </a:t>
            </a:r>
            <a:r>
              <a:rPr lang="ru-RU" sz="2000" i="1" dirty="0" err="1" smtClean="0">
                <a:solidFill>
                  <a:srgbClr val="002060"/>
                </a:solidFill>
              </a:rPr>
              <a:t>розового</a:t>
            </a:r>
            <a:r>
              <a:rPr lang="ru-RU" sz="2000" i="1" dirty="0" smtClean="0">
                <a:solidFill>
                  <a:srgbClr val="002060"/>
                </a:solidFill>
              </a:rPr>
              <a:t> на 6 золотников больше, чем чёрного. Сколько всего грамм жемчуга понадобилось для вышивки?</a:t>
            </a:r>
          </a:p>
          <a:p>
            <a:pPr algn="ctr">
              <a:buNone/>
            </a:pPr>
            <a:r>
              <a:rPr lang="ru-RU" sz="2000" dirty="0" smtClean="0">
                <a:solidFill>
                  <a:srgbClr val="663300"/>
                </a:solidFill>
              </a:rPr>
              <a:t>Ответ253,7 </a:t>
            </a:r>
            <a:r>
              <a:rPr lang="ru-RU" sz="2000" dirty="0" smtClean="0">
                <a:solidFill>
                  <a:srgbClr val="663300"/>
                </a:solidFill>
              </a:rPr>
              <a:t>г</a:t>
            </a:r>
            <a:endParaRPr lang="ru-RU" sz="2000" dirty="0">
              <a:solidFill>
                <a:srgbClr val="66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dirty="0" smtClean="0"/>
              <a:t>        Вывод</a:t>
            </a:r>
            <a:endParaRPr lang="ru-RU" dirty="0"/>
          </a:p>
        </p:txBody>
      </p:sp>
      <p:sp>
        <p:nvSpPr>
          <p:cNvPr id="3" name="Содержимое 2"/>
          <p:cNvSpPr>
            <a:spLocks noGrp="1"/>
          </p:cNvSpPr>
          <p:nvPr>
            <p:ph idx="1"/>
          </p:nvPr>
        </p:nvSpPr>
        <p:spPr>
          <a:xfrm>
            <a:off x="1285852" y="1600200"/>
            <a:ext cx="6786610" cy="4525963"/>
          </a:xfrm>
        </p:spPr>
        <p:txBody>
          <a:bodyPr/>
          <a:lstStyle/>
          <a:p>
            <a:pPr>
              <a:buNone/>
            </a:pPr>
            <a:r>
              <a:rPr lang="ru-RU" sz="2800" dirty="0" smtClean="0">
                <a:solidFill>
                  <a:srgbClr val="002060"/>
                </a:solidFill>
              </a:rPr>
              <a:t>       </a:t>
            </a:r>
          </a:p>
          <a:p>
            <a:pPr>
              <a:buNone/>
            </a:pPr>
            <a:r>
              <a:rPr lang="ru-RU" sz="2800" dirty="0" smtClean="0">
                <a:solidFill>
                  <a:srgbClr val="002060"/>
                </a:solidFill>
              </a:rPr>
              <a:t>          </a:t>
            </a:r>
            <a:r>
              <a:rPr lang="ru-RU" i="1" dirty="0" smtClean="0">
                <a:solidFill>
                  <a:srgbClr val="002060"/>
                </a:solidFill>
              </a:rPr>
              <a:t>Наиболее </a:t>
            </a:r>
            <a:r>
              <a:rPr lang="ru-RU" i="1" dirty="0" smtClean="0">
                <a:solidFill>
                  <a:srgbClr val="002060"/>
                </a:solidFill>
              </a:rPr>
              <a:t>точно </a:t>
            </a:r>
            <a:r>
              <a:rPr lang="ru-RU" i="1" dirty="0" smtClean="0">
                <a:solidFill>
                  <a:srgbClr val="002060"/>
                </a:solidFill>
              </a:rPr>
              <a:t>можно измерить рост в современных  единицах измерения: в метрах, сантиметрах и миллиметрах. </a:t>
            </a:r>
            <a:br>
              <a:rPr lang="ru-RU" i="1" dirty="0" smtClean="0">
                <a:solidFill>
                  <a:srgbClr val="002060"/>
                </a:solidFill>
              </a:rPr>
            </a:br>
            <a:r>
              <a:rPr lang="ru-RU" sz="3600" dirty="0" smtClean="0">
                <a:solidFill>
                  <a:srgbClr val="002060"/>
                </a:solidFill>
              </a:rPr>
              <a:t/>
            </a:r>
            <a:br>
              <a:rPr lang="ru-RU" sz="3600" dirty="0" smtClean="0">
                <a:solidFill>
                  <a:srgbClr val="002060"/>
                </a:solidFill>
              </a:rPr>
            </a:br>
            <a:endParaRPr lang="ru-RU" sz="3600" dirty="0">
              <a:solidFill>
                <a:srgbClr val="00206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274638"/>
            <a:ext cx="6786610" cy="1143000"/>
          </a:xfrm>
        </p:spPr>
        <p:txBody>
          <a:bodyPr/>
          <a:lstStyle/>
          <a:p>
            <a:pPr algn="l"/>
            <a:r>
              <a:rPr lang="ru-RU" dirty="0" smtClean="0"/>
              <a:t>      Заключение</a:t>
            </a:r>
            <a:endParaRPr lang="ru-RU" dirty="0"/>
          </a:p>
        </p:txBody>
      </p:sp>
      <p:sp>
        <p:nvSpPr>
          <p:cNvPr id="3" name="Содержимое 2"/>
          <p:cNvSpPr>
            <a:spLocks noGrp="1"/>
          </p:cNvSpPr>
          <p:nvPr>
            <p:ph idx="1"/>
          </p:nvPr>
        </p:nvSpPr>
        <p:spPr>
          <a:xfrm>
            <a:off x="785786" y="1600200"/>
            <a:ext cx="7572428" cy="4525963"/>
          </a:xfrm>
        </p:spPr>
        <p:txBody>
          <a:bodyPr/>
          <a:lstStyle/>
          <a:p>
            <a:r>
              <a:rPr lang="ru-RU" sz="1800" i="1" dirty="0" smtClean="0">
                <a:solidFill>
                  <a:srgbClr val="002060"/>
                </a:solidFill>
              </a:rPr>
              <a:t>Проведенная работа нам  интересна. Мы ближе познакомились со старинными русскими единицами измерения  веса и длины. Выявили связь между старинными единицами длины и устным народным творчеством – пословицами, поговорками. Пословицы и поговорки коротки, но метки и выразительны. Большинство старых мер забыто, вышло из употребления, но многие из них фигурируют в литературных произведениях, исторических памятниках. Они заложены в старинных постройках, в древних рецептах лекарств и всевозможных кушаний. Меры жили, иногда старились и умирали, иногда возрождались к новой жизни. История мер – это история торговли, ремесел, сельского хозяйства и строительства, а в конечном итоге – это часть истории человечества. Подводя итог работы, пришли к выводу, что данная тема - актуальна. Как появились меры, как изменялись, что несли народам и как влияли на их жизнь? Это интересно и сегодня.</a:t>
            </a:r>
            <a:br>
              <a:rPr lang="ru-RU" sz="1800" i="1" dirty="0" smtClean="0">
                <a:solidFill>
                  <a:srgbClr val="002060"/>
                </a:solidFill>
              </a:rPr>
            </a:br>
            <a:endParaRPr lang="ru-RU" sz="1800" i="1" dirty="0">
              <a:solidFill>
                <a:srgbClr val="00206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274638"/>
            <a:ext cx="6643734" cy="1143000"/>
          </a:xfrm>
        </p:spPr>
        <p:txBody>
          <a:bodyPr/>
          <a:lstStyle/>
          <a:p>
            <a:pPr algn="l"/>
            <a:r>
              <a:rPr lang="ru-RU" dirty="0" smtClean="0"/>
              <a:t>      Литература</a:t>
            </a:r>
            <a:endParaRPr lang="ru-RU" dirty="0"/>
          </a:p>
        </p:txBody>
      </p:sp>
      <p:sp>
        <p:nvSpPr>
          <p:cNvPr id="3" name="Содержимое 2"/>
          <p:cNvSpPr>
            <a:spLocks noGrp="1"/>
          </p:cNvSpPr>
          <p:nvPr>
            <p:ph idx="1"/>
          </p:nvPr>
        </p:nvSpPr>
        <p:spPr>
          <a:xfrm>
            <a:off x="1142976" y="1357298"/>
            <a:ext cx="6786610" cy="4500594"/>
          </a:xfrm>
        </p:spPr>
        <p:txBody>
          <a:bodyPr/>
          <a:lstStyle/>
          <a:p>
            <a:pPr lvl="0">
              <a:buNone/>
            </a:pPr>
            <a:r>
              <a:rPr lang="ru-RU" dirty="0" smtClean="0"/>
              <a:t/>
            </a:r>
            <a:br>
              <a:rPr lang="ru-RU" dirty="0" smtClean="0"/>
            </a:br>
            <a:r>
              <a:rPr lang="ru-RU" dirty="0" smtClean="0">
                <a:solidFill>
                  <a:srgbClr val="002060"/>
                </a:solidFill>
              </a:rPr>
              <a:t>    </a:t>
            </a:r>
            <a:r>
              <a:rPr lang="ru-RU" sz="2000" dirty="0" smtClean="0">
                <a:solidFill>
                  <a:srgbClr val="002060"/>
                </a:solidFill>
              </a:rPr>
              <a:t>Н.Я. </a:t>
            </a:r>
            <a:r>
              <a:rPr lang="ru-RU" sz="2000" dirty="0" err="1" smtClean="0">
                <a:solidFill>
                  <a:srgbClr val="002060"/>
                </a:solidFill>
              </a:rPr>
              <a:t>Виленкин</a:t>
            </a:r>
            <a:r>
              <a:rPr lang="ru-RU" sz="2000" dirty="0" smtClean="0">
                <a:solidFill>
                  <a:srgbClr val="002060"/>
                </a:solidFill>
              </a:rPr>
              <a:t>, В.И. Жохов, А.С. Чесноков, </a:t>
            </a:r>
          </a:p>
          <a:p>
            <a:pPr lvl="0">
              <a:buNone/>
            </a:pPr>
            <a:r>
              <a:rPr lang="ru-RU" sz="2000" dirty="0" smtClean="0">
                <a:solidFill>
                  <a:srgbClr val="002060"/>
                </a:solidFill>
              </a:rPr>
              <a:t>      С.И. </a:t>
            </a:r>
            <a:r>
              <a:rPr lang="ru-RU" sz="2000" dirty="0" err="1" smtClean="0">
                <a:solidFill>
                  <a:srgbClr val="002060"/>
                </a:solidFill>
              </a:rPr>
              <a:t>Щварцбурд</a:t>
            </a:r>
            <a:r>
              <a:rPr lang="ru-RU" sz="2000" dirty="0" smtClean="0">
                <a:solidFill>
                  <a:srgbClr val="002060"/>
                </a:solidFill>
              </a:rPr>
              <a:t> Математика 5 класс, издательство «Мнемозина», Москва, 2006.</a:t>
            </a:r>
            <a:br>
              <a:rPr lang="ru-RU" sz="2000" dirty="0" smtClean="0">
                <a:solidFill>
                  <a:srgbClr val="002060"/>
                </a:solidFill>
              </a:rPr>
            </a:br>
            <a:r>
              <a:rPr lang="ru-RU" sz="2000" dirty="0" smtClean="0">
                <a:solidFill>
                  <a:srgbClr val="002060"/>
                </a:solidFill>
              </a:rPr>
              <a:t>      Г.И. Глейзер «История математики в школе»</a:t>
            </a:r>
          </a:p>
          <a:p>
            <a:pPr lvl="0">
              <a:buNone/>
            </a:pPr>
            <a:r>
              <a:rPr lang="ru-RU" sz="2000" dirty="0" smtClean="0">
                <a:solidFill>
                  <a:srgbClr val="002060"/>
                </a:solidFill>
              </a:rPr>
              <a:t>      IV- VI классы. – Москва «Просвещение», 1981. </a:t>
            </a:r>
            <a:br>
              <a:rPr lang="ru-RU" sz="2000" dirty="0" smtClean="0">
                <a:solidFill>
                  <a:srgbClr val="002060"/>
                </a:solidFill>
              </a:rPr>
            </a:br>
            <a:r>
              <a:rPr lang="ru-RU" sz="2000" dirty="0" smtClean="0">
                <a:solidFill>
                  <a:srgbClr val="002060"/>
                </a:solidFill>
              </a:rPr>
              <a:t>      И.Я. </a:t>
            </a:r>
            <a:r>
              <a:rPr lang="ru-RU" sz="2000" dirty="0" err="1" smtClean="0">
                <a:solidFill>
                  <a:srgbClr val="002060"/>
                </a:solidFill>
              </a:rPr>
              <a:t>Депман</a:t>
            </a:r>
            <a:r>
              <a:rPr lang="ru-RU" sz="2000" dirty="0" smtClean="0">
                <a:solidFill>
                  <a:srgbClr val="002060"/>
                </a:solidFill>
              </a:rPr>
              <a:t>, Н.Я. </a:t>
            </a:r>
            <a:r>
              <a:rPr lang="ru-RU" sz="2000" dirty="0" err="1" smtClean="0">
                <a:solidFill>
                  <a:srgbClr val="002060"/>
                </a:solidFill>
              </a:rPr>
              <a:t>Виленкин</a:t>
            </a:r>
            <a:r>
              <a:rPr lang="ru-RU" sz="2000" dirty="0" smtClean="0">
                <a:solidFill>
                  <a:srgbClr val="002060"/>
                </a:solidFill>
              </a:rPr>
              <a:t>  </a:t>
            </a:r>
          </a:p>
          <a:p>
            <a:pPr lvl="0">
              <a:buNone/>
            </a:pPr>
            <a:r>
              <a:rPr lang="ru-RU" sz="2000" dirty="0" smtClean="0">
                <a:solidFill>
                  <a:srgbClr val="002060"/>
                </a:solidFill>
              </a:rPr>
              <a:t>     «За страницами учебника математики» </a:t>
            </a:r>
          </a:p>
          <a:p>
            <a:pPr lvl="0">
              <a:buNone/>
            </a:pPr>
            <a:r>
              <a:rPr lang="ru-RU" sz="2000" dirty="0" smtClean="0">
                <a:solidFill>
                  <a:srgbClr val="002060"/>
                </a:solidFill>
              </a:rPr>
              <a:t>       Москва «Просвещение», 1989.</a:t>
            </a:r>
            <a:br>
              <a:rPr lang="ru-RU" sz="2000" dirty="0" smtClean="0">
                <a:solidFill>
                  <a:srgbClr val="002060"/>
                </a:solidFill>
              </a:rPr>
            </a:br>
            <a:r>
              <a:rPr lang="ru-RU" sz="2000" dirty="0" smtClean="0">
                <a:solidFill>
                  <a:srgbClr val="002060"/>
                </a:solidFill>
              </a:rPr>
              <a:t>       Ю.Г. Круглов, библиотека словесника </a:t>
            </a:r>
          </a:p>
          <a:p>
            <a:pPr lvl="0">
              <a:buNone/>
            </a:pPr>
            <a:r>
              <a:rPr lang="ru-RU" sz="2000" dirty="0" smtClean="0">
                <a:solidFill>
                  <a:srgbClr val="002060"/>
                </a:solidFill>
              </a:rPr>
              <a:t>     «Русские народные загадки, пословицы, поговорки», Москва «Просвещение», 1980.</a:t>
            </a:r>
          </a:p>
          <a:p>
            <a:endParaRPr lang="ru-RU"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274638"/>
            <a:ext cx="6357982" cy="1143000"/>
          </a:xfrm>
        </p:spPr>
        <p:txBody>
          <a:bodyPr/>
          <a:lstStyle/>
          <a:p>
            <a:pPr algn="l"/>
            <a:r>
              <a:rPr lang="ru-RU" dirty="0" smtClean="0"/>
              <a:t>    Цель и задачи </a:t>
            </a:r>
            <a:endParaRPr lang="ru-RU" dirty="0"/>
          </a:p>
        </p:txBody>
      </p:sp>
      <p:sp>
        <p:nvSpPr>
          <p:cNvPr id="3" name="Содержимое 2"/>
          <p:cNvSpPr>
            <a:spLocks noGrp="1"/>
          </p:cNvSpPr>
          <p:nvPr>
            <p:ph idx="1"/>
          </p:nvPr>
        </p:nvSpPr>
        <p:spPr>
          <a:xfrm>
            <a:off x="1142976" y="1600200"/>
            <a:ext cx="6858048" cy="4525963"/>
          </a:xfrm>
        </p:spPr>
        <p:txBody>
          <a:bodyPr/>
          <a:lstStyle/>
          <a:p>
            <a:pPr lvl="0" algn="ctr">
              <a:buNone/>
            </a:pPr>
            <a:r>
              <a:rPr lang="ru-RU" sz="1800" dirty="0" smtClean="0">
                <a:solidFill>
                  <a:srgbClr val="663300"/>
                </a:solidFill>
              </a:rPr>
              <a:t>Цель</a:t>
            </a:r>
          </a:p>
          <a:p>
            <a:pPr lvl="0">
              <a:buNone/>
            </a:pPr>
            <a:r>
              <a:rPr lang="ru-RU" sz="1800" dirty="0" smtClean="0"/>
              <a:t>           </a:t>
            </a:r>
            <a:r>
              <a:rPr lang="ru-RU" sz="1800" i="1" dirty="0" smtClean="0">
                <a:solidFill>
                  <a:srgbClr val="002060"/>
                </a:solidFill>
              </a:rPr>
              <a:t>Проследить </a:t>
            </a:r>
            <a:r>
              <a:rPr lang="ru-RU" sz="1800" i="1" dirty="0" smtClean="0">
                <a:solidFill>
                  <a:srgbClr val="002060"/>
                </a:solidFill>
              </a:rPr>
              <a:t>историю возникновения меры длины и веса на Руси, ее совершенствование от времен образования Руси до наших дней</a:t>
            </a:r>
            <a:r>
              <a:rPr lang="ru-RU" sz="1800" i="1" dirty="0" smtClean="0">
                <a:solidFill>
                  <a:srgbClr val="002060"/>
                </a:solidFill>
              </a:rPr>
              <a:t>.</a:t>
            </a:r>
            <a:r>
              <a:rPr lang="ru-RU" sz="1800" i="1" dirty="0" smtClean="0">
                <a:solidFill>
                  <a:srgbClr val="002060"/>
                </a:solidFill>
              </a:rPr>
              <a:t/>
            </a:r>
            <a:br>
              <a:rPr lang="ru-RU" sz="1800" i="1" dirty="0" smtClean="0">
                <a:solidFill>
                  <a:srgbClr val="002060"/>
                </a:solidFill>
              </a:rPr>
            </a:br>
            <a:r>
              <a:rPr lang="ru-RU" sz="1800" i="1" dirty="0" smtClean="0">
                <a:solidFill>
                  <a:srgbClr val="002060"/>
                </a:solidFill>
              </a:rPr>
              <a:t>Показать историческую значимость возникновения мер на Руси. </a:t>
            </a:r>
          </a:p>
          <a:p>
            <a:pPr lvl="0">
              <a:buNone/>
            </a:pPr>
            <a:r>
              <a:rPr lang="ru-RU" sz="1800" i="1" dirty="0" smtClean="0">
                <a:solidFill>
                  <a:srgbClr val="002060"/>
                </a:solidFill>
              </a:rPr>
              <a:t/>
            </a:r>
            <a:br>
              <a:rPr lang="ru-RU" sz="1800" i="1" dirty="0" smtClean="0">
                <a:solidFill>
                  <a:srgbClr val="002060"/>
                </a:solidFill>
              </a:rPr>
            </a:br>
            <a:r>
              <a:rPr lang="ru-RU" sz="1800" i="1" dirty="0" smtClean="0">
                <a:solidFill>
                  <a:srgbClr val="002060"/>
                </a:solidFill>
              </a:rPr>
              <a:t>                       </a:t>
            </a:r>
            <a:r>
              <a:rPr lang="ru-RU" sz="1800" i="1" dirty="0" smtClean="0">
                <a:solidFill>
                  <a:srgbClr val="002060"/>
                </a:solidFill>
              </a:rPr>
              <a:t>           </a:t>
            </a:r>
            <a:r>
              <a:rPr lang="ru-RU" sz="1800" i="1" dirty="0" smtClean="0">
                <a:solidFill>
                  <a:srgbClr val="663300"/>
                </a:solidFill>
              </a:rPr>
              <a:t>Поставленные </a:t>
            </a:r>
            <a:r>
              <a:rPr lang="ru-RU" sz="1800" i="1" dirty="0" smtClean="0">
                <a:solidFill>
                  <a:srgbClr val="663300"/>
                </a:solidFill>
              </a:rPr>
              <a:t>задачи:</a:t>
            </a:r>
            <a:r>
              <a:rPr lang="ru-RU" sz="1800" i="1" dirty="0" smtClean="0">
                <a:solidFill>
                  <a:srgbClr val="002060"/>
                </a:solidFill>
              </a:rPr>
              <a:t/>
            </a:r>
            <a:br>
              <a:rPr lang="ru-RU" sz="1800" i="1" dirty="0" smtClean="0">
                <a:solidFill>
                  <a:srgbClr val="002060"/>
                </a:solidFill>
              </a:rPr>
            </a:br>
            <a:r>
              <a:rPr lang="ru-RU" sz="1800" i="1" dirty="0" smtClean="0">
                <a:solidFill>
                  <a:srgbClr val="002060"/>
                </a:solidFill>
              </a:rPr>
              <a:t>Подобрать литературу с целью получения информации о мерах длины и веса на Руси,</a:t>
            </a:r>
            <a:r>
              <a:rPr lang="ru-RU" sz="1800" dirty="0" smtClean="0">
                <a:solidFill>
                  <a:srgbClr val="002060"/>
                </a:solidFill>
              </a:rPr>
              <a:t/>
            </a:r>
            <a:br>
              <a:rPr lang="ru-RU" sz="1800" dirty="0" smtClean="0">
                <a:solidFill>
                  <a:srgbClr val="002060"/>
                </a:solidFill>
              </a:rPr>
            </a:br>
            <a:r>
              <a:rPr lang="ru-RU" sz="1800" i="1" dirty="0" smtClean="0">
                <a:solidFill>
                  <a:srgbClr val="002060"/>
                </a:solidFill>
              </a:rPr>
              <a:t>установить связь мер длины  и веса с устным народным творчеством,</a:t>
            </a:r>
            <a:r>
              <a:rPr lang="ru-RU" sz="1800" dirty="0" smtClean="0">
                <a:solidFill>
                  <a:srgbClr val="002060"/>
                </a:solidFill>
              </a:rPr>
              <a:t/>
            </a:r>
            <a:br>
              <a:rPr lang="ru-RU" sz="1800" dirty="0" smtClean="0">
                <a:solidFill>
                  <a:srgbClr val="002060"/>
                </a:solidFill>
              </a:rPr>
            </a:br>
            <a:r>
              <a:rPr lang="ru-RU" sz="1800" i="1" dirty="0" smtClean="0">
                <a:solidFill>
                  <a:srgbClr val="002060"/>
                </a:solidFill>
              </a:rPr>
              <a:t>практическое сравнение старинных русских мер длины  и веса с современными</a:t>
            </a:r>
            <a:endParaRPr lang="ru-RU" sz="18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6000" dirty="0" smtClean="0"/>
              <a:t>Меры веса </a:t>
            </a:r>
            <a:endParaRPr lang="ru-RU" dirty="0"/>
          </a:p>
        </p:txBody>
      </p:sp>
      <p:pic>
        <p:nvPicPr>
          <p:cNvPr id="9" name="Picture 4"/>
          <p:cNvPicPr>
            <a:picLocks noGrp="1" noChangeAspect="1" noChangeArrowheads="1"/>
          </p:cNvPicPr>
          <p:nvPr>
            <p:ph idx="1"/>
          </p:nvPr>
        </p:nvPicPr>
        <p:blipFill>
          <a:blip r:embed="rId2"/>
          <a:srcRect/>
          <a:stretch>
            <a:fillRect/>
          </a:stretch>
        </p:blipFill>
        <p:spPr bwMode="auto">
          <a:xfrm>
            <a:off x="2191047" y="1629848"/>
            <a:ext cx="4761905" cy="446666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726" name="Group 54"/>
          <p:cNvGraphicFramePr>
            <a:graphicFrameLocks noGrp="1"/>
          </p:cNvGraphicFramePr>
          <p:nvPr>
            <p:ph idx="1"/>
          </p:nvPr>
        </p:nvGraphicFramePr>
        <p:xfrm>
          <a:off x="1214413" y="510995"/>
          <a:ext cx="6715173" cy="5820710"/>
        </p:xfrm>
        <a:graphic>
          <a:graphicData uri="http://schemas.openxmlformats.org/drawingml/2006/table">
            <a:tbl>
              <a:tblPr/>
              <a:tblGrid>
                <a:gridCol w="2238827"/>
                <a:gridCol w="2237519"/>
                <a:gridCol w="2238827"/>
              </a:tblGrid>
              <a:tr h="76516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400" b="0" i="0" u="none" strike="noStrike" cap="none" normalizeH="0" baseline="0" dirty="0" smtClean="0">
                          <a:ln>
                            <a:noFill/>
                          </a:ln>
                          <a:solidFill>
                            <a:schemeClr val="tx1"/>
                          </a:solidFill>
                          <a:effectLst>
                            <a:outerShdw blurRad="38100" dist="38100" dir="2700000" algn="tl">
                              <a:srgbClr val="FFFFFF"/>
                            </a:outerShdw>
                          </a:effectLst>
                          <a:latin typeface="Arial" charset="0"/>
                        </a:rPr>
                        <a:t>Меры веса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400" b="0" i="0" u="none" strike="noStrike" cap="none" normalizeH="0" baseline="0" dirty="0" smtClean="0">
                          <a:ln>
                            <a:noFill/>
                          </a:ln>
                          <a:solidFill>
                            <a:schemeClr val="tx1"/>
                          </a:solidFill>
                          <a:effectLst>
                            <a:outerShdw blurRad="38100" dist="38100" dir="2700000" algn="tl">
                              <a:srgbClr val="FFFFFF"/>
                            </a:outerShdw>
                          </a:effectLst>
                          <a:latin typeface="Arial" charset="0"/>
                        </a:rPr>
                        <a:t>Значение в граммах</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400" b="0" i="0" u="none" strike="noStrike" cap="none" normalizeH="0" baseline="0" smtClean="0">
                          <a:ln>
                            <a:noFill/>
                          </a:ln>
                          <a:solidFill>
                            <a:schemeClr val="tx1"/>
                          </a:solidFill>
                          <a:effectLst>
                            <a:outerShdw blurRad="38100" dist="38100" dir="2700000" algn="tl">
                              <a:srgbClr val="FFFFFF"/>
                            </a:outerShdw>
                          </a:effectLst>
                          <a:latin typeface="Arial" charset="0"/>
                        </a:rPr>
                        <a:t>Значение в килограммах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15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400" b="0" i="0" u="none" strike="noStrike" cap="none" normalizeH="0" baseline="0" smtClean="0">
                          <a:ln>
                            <a:noFill/>
                          </a:ln>
                          <a:solidFill>
                            <a:schemeClr val="tx1"/>
                          </a:solidFill>
                          <a:effectLst>
                            <a:outerShdw blurRad="38100" dist="38100" dir="2700000" algn="tl">
                              <a:srgbClr val="FFFFFF"/>
                            </a:outerShdw>
                          </a:effectLst>
                          <a:latin typeface="Arial" charset="0"/>
                        </a:rPr>
                        <a:t>Берковец</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0" i="0" u="none" strike="noStrike" cap="none" normalizeH="0" baseline="0" dirty="0" smtClean="0">
                          <a:ln>
                            <a:noFill/>
                          </a:ln>
                          <a:solidFill>
                            <a:schemeClr val="tx1"/>
                          </a:solidFill>
                          <a:effectLst>
                            <a:outerShdw blurRad="38100" dist="38100" dir="2700000" algn="tl">
                              <a:srgbClr val="FFFFFF"/>
                            </a:outerShdw>
                          </a:effectLst>
                          <a:latin typeface="Arial" charset="0"/>
                        </a:rPr>
                        <a:t>163800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FFFFFF"/>
                            </a:outerShdw>
                          </a:effectLst>
                          <a:latin typeface="Arial" charset="0"/>
                        </a:rPr>
                        <a:t>163,8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15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400" b="0" i="0" u="none" strike="noStrike" cap="none" normalizeH="0" baseline="0" smtClean="0">
                          <a:ln>
                            <a:noFill/>
                          </a:ln>
                          <a:solidFill>
                            <a:schemeClr val="tx1"/>
                          </a:solidFill>
                          <a:effectLst>
                            <a:outerShdw blurRad="38100" dist="38100" dir="2700000" algn="tl">
                              <a:srgbClr val="FFFFFF"/>
                            </a:outerShdw>
                          </a:effectLst>
                          <a:latin typeface="Arial" charset="0"/>
                        </a:rPr>
                        <a:t>Пуд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0" i="0" u="none" strike="noStrike" cap="none" normalizeH="0" baseline="0" dirty="0" smtClean="0">
                          <a:ln>
                            <a:noFill/>
                          </a:ln>
                          <a:solidFill>
                            <a:schemeClr val="tx1"/>
                          </a:solidFill>
                          <a:effectLst>
                            <a:outerShdw blurRad="38100" dist="38100" dir="2700000" algn="tl">
                              <a:srgbClr val="FFFFFF"/>
                            </a:outerShdw>
                          </a:effectLst>
                          <a:latin typeface="Arial" charset="0"/>
                        </a:rPr>
                        <a:t>16380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FFFFFF"/>
                            </a:outerShdw>
                          </a:effectLst>
                          <a:latin typeface="Arial" charset="0"/>
                        </a:rPr>
                        <a:t>16,38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15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400" b="0" i="0" u="none" strike="noStrike" cap="none" normalizeH="0" baseline="0" smtClean="0">
                          <a:ln>
                            <a:noFill/>
                          </a:ln>
                          <a:solidFill>
                            <a:schemeClr val="tx1"/>
                          </a:solidFill>
                          <a:effectLst>
                            <a:outerShdw blurRad="38100" dist="38100" dir="2700000" algn="tl">
                              <a:srgbClr val="FFFFFF"/>
                            </a:outerShdw>
                          </a:effectLst>
                          <a:latin typeface="Arial" charset="0"/>
                        </a:rPr>
                        <a:t>Полпуда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0" i="0" u="none" strike="noStrike" cap="none" normalizeH="0" baseline="0" dirty="0" smtClean="0">
                          <a:ln>
                            <a:noFill/>
                          </a:ln>
                          <a:solidFill>
                            <a:schemeClr val="tx1"/>
                          </a:solidFill>
                          <a:effectLst>
                            <a:outerShdw blurRad="38100" dist="38100" dir="2700000" algn="tl">
                              <a:srgbClr val="FFFFFF"/>
                            </a:outerShdw>
                          </a:effectLst>
                          <a:latin typeface="Arial" charset="0"/>
                        </a:rPr>
                        <a:t>8190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0" i="0" u="none" strike="noStrike" cap="none" normalizeH="0" baseline="0" dirty="0" smtClean="0">
                          <a:ln>
                            <a:noFill/>
                          </a:ln>
                          <a:solidFill>
                            <a:schemeClr val="tx1"/>
                          </a:solidFill>
                          <a:effectLst>
                            <a:outerShdw blurRad="38100" dist="38100" dir="2700000" algn="tl">
                              <a:srgbClr val="FFFFFF"/>
                            </a:outerShdw>
                          </a:effectLst>
                          <a:latin typeface="Arial" charset="0"/>
                        </a:rPr>
                        <a:t>8,19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77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400" b="0" i="0" u="none" strike="noStrike" cap="none" normalizeH="0" baseline="0" dirty="0" smtClean="0">
                          <a:ln>
                            <a:noFill/>
                          </a:ln>
                          <a:solidFill>
                            <a:schemeClr val="tx1"/>
                          </a:solidFill>
                          <a:effectLst>
                            <a:outerShdw blurRad="38100" dist="38100" dir="2700000" algn="tl">
                              <a:srgbClr val="FFFFFF"/>
                            </a:outerShdw>
                          </a:effectLst>
                          <a:latin typeface="Arial" charset="0"/>
                        </a:rPr>
                        <a:t>Фунт торговый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0" i="0" u="none" strike="noStrike" cap="none" normalizeH="0" baseline="0" dirty="0" smtClean="0">
                          <a:ln>
                            <a:noFill/>
                          </a:ln>
                          <a:solidFill>
                            <a:schemeClr val="tx1"/>
                          </a:solidFill>
                          <a:effectLst>
                            <a:outerShdw blurRad="38100" dist="38100" dir="2700000" algn="tl">
                              <a:srgbClr val="FFFFFF"/>
                            </a:outerShdw>
                          </a:effectLst>
                          <a:latin typeface="Arial" charset="0"/>
                        </a:rPr>
                        <a:t>409,5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0" i="0" u="none" strike="noStrike" cap="none" normalizeH="0" baseline="0" dirty="0" smtClean="0">
                          <a:ln>
                            <a:noFill/>
                          </a:ln>
                          <a:solidFill>
                            <a:schemeClr val="tx1"/>
                          </a:solidFill>
                          <a:effectLst>
                            <a:outerShdw blurRad="38100" dist="38100" dir="2700000" algn="tl">
                              <a:srgbClr val="FFFFFF"/>
                            </a:outerShdw>
                          </a:effectLst>
                          <a:latin typeface="Arial" charset="0"/>
                        </a:rPr>
                        <a:t>0,4095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7474">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400" b="0" i="0" u="none" strike="noStrike" cap="none" normalizeH="0" baseline="0" smtClean="0">
                          <a:ln>
                            <a:noFill/>
                          </a:ln>
                          <a:solidFill>
                            <a:schemeClr val="tx1"/>
                          </a:solidFill>
                          <a:effectLst>
                            <a:outerShdw blurRad="38100" dist="38100" dir="2700000" algn="tl">
                              <a:srgbClr val="FFFFFF"/>
                            </a:outerShdw>
                          </a:effectLst>
                          <a:latin typeface="Arial" charset="0"/>
                        </a:rPr>
                        <a:t>Фунт аптекарский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FFFFFF"/>
                            </a:outerShdw>
                          </a:effectLst>
                          <a:latin typeface="Arial" charset="0"/>
                        </a:rPr>
                        <a:t>307,3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000" b="0" i="0" u="none" strike="noStrike" cap="none" normalizeH="0" baseline="0" dirty="0" smtClean="0">
                        <a:ln>
                          <a:noFill/>
                        </a:ln>
                        <a:solidFill>
                          <a:schemeClr val="tx1"/>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15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400" b="0" i="0" u="none" strike="noStrike" cap="none" normalizeH="0" baseline="0" smtClean="0">
                          <a:ln>
                            <a:noFill/>
                          </a:ln>
                          <a:solidFill>
                            <a:schemeClr val="tx1"/>
                          </a:solidFill>
                          <a:effectLst>
                            <a:outerShdw blurRad="38100" dist="38100" dir="2700000" algn="tl">
                              <a:srgbClr val="FFFFFF"/>
                            </a:outerShdw>
                          </a:effectLst>
                          <a:latin typeface="Arial" charset="0"/>
                        </a:rPr>
                        <a:t>Лот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FFFFFF"/>
                            </a:outerShdw>
                          </a:effectLst>
                          <a:latin typeface="Arial" charset="0"/>
                        </a:rPr>
                        <a:t>12,797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000" b="0" i="0" u="none" strike="noStrike" cap="none" normalizeH="0" baseline="0" dirty="0" smtClean="0">
                        <a:ln>
                          <a:noFill/>
                        </a:ln>
                        <a:solidFill>
                          <a:schemeClr val="tx1"/>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15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400" b="0" i="0" u="none" strike="noStrike" cap="none" normalizeH="0" baseline="0" dirty="0" smtClean="0">
                          <a:ln>
                            <a:noFill/>
                          </a:ln>
                          <a:solidFill>
                            <a:schemeClr val="tx1"/>
                          </a:solidFill>
                          <a:effectLst>
                            <a:outerShdw blurRad="38100" dist="38100" dir="2700000" algn="tl">
                              <a:srgbClr val="FFFFFF"/>
                            </a:outerShdw>
                          </a:effectLst>
                          <a:latin typeface="Arial" charset="0"/>
                        </a:rPr>
                        <a:t>Золотник</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FFFFFF"/>
                            </a:outerShdw>
                          </a:effectLst>
                          <a:latin typeface="Arial" charset="0"/>
                        </a:rPr>
                        <a:t>4,266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000" b="0" i="0" u="none" strike="noStrike" cap="none" normalizeH="0" baseline="0" dirty="0" smtClean="0">
                        <a:ln>
                          <a:noFill/>
                        </a:ln>
                        <a:solidFill>
                          <a:schemeClr val="tx1"/>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181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400" b="0" i="0" u="none" strike="noStrike" cap="none" normalizeH="0" baseline="0" smtClean="0">
                          <a:ln>
                            <a:noFill/>
                          </a:ln>
                          <a:solidFill>
                            <a:schemeClr val="tx1"/>
                          </a:solidFill>
                          <a:effectLst>
                            <a:outerShdw blurRad="38100" dist="38100" dir="2700000" algn="tl">
                              <a:srgbClr val="FFFFFF"/>
                            </a:outerShdw>
                          </a:effectLst>
                          <a:latin typeface="Arial" charset="0"/>
                        </a:rPr>
                        <a:t>Доля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FFFFFF"/>
                            </a:outerShdw>
                          </a:effectLst>
                          <a:latin typeface="Arial" charset="0"/>
                        </a:rPr>
                        <a:t>0,044 грамма</a:t>
                      </a:r>
                      <a:br>
                        <a:rPr kumimoji="0" lang="ru-RU" sz="2000" b="0" i="0" u="none" strike="noStrike" cap="none" normalizeH="0" baseline="0" smtClean="0">
                          <a:ln>
                            <a:noFill/>
                          </a:ln>
                          <a:solidFill>
                            <a:schemeClr val="tx1"/>
                          </a:solidFill>
                          <a:effectLst>
                            <a:outerShdw blurRad="38100" dist="38100" dir="2700000" algn="tl">
                              <a:srgbClr val="FFFFFF"/>
                            </a:outerShdw>
                          </a:effectLst>
                          <a:latin typeface="Arial" charset="0"/>
                        </a:rPr>
                      </a:br>
                      <a:r>
                        <a:rPr kumimoji="0" lang="ru-RU" sz="2000" b="0" i="0" u="none" strike="noStrike" cap="none" normalizeH="0" baseline="0" smtClean="0">
                          <a:ln>
                            <a:noFill/>
                          </a:ln>
                          <a:solidFill>
                            <a:schemeClr val="tx1"/>
                          </a:solidFill>
                          <a:effectLst>
                            <a:outerShdw blurRad="38100" dist="38100" dir="2700000" algn="tl">
                              <a:srgbClr val="FFFFFF"/>
                            </a:outerShdw>
                          </a:effectLst>
                          <a:latin typeface="Arial" charset="0"/>
                        </a:rPr>
                        <a:t>44,43 мг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000" b="0" i="0" u="none" strike="noStrike" cap="none" normalizeH="0" baseline="0" dirty="0" smtClean="0">
                        <a:ln>
                          <a:noFill/>
                        </a:ln>
                        <a:solidFill>
                          <a:schemeClr val="tx1"/>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8726"/>
                                        </p:tgtEl>
                                        <p:attrNameLst>
                                          <p:attrName>style.visibility</p:attrName>
                                        </p:attrNameLst>
                                      </p:cBhvr>
                                      <p:to>
                                        <p:strVal val="visible"/>
                                      </p:to>
                                    </p:set>
                                    <p:animEffect transition="in" filter="checkerboard(across)">
                                      <p:cBhvr>
                                        <p:cTn id="7" dur="500"/>
                                        <p:tgtEl>
                                          <p:spTgt spid="28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sz="6000" dirty="0" smtClean="0"/>
              <a:t>   Берковец              </a:t>
            </a:r>
            <a:endParaRPr lang="ru-RU" sz="6000" dirty="0"/>
          </a:p>
        </p:txBody>
      </p:sp>
      <p:sp>
        <p:nvSpPr>
          <p:cNvPr id="3" name="Содержимое 2"/>
          <p:cNvSpPr>
            <a:spLocks noGrp="1"/>
          </p:cNvSpPr>
          <p:nvPr>
            <p:ph idx="1"/>
          </p:nvPr>
        </p:nvSpPr>
        <p:spPr>
          <a:xfrm>
            <a:off x="714348" y="1600200"/>
            <a:ext cx="5572164" cy="4525963"/>
          </a:xfrm>
        </p:spPr>
        <p:txBody>
          <a:bodyPr/>
          <a:lstStyle/>
          <a:p>
            <a:pPr>
              <a:lnSpc>
                <a:spcPct val="90000"/>
              </a:lnSpc>
              <a:buNone/>
            </a:pPr>
            <a:r>
              <a:rPr lang="ru-RU" sz="2000" i="1" dirty="0" smtClean="0">
                <a:solidFill>
                  <a:srgbClr val="002060"/>
                </a:solidFill>
              </a:rPr>
              <a:t>        БЕРКОВЕЦ - эта большая мера веса, употреблялась в оптовой торговле преимущественно для взвешивания воска, меда и т.д.</a:t>
            </a:r>
            <a:br>
              <a:rPr lang="ru-RU" sz="2000" i="1" dirty="0" smtClean="0">
                <a:solidFill>
                  <a:srgbClr val="002060"/>
                </a:solidFill>
              </a:rPr>
            </a:br>
            <a:r>
              <a:rPr lang="ru-RU" sz="2000" i="1" dirty="0" smtClean="0">
                <a:solidFill>
                  <a:srgbClr val="002060"/>
                </a:solidFill>
              </a:rPr>
              <a:t>Берковец - от названия острова </a:t>
            </a:r>
            <a:r>
              <a:rPr lang="ru-RU" sz="2000" i="1" dirty="0" err="1" smtClean="0">
                <a:solidFill>
                  <a:srgbClr val="002060"/>
                </a:solidFill>
              </a:rPr>
              <a:t>Бьерк</a:t>
            </a:r>
            <a:r>
              <a:rPr lang="ru-RU" sz="2000" i="1" dirty="0" smtClean="0">
                <a:solidFill>
                  <a:srgbClr val="002060"/>
                </a:solidFill>
              </a:rPr>
              <a:t>. Так на Руси называлась мера веса в 10 пудов, как раз стандартная бочка с воском, которую один человек мог закатить на купеческую ладью, плывущую на этот самый остров. (163,8 кг).</a:t>
            </a:r>
            <a:br>
              <a:rPr lang="ru-RU" sz="2000" i="1" dirty="0" smtClean="0">
                <a:solidFill>
                  <a:srgbClr val="002060"/>
                </a:solidFill>
              </a:rPr>
            </a:br>
            <a:r>
              <a:rPr lang="ru-RU" sz="2000" i="1" dirty="0" smtClean="0">
                <a:solidFill>
                  <a:srgbClr val="002060"/>
                </a:solidFill>
              </a:rPr>
              <a:t>Известно упоминание берковца в XII веке в уставной грамоте князя Всеволода Гавриила </a:t>
            </a:r>
            <a:r>
              <a:rPr lang="ru-RU" sz="2000" i="1" dirty="0" err="1" smtClean="0">
                <a:solidFill>
                  <a:srgbClr val="002060"/>
                </a:solidFill>
              </a:rPr>
              <a:t>Мстиславича</a:t>
            </a:r>
            <a:r>
              <a:rPr lang="ru-RU" sz="2000" i="1" dirty="0" smtClean="0">
                <a:solidFill>
                  <a:srgbClr val="002060"/>
                </a:solidFill>
              </a:rPr>
              <a:t> новгородскому купечеству.</a:t>
            </a:r>
            <a:endParaRPr lang="ru-RU" sz="2000" i="1" dirty="0">
              <a:solidFill>
                <a:srgbClr val="002060"/>
              </a:solidFill>
            </a:endParaRPr>
          </a:p>
        </p:txBody>
      </p:sp>
      <p:pic>
        <p:nvPicPr>
          <p:cNvPr id="4" name="Picture 4"/>
          <p:cNvPicPr>
            <a:picLocks noChangeAspect="1" noChangeArrowheads="1"/>
          </p:cNvPicPr>
          <p:nvPr/>
        </p:nvPicPr>
        <p:blipFill>
          <a:blip r:embed="rId2"/>
          <a:srcRect/>
          <a:stretch>
            <a:fillRect/>
          </a:stretch>
        </p:blipFill>
        <p:spPr bwMode="auto">
          <a:xfrm>
            <a:off x="6143636" y="1714488"/>
            <a:ext cx="1990725" cy="244951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 calcmode="lin" valueType="num">
                                      <p:cBhvr additive="base">
                                        <p:cTn id="19"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dirty="0" smtClean="0"/>
              <a:t>         </a:t>
            </a:r>
            <a:r>
              <a:rPr lang="ru-RU" sz="6000" dirty="0" smtClean="0"/>
              <a:t>Пуд</a:t>
            </a:r>
            <a:endParaRPr lang="ru-RU" sz="6000" dirty="0"/>
          </a:p>
        </p:txBody>
      </p:sp>
      <p:sp>
        <p:nvSpPr>
          <p:cNvPr id="3" name="Содержимое 2"/>
          <p:cNvSpPr>
            <a:spLocks noGrp="1"/>
          </p:cNvSpPr>
          <p:nvPr>
            <p:ph idx="1"/>
          </p:nvPr>
        </p:nvSpPr>
        <p:spPr>
          <a:xfrm>
            <a:off x="1142976" y="1600200"/>
            <a:ext cx="4572032" cy="4525963"/>
          </a:xfrm>
        </p:spPr>
        <p:txBody>
          <a:bodyPr/>
          <a:lstStyle/>
          <a:p>
            <a:pPr>
              <a:buNone/>
            </a:pPr>
            <a:r>
              <a:rPr lang="ru-RU" sz="1800" i="1" dirty="0" smtClean="0">
                <a:solidFill>
                  <a:srgbClr val="002060"/>
                </a:solidFill>
              </a:rPr>
              <a:t>        Пуд - (от латинского </a:t>
            </a:r>
            <a:r>
              <a:rPr lang="ru-RU" sz="1800" i="1" dirty="0" err="1" smtClean="0">
                <a:solidFill>
                  <a:srgbClr val="002060"/>
                </a:solidFill>
              </a:rPr>
              <a:t>pondus</a:t>
            </a:r>
            <a:r>
              <a:rPr lang="ru-RU" sz="1800" i="1" dirty="0" smtClean="0">
                <a:solidFill>
                  <a:srgbClr val="002060"/>
                </a:solidFill>
              </a:rPr>
              <a:t> - вес, тяжесть) это не только мера веса, но и </a:t>
            </a:r>
            <a:r>
              <a:rPr lang="ru-RU" sz="1800" i="1" dirty="0" err="1" smtClean="0">
                <a:solidFill>
                  <a:srgbClr val="002060"/>
                </a:solidFill>
              </a:rPr>
              <a:t>весоизмерительное</a:t>
            </a:r>
            <a:r>
              <a:rPr lang="ru-RU" sz="1800" i="1" dirty="0" smtClean="0">
                <a:solidFill>
                  <a:srgbClr val="002060"/>
                </a:solidFill>
              </a:rPr>
              <a:t> устройство. При взвешивании металлов пуд являлся как единицей измерения, так и счётной единицей. Даже когда результаты взвешиваний являлись десяткам и сотням пудов, их не переводили в берковцы. Еще в XI-XII вв. употребляли различные весы с равноплечим и неравноплечим коромыслом: "пуд" - разновидность весов с переменной точкой опоры и неподвижной гирей, "</a:t>
            </a:r>
            <a:r>
              <a:rPr lang="ru-RU" sz="1800" i="1" dirty="0" err="1" smtClean="0">
                <a:solidFill>
                  <a:srgbClr val="002060"/>
                </a:solidFill>
              </a:rPr>
              <a:t>скалвы</a:t>
            </a:r>
            <a:r>
              <a:rPr lang="ru-RU" sz="1800" i="1" dirty="0" smtClean="0">
                <a:solidFill>
                  <a:srgbClr val="002060"/>
                </a:solidFill>
              </a:rPr>
              <a:t>" - равноплечие весы (</a:t>
            </a:r>
            <a:r>
              <a:rPr lang="ru-RU" sz="1800" i="1" dirty="0" err="1" smtClean="0">
                <a:solidFill>
                  <a:srgbClr val="002060"/>
                </a:solidFill>
              </a:rPr>
              <a:t>двухчашечные</a:t>
            </a:r>
            <a:endParaRPr lang="ru-RU" sz="1800" i="1" dirty="0">
              <a:solidFill>
                <a:srgbClr val="002060"/>
              </a:solidFill>
            </a:endParaRPr>
          </a:p>
        </p:txBody>
      </p:sp>
      <p:pic>
        <p:nvPicPr>
          <p:cNvPr id="4098" name="Picture 2" descr="C:\Documents and Settings\User\Рабочий стол\pud_soli.jpg"/>
          <p:cNvPicPr>
            <a:picLocks noChangeAspect="1" noChangeArrowheads="1"/>
          </p:cNvPicPr>
          <p:nvPr/>
        </p:nvPicPr>
        <p:blipFill>
          <a:blip r:embed="rId2"/>
          <a:srcRect/>
          <a:stretch>
            <a:fillRect/>
          </a:stretch>
        </p:blipFill>
        <p:spPr bwMode="auto">
          <a:xfrm>
            <a:off x="5715008" y="1785926"/>
            <a:ext cx="2428892" cy="32861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 calcmode="lin" valueType="num">
                                      <p:cBhvr additive="base">
                                        <p:cTn id="19"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dirty="0" smtClean="0"/>
              <a:t>     </a:t>
            </a:r>
            <a:r>
              <a:rPr lang="ru-RU" sz="6000" dirty="0" smtClean="0"/>
              <a:t>Фунт</a:t>
            </a:r>
            <a:endParaRPr lang="ru-RU" sz="6000" dirty="0"/>
          </a:p>
        </p:txBody>
      </p:sp>
      <p:sp>
        <p:nvSpPr>
          <p:cNvPr id="3" name="Содержимое 2"/>
          <p:cNvSpPr>
            <a:spLocks noGrp="1"/>
          </p:cNvSpPr>
          <p:nvPr>
            <p:ph idx="1"/>
          </p:nvPr>
        </p:nvSpPr>
        <p:spPr>
          <a:xfrm>
            <a:off x="1142976" y="1428736"/>
            <a:ext cx="4071966" cy="4857784"/>
          </a:xfrm>
        </p:spPr>
        <p:txBody>
          <a:bodyPr/>
          <a:lstStyle/>
          <a:p>
            <a:pPr>
              <a:lnSpc>
                <a:spcPct val="90000"/>
              </a:lnSpc>
              <a:buNone/>
            </a:pPr>
            <a:r>
              <a:rPr lang="ru-RU" dirty="0" smtClean="0"/>
              <a:t>    </a:t>
            </a:r>
            <a:r>
              <a:rPr lang="ru-RU" sz="1800" i="1" dirty="0" smtClean="0">
                <a:solidFill>
                  <a:srgbClr val="002060"/>
                </a:solidFill>
              </a:rPr>
              <a:t>ФУНТ (от латинского слова '</a:t>
            </a:r>
            <a:r>
              <a:rPr lang="ru-RU" sz="1800" i="1" dirty="0" err="1" smtClean="0">
                <a:solidFill>
                  <a:srgbClr val="002060"/>
                </a:solidFill>
              </a:rPr>
              <a:t>pondus</a:t>
            </a:r>
            <a:r>
              <a:rPr lang="ru-RU" sz="1800" i="1" dirty="0" smtClean="0">
                <a:solidFill>
                  <a:srgbClr val="002060"/>
                </a:solidFill>
              </a:rPr>
              <a:t>' - вес, гиря) равнялся 32 лотам, 96 золотникам, 1/40 пуда, в современном исчислении </a:t>
            </a:r>
            <a:r>
              <a:rPr lang="ru-RU" sz="2000" i="1" dirty="0" smtClean="0">
                <a:solidFill>
                  <a:srgbClr val="002060"/>
                </a:solidFill>
              </a:rPr>
              <a:t>409,50</a:t>
            </a:r>
            <a:r>
              <a:rPr lang="ru-RU" sz="1800" i="1" dirty="0" smtClean="0">
                <a:solidFill>
                  <a:srgbClr val="002060"/>
                </a:solidFill>
              </a:rPr>
              <a:t> г. Используется в сочетаниях: "не фунт изюма", "узнать почём фунт лиха".</a:t>
            </a:r>
            <a:br>
              <a:rPr lang="ru-RU" sz="1800" i="1" dirty="0" smtClean="0">
                <a:solidFill>
                  <a:srgbClr val="002060"/>
                </a:solidFill>
              </a:rPr>
            </a:br>
            <a:r>
              <a:rPr lang="ru-RU" sz="1800" i="1" dirty="0" smtClean="0">
                <a:solidFill>
                  <a:srgbClr val="002060"/>
                </a:solidFill>
              </a:rPr>
              <a:t>Русский фунт был принят при Алексее Михайловиче. </a:t>
            </a:r>
          </a:p>
          <a:p>
            <a:pPr>
              <a:lnSpc>
                <a:spcPct val="90000"/>
              </a:lnSpc>
              <a:buNone/>
            </a:pPr>
            <a:r>
              <a:rPr lang="ru-RU" sz="1800" i="1" dirty="0" smtClean="0">
                <a:solidFill>
                  <a:srgbClr val="002060"/>
                </a:solidFill>
              </a:rPr>
              <a:t>       Сахар продавали фунтами. </a:t>
            </a:r>
            <a:br>
              <a:rPr lang="ru-RU" sz="1800" i="1" dirty="0" smtClean="0">
                <a:solidFill>
                  <a:srgbClr val="002060"/>
                </a:solidFill>
              </a:rPr>
            </a:br>
            <a:r>
              <a:rPr lang="ru-RU" sz="2000" i="1" dirty="0">
                <a:solidFill>
                  <a:srgbClr val="002060"/>
                </a:solidFill>
              </a:rPr>
              <a:t>Фунт аптекарский</a:t>
            </a:r>
            <a:r>
              <a:rPr lang="ru-RU" sz="2000" b="0" i="1" dirty="0">
                <a:solidFill>
                  <a:srgbClr val="002060"/>
                </a:solidFill>
                <a:latin typeface="+mn-lt"/>
                <a:ea typeface="+mn-ea"/>
                <a:cs typeface="+mn-cs"/>
              </a:rPr>
              <a:t> </a:t>
            </a:r>
            <a:r>
              <a:rPr lang="ru-RU" sz="2000" i="1" dirty="0">
                <a:solidFill>
                  <a:srgbClr val="002060"/>
                </a:solidFill>
                <a:latin typeface="+mn-lt"/>
                <a:ea typeface="+mn-ea"/>
                <a:cs typeface="+mn-cs"/>
              </a:rPr>
              <a:t>(</a:t>
            </a:r>
            <a:r>
              <a:rPr lang="ru-RU" sz="2000" i="1" dirty="0" err="1">
                <a:solidFill>
                  <a:srgbClr val="002060"/>
                </a:solidFill>
                <a:latin typeface="+mn-lt"/>
                <a:ea typeface="+mn-ea"/>
                <a:cs typeface="+mn-cs"/>
              </a:rPr>
              <a:t>истор</a:t>
            </a:r>
            <a:r>
              <a:rPr lang="ru-RU" sz="2000" i="1" dirty="0">
                <a:solidFill>
                  <a:srgbClr val="002060"/>
                </a:solidFill>
                <a:latin typeface="+mn-lt"/>
                <a:ea typeface="+mn-ea"/>
                <a:cs typeface="+mn-cs"/>
              </a:rPr>
              <a:t>.) — старинная мера аптекарского веса, равная примерно 360 граммам или 12 унциям.</a:t>
            </a:r>
            <a:r>
              <a:rPr lang="ru-RU" sz="2000" i="1" dirty="0" smtClean="0">
                <a:solidFill>
                  <a:srgbClr val="002060"/>
                </a:solidFill>
              </a:rPr>
              <a:t/>
            </a:r>
            <a:br>
              <a:rPr lang="ru-RU" sz="2000" i="1" dirty="0" smtClean="0">
                <a:solidFill>
                  <a:srgbClr val="002060"/>
                </a:solidFill>
              </a:rPr>
            </a:br>
            <a:endParaRPr lang="ru-RU" sz="2000" i="1" dirty="0" smtClean="0">
              <a:solidFill>
                <a:srgbClr val="002060"/>
              </a:solidFill>
            </a:endParaRPr>
          </a:p>
          <a:p>
            <a:endParaRPr lang="ru-RU" dirty="0"/>
          </a:p>
        </p:txBody>
      </p:sp>
      <p:pic>
        <p:nvPicPr>
          <p:cNvPr id="4" name="Picture 6" descr="kolokol2"/>
          <p:cNvPicPr>
            <a:picLocks noChangeAspect="1" noChangeArrowheads="1"/>
          </p:cNvPicPr>
          <p:nvPr/>
        </p:nvPicPr>
        <p:blipFill>
          <a:blip r:embed="rId2"/>
          <a:srcRect/>
          <a:stretch>
            <a:fillRect/>
          </a:stretch>
        </p:blipFill>
        <p:spPr>
          <a:xfrm>
            <a:off x="5286379" y="1643051"/>
            <a:ext cx="2928959" cy="3071834"/>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 calcmode="lin" valueType="num">
                                      <p:cBhvr additive="base">
                                        <p:cTn id="19"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theme/theme1.xml><?xml version="1.0" encoding="utf-8"?>
<a:theme xmlns:a="http://schemas.openxmlformats.org/drawingml/2006/main" name="60_Parchment">
  <a:themeElements>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458</TotalTime>
  <Words>1462</Words>
  <Application>Microsoft Office PowerPoint</Application>
  <PresentationFormat>Экран (4:3)</PresentationFormat>
  <Paragraphs>249</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60_Parchment</vt:lpstr>
      <vt:lpstr>Старинные меры длины и веса</vt:lpstr>
      <vt:lpstr>Слайд 2</vt:lpstr>
      <vt:lpstr>  Актуальность темы</vt:lpstr>
      <vt:lpstr>    Цель и задачи </vt:lpstr>
      <vt:lpstr>Меры веса </vt:lpstr>
      <vt:lpstr>Слайд 6</vt:lpstr>
      <vt:lpstr>   Берковец              </vt:lpstr>
      <vt:lpstr>         Пуд</vt:lpstr>
      <vt:lpstr>     Фунт</vt:lpstr>
      <vt:lpstr>           Лот  </vt:lpstr>
      <vt:lpstr>     Золотник</vt:lpstr>
      <vt:lpstr>         Доля </vt:lpstr>
      <vt:lpstr>       Стихи о весе</vt:lpstr>
      <vt:lpstr>Слайд 14</vt:lpstr>
      <vt:lpstr>    Меры длины</vt:lpstr>
      <vt:lpstr>     Верста</vt:lpstr>
      <vt:lpstr>      Сажень</vt:lpstr>
      <vt:lpstr>    Сажень</vt:lpstr>
      <vt:lpstr>      Аршин</vt:lpstr>
      <vt:lpstr>        Локоть</vt:lpstr>
      <vt:lpstr>       Пядь</vt:lpstr>
      <vt:lpstr>        Меры длины</vt:lpstr>
      <vt:lpstr>         Стихи о длине</vt:lpstr>
      <vt:lpstr>      Пословицы и поговорки</vt:lpstr>
      <vt:lpstr>  Мы рассмотрели наиболее известные старинные меры веса.</vt:lpstr>
      <vt:lpstr>Слайд 26</vt:lpstr>
      <vt:lpstr>         Результат  перевода в старинные меры</vt:lpstr>
      <vt:lpstr>Результат  перевода в старинные меры</vt:lpstr>
      <vt:lpstr>           Задачи</vt:lpstr>
      <vt:lpstr>         Задачи</vt:lpstr>
      <vt:lpstr>        Вывод</vt:lpstr>
      <vt:lpstr>      Заключение</vt:lpstr>
      <vt:lpstr>      Литература</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Старинные меры длины и веса</dc:title>
  <dc:creator>User</dc:creator>
  <cp:lastModifiedBy>User</cp:lastModifiedBy>
  <cp:revision>47</cp:revision>
  <dcterms:created xsi:type="dcterms:W3CDTF">2012-03-11T16:56:37Z</dcterms:created>
  <dcterms:modified xsi:type="dcterms:W3CDTF">2012-03-27T17:57:12Z</dcterms:modified>
</cp:coreProperties>
</file>