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1" r:id="rId3"/>
    <p:sldId id="258" r:id="rId4"/>
    <p:sldId id="257" r:id="rId5"/>
    <p:sldId id="263" r:id="rId6"/>
    <p:sldId id="264" r:id="rId7"/>
    <p:sldId id="262" r:id="rId8"/>
    <p:sldId id="265" r:id="rId9"/>
    <p:sldId id="260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AE9"/>
    <a:srgbClr val="FF3300"/>
    <a:srgbClr val="00CC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183A8C-F89D-4295-8387-FDC506191B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2FFCE-C1DD-428B-8971-774BDE0BFC1E}" type="slidenum">
              <a:rPr lang="ru-RU"/>
              <a:pPr/>
              <a:t>5</a:t>
            </a:fld>
            <a:endParaRPr lang="ru-RU"/>
          </a:p>
        </p:txBody>
      </p:sp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43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4FC88EF-F8D2-4DBA-B120-2DCF01761F24}" type="slidenum">
              <a:rPr lang="ru-RU" sz="1200">
                <a:latin typeface="Calibri" pitchFamily="34" charset="0"/>
              </a:rPr>
              <a:pPr algn="r"/>
              <a:t>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FD0FD-4D69-40C5-B87D-230362D08C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DE049-D02D-4471-89FE-731304061B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60DCB-0125-4529-A76B-CF814181CA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2F12E-8E75-4E37-96F9-242972E16A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F2A65-0774-4DE7-8429-C3F1BD5603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C1240-7DEE-477B-AE79-ED5E6A8173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E23BC-1949-4C23-8B1B-710CC02B49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7F9B1-9F46-4B34-B2F9-B0614817FD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F9119-91C2-4DEB-8959-C8EEABADA6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4E600-4A15-4269-AA5B-6EF29BDEF1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443BE-97FA-47F7-B680-FFFC894EF6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C646B5-1E38-45A6-9557-57926ED391E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tvoyrebenok.ru/images/drawings/130.1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468313" y="0"/>
            <a:ext cx="8351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mbria" pitchFamily="18" charset="0"/>
              </a:rPr>
              <a:t>Алгоритм «Написание НЕ с именами прилагательными».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750" y="6207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mbria" pitchFamily="18" charset="0"/>
              </a:rPr>
              <a:t>Доказать, что данное слово является именем прилагательным</a:t>
            </a:r>
            <a:r>
              <a:rPr lang="ru-RU">
                <a:latin typeface="Cambria" pitchFamily="18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31913" y="1268413"/>
            <a:ext cx="720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mbria" pitchFamily="18" charset="0"/>
              </a:rPr>
              <a:t>Посмотреть, употребляется ли данное слово без НЕ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20574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latin typeface="Cambria" pitchFamily="18" charset="0"/>
              </a:rPr>
              <a:t>Нет</a:t>
            </a:r>
            <a:r>
              <a:rPr lang="ru-RU" b="1">
                <a:solidFill>
                  <a:srgbClr val="00CC00"/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35600" y="198913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latin typeface="Cambria" pitchFamily="18" charset="0"/>
              </a:rPr>
              <a:t>Да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2781300"/>
            <a:ext cx="2017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mbria" pitchFamily="18" charset="0"/>
              </a:rPr>
              <a:t>Пишу слитно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63938" y="2565400"/>
            <a:ext cx="496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mbria" pitchFamily="18" charset="0"/>
              </a:rPr>
              <a:t>Есть ли противопоставление с союзом А</a:t>
            </a:r>
            <a:r>
              <a:rPr lang="ru-RU" b="1"/>
              <a:t>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87675" y="321310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latin typeface="Cambria" pitchFamily="18" charset="0"/>
              </a:rPr>
              <a:t>Да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64163" y="3141663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ambria" pitchFamily="18" charset="0"/>
              </a:rPr>
              <a:t>Нет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63713" y="386080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mbria" pitchFamily="18" charset="0"/>
              </a:rPr>
              <a:t>Пишу раздельно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16463" y="3644900"/>
            <a:ext cx="4032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mbria" pitchFamily="18" charset="0"/>
              </a:rPr>
              <a:t>Есть ли перед прилагательным слова</a:t>
            </a:r>
            <a:r>
              <a:rPr lang="ru-RU">
                <a:latin typeface="Cambria" pitchFamily="18" charset="0"/>
              </a:rPr>
              <a:t> </a:t>
            </a:r>
            <a:r>
              <a:rPr lang="ru-RU" b="1">
                <a:solidFill>
                  <a:srgbClr val="FF3300"/>
                </a:solidFill>
                <a:latin typeface="Cambria" pitchFamily="18" charset="0"/>
              </a:rPr>
              <a:t>ДАЛЕКО, ВОВСЕ, ОТНЮДЬ, НИЧУТЬ, НИСКОЛЬКО,</a:t>
            </a:r>
            <a:r>
              <a:rPr lang="ru-RU">
                <a:latin typeface="Cambria" pitchFamily="18" charset="0"/>
              </a:rPr>
              <a:t> </a:t>
            </a:r>
            <a:r>
              <a:rPr lang="ru-RU" b="1">
                <a:latin typeface="Cambria" pitchFamily="18" charset="0"/>
              </a:rPr>
              <a:t>отрицательные местоимения?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667000" y="5105400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latin typeface="Cambria" pitchFamily="18" charset="0"/>
              </a:rPr>
              <a:t>Да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59563" y="4941888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ambria" pitchFamily="18" charset="0"/>
              </a:rPr>
              <a:t>Нет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835150" y="5805488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mbria" pitchFamily="18" charset="0"/>
              </a:rPr>
              <a:t>Пишу раздельно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95963" y="5445125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mbria" pitchFamily="18" charset="0"/>
              </a:rPr>
              <a:t>Пишу слитно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43438" y="6021388"/>
            <a:ext cx="4176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mbria" pitchFamily="18" charset="0"/>
              </a:rPr>
              <a:t>Проверяю: пробую заменить синонимом без НЕ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4319588" y="1089025"/>
            <a:ext cx="3603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5" idx="0"/>
          </p:cNvCxnSpPr>
          <p:nvPr/>
        </p:nvCxnSpPr>
        <p:spPr>
          <a:xfrm rot="10800000" flipV="1">
            <a:off x="1682750" y="1625600"/>
            <a:ext cx="1836738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500563" y="1628775"/>
            <a:ext cx="107950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1186656" y="2564607"/>
            <a:ext cx="2889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5508625" y="2420938"/>
            <a:ext cx="2873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3348038" y="2924175"/>
            <a:ext cx="107950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508625" y="2924175"/>
            <a:ext cx="431800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2879725" y="3536951"/>
            <a:ext cx="28892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0" idx="2"/>
          </p:cNvCxnSpPr>
          <p:nvPr/>
        </p:nvCxnSpPr>
        <p:spPr>
          <a:xfrm rot="5400000">
            <a:off x="5855494" y="3623469"/>
            <a:ext cx="206375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V="1">
            <a:off x="3203575" y="4797425"/>
            <a:ext cx="1584325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4" idx="0"/>
          </p:cNvCxnSpPr>
          <p:nvPr/>
        </p:nvCxnSpPr>
        <p:spPr>
          <a:xfrm>
            <a:off x="6516688" y="4724400"/>
            <a:ext cx="827087" cy="217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2878931" y="5625307"/>
            <a:ext cx="28892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6" idx="0"/>
          </p:cNvCxnSpPr>
          <p:nvPr/>
        </p:nvCxnSpPr>
        <p:spPr>
          <a:xfrm rot="16200000" flipH="1">
            <a:off x="7092157" y="5301456"/>
            <a:ext cx="21590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6" idx="2"/>
          </p:cNvCxnSpPr>
          <p:nvPr/>
        </p:nvCxnSpPr>
        <p:spPr>
          <a:xfrm rot="5400000">
            <a:off x="7131844" y="5914232"/>
            <a:ext cx="206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/>
              <a:t>Самостоятельная работа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/>
              <a:t>Упр. 246</a:t>
            </a:r>
          </a:p>
          <a:p>
            <a:r>
              <a:rPr lang="ru-RU" sz="4000"/>
              <a:t>Упр. 247</a:t>
            </a:r>
          </a:p>
          <a:p>
            <a:r>
              <a:rPr lang="ru-RU" sz="4000"/>
              <a:t>Упр. 248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FF"/>
                </a:solidFill>
              </a:rPr>
              <a:t>Подобрать синоним с не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4000"/>
              <a:t>Трусливый</a:t>
            </a:r>
          </a:p>
          <a:p>
            <a:r>
              <a:rPr lang="ru-RU" sz="4000"/>
              <a:t>Крошечный</a:t>
            </a:r>
          </a:p>
          <a:p>
            <a:r>
              <a:rPr lang="ru-RU" sz="4000"/>
              <a:t>Трудный</a:t>
            </a:r>
          </a:p>
          <a:p>
            <a:r>
              <a:rPr lang="ru-RU" sz="4000"/>
              <a:t>Быстрый, скорый 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4000" b="1">
                <a:solidFill>
                  <a:srgbClr val="00CC00"/>
                </a:solidFill>
              </a:rPr>
              <a:t>Не</a:t>
            </a:r>
            <a:r>
              <a:rPr lang="ru-RU" sz="4000"/>
              <a:t>смелый</a:t>
            </a:r>
          </a:p>
          <a:p>
            <a:r>
              <a:rPr lang="ru-RU" sz="4000" b="1">
                <a:solidFill>
                  <a:srgbClr val="00CC00"/>
                </a:solidFill>
              </a:rPr>
              <a:t>Не</a:t>
            </a:r>
            <a:r>
              <a:rPr lang="ru-RU" sz="4000"/>
              <a:t>большой</a:t>
            </a:r>
          </a:p>
          <a:p>
            <a:r>
              <a:rPr lang="ru-RU" sz="4000" b="1">
                <a:solidFill>
                  <a:srgbClr val="00CC00"/>
                </a:solidFill>
              </a:rPr>
              <a:t>Не</a:t>
            </a:r>
            <a:r>
              <a:rPr lang="ru-RU" sz="4000"/>
              <a:t>легкий</a:t>
            </a:r>
          </a:p>
          <a:p>
            <a:r>
              <a:rPr lang="ru-RU" sz="4000" b="1">
                <a:solidFill>
                  <a:srgbClr val="00CC00"/>
                </a:solidFill>
              </a:rPr>
              <a:t>не</a:t>
            </a:r>
            <a:r>
              <a:rPr lang="ru-RU" sz="4000"/>
              <a:t>медленный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00FF"/>
                </a:solidFill>
              </a:rPr>
              <a:t>Раскройте   скобки,         обозначьте орфограмму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/>
              <a:t>(Не)большая программа</a:t>
            </a:r>
          </a:p>
          <a:p>
            <a:r>
              <a:rPr lang="ru-RU" sz="3600"/>
              <a:t>Далеко (не)спокойный </a:t>
            </a:r>
          </a:p>
          <a:p>
            <a:r>
              <a:rPr lang="ru-RU" sz="3600"/>
              <a:t>(Не)редкий, а частый лес</a:t>
            </a:r>
          </a:p>
          <a:p>
            <a:r>
              <a:rPr lang="ru-RU" sz="3600"/>
              <a:t>Ничуть (не)легкая ноша</a:t>
            </a:r>
          </a:p>
          <a:p>
            <a:r>
              <a:rPr lang="ru-RU" sz="3600"/>
              <a:t>(Не)разлучные друзья </a:t>
            </a:r>
          </a:p>
          <a:p>
            <a:r>
              <a:rPr lang="ru-RU" sz="3600"/>
              <a:t>Очень (не)большая поляна</a:t>
            </a:r>
          </a:p>
          <a:p>
            <a:endParaRPr lang="ru-RU" sz="3600"/>
          </a:p>
        </p:txBody>
      </p:sp>
      <p:pic>
        <p:nvPicPr>
          <p:cNvPr id="6148" name="Picture 4" descr="ЫВВАААААААААААААА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505200"/>
            <a:ext cx="14192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Проверяю себя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/>
              <a:t>Небольшая программа</a:t>
            </a:r>
          </a:p>
          <a:p>
            <a:r>
              <a:rPr lang="ru-RU" sz="3600"/>
              <a:t>Далеко не спокойный </a:t>
            </a:r>
          </a:p>
          <a:p>
            <a:r>
              <a:rPr lang="ru-RU" sz="3600"/>
              <a:t>Не редкий, а частый лес</a:t>
            </a:r>
          </a:p>
          <a:p>
            <a:r>
              <a:rPr lang="ru-RU" sz="3600"/>
              <a:t>Ничуть не легкая ноша</a:t>
            </a:r>
          </a:p>
          <a:p>
            <a:r>
              <a:rPr lang="ru-RU" sz="3600"/>
              <a:t>Неразлучные друзья </a:t>
            </a:r>
          </a:p>
          <a:p>
            <a:r>
              <a:rPr lang="ru-RU" sz="3600"/>
              <a:t>Очень небольшая поляна</a:t>
            </a:r>
          </a:p>
        </p:txBody>
      </p:sp>
      <p:pic>
        <p:nvPicPr>
          <p:cNvPr id="5124" name="Picture 4" descr="glitt0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8956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r>
              <a:rPr lang="ru-RU">
                <a:solidFill>
                  <a:srgbClr val="FF3300"/>
                </a:solidFill>
              </a:rPr>
              <a:t>Правописание НЕ с прилагательными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01025" cy="4498975"/>
          </a:xfrm>
        </p:spPr>
        <p:txBody>
          <a:bodyPr/>
          <a:lstStyle/>
          <a:p>
            <a:pPr marL="273050" indent="-273050" algn="ctr">
              <a:buFontTx/>
              <a:buNone/>
            </a:pPr>
            <a:r>
              <a:rPr lang="ru-RU"/>
              <a:t> </a:t>
            </a:r>
          </a:p>
        </p:txBody>
      </p:sp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0" y="1371600"/>
          <a:ext cx="8991600" cy="5450523"/>
        </p:xfrm>
        <a:graphic>
          <a:graphicData uri="http://schemas.openxmlformats.org/drawingml/2006/table">
            <a:tbl>
              <a:tblPr/>
              <a:tblGrid>
                <a:gridCol w="4494213"/>
                <a:gridCol w="4497387"/>
              </a:tblGrid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Пишется слитно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Пишется раздельно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Слово не употребляется без 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 предложении есть противопоставление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Есть слова вовсе, далеко, отнюдь и слова с ни-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Относительные прилагательные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Притяжательные прилагательные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Со значением отрицания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18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Можно  подобрать синонимом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  Нет противопоставления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>
                <a:solidFill>
                  <a:srgbClr val="0000FF"/>
                </a:solidFill>
              </a:rPr>
              <a:t>рпт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/>
              <a:t>Стр. 140  Особые случаи</a:t>
            </a:r>
          </a:p>
          <a:p>
            <a:r>
              <a:rPr lang="ru-RU" sz="4000"/>
              <a:t>Упр. 242 </a:t>
            </a:r>
          </a:p>
          <a:p>
            <a:r>
              <a:rPr lang="ru-RU" sz="4000"/>
              <a:t>Упр. 245</a:t>
            </a:r>
          </a:p>
        </p:txBody>
      </p:sp>
      <p:pic>
        <p:nvPicPr>
          <p:cNvPr id="15364" name="Picture 4" descr="j0292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810000"/>
            <a:ext cx="238125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FF"/>
                </a:solidFill>
              </a:rPr>
              <a:t>Распределите в два столбика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(Не)широкая, но красивая реч…нка</a:t>
            </a:r>
          </a:p>
          <a:p>
            <a:pPr>
              <a:lnSpc>
                <a:spcPct val="90000"/>
              </a:lnSpc>
            </a:pPr>
            <a:r>
              <a:rPr lang="ru-RU"/>
              <a:t>(Не)каменный дом</a:t>
            </a:r>
          </a:p>
          <a:p>
            <a:pPr>
              <a:lnSpc>
                <a:spcPct val="90000"/>
              </a:lnSpc>
            </a:pPr>
            <a:r>
              <a:rPr lang="ru-RU"/>
              <a:t>Никому (не) извес…ные факты</a:t>
            </a:r>
          </a:p>
          <a:p>
            <a:pPr>
              <a:lnSpc>
                <a:spcPct val="90000"/>
              </a:lnSpc>
            </a:pPr>
            <a:r>
              <a:rPr lang="ru-RU"/>
              <a:t>(Не) правдивый, а лживый </a:t>
            </a:r>
          </a:p>
          <a:p>
            <a:pPr>
              <a:lnSpc>
                <a:spcPct val="90000"/>
              </a:lnSpc>
            </a:pPr>
            <a:r>
              <a:rPr lang="ru-RU"/>
              <a:t>(Не)ряшливый вид</a:t>
            </a:r>
          </a:p>
          <a:p>
            <a:pPr>
              <a:lnSpc>
                <a:spcPct val="90000"/>
              </a:lnSpc>
            </a:pPr>
            <a:r>
              <a:rPr lang="ru-RU"/>
              <a:t>(Не)мамин шарф</a:t>
            </a:r>
          </a:p>
          <a:p>
            <a:pPr>
              <a:lnSpc>
                <a:spcPct val="90000"/>
              </a:lnSpc>
            </a:pPr>
            <a:r>
              <a:rPr lang="ru-RU"/>
              <a:t>(Не)а…куратный ребенок</a:t>
            </a:r>
          </a:p>
          <a:p>
            <a:pPr>
              <a:lnSpc>
                <a:spcPct val="90000"/>
              </a:lnSpc>
            </a:pPr>
            <a:r>
              <a:rPr lang="ru-RU"/>
              <a:t>(Не)внимательный ученик</a:t>
            </a:r>
          </a:p>
          <a:p>
            <a:pPr>
              <a:lnSpc>
                <a:spcPct val="90000"/>
              </a:lnSpc>
            </a:pPr>
            <a:r>
              <a:rPr lang="ru-RU"/>
              <a:t>Вовсе (не)приветливый</a:t>
            </a:r>
          </a:p>
        </p:txBody>
      </p:sp>
      <p:pic>
        <p:nvPicPr>
          <p:cNvPr id="11268" name="Picture 4" descr="j030335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8613" y="3352800"/>
            <a:ext cx="2200275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FF"/>
                </a:solidFill>
              </a:rPr>
              <a:t>Цифровой диктант</a:t>
            </a:r>
            <a:r>
              <a:rPr lang="ru-RU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4000"/>
              <a:t>Слитно</a:t>
            </a:r>
          </a:p>
          <a:p>
            <a:endParaRPr lang="ru-RU" sz="4000"/>
          </a:p>
          <a:p>
            <a:endParaRPr lang="ru-RU" sz="4000"/>
          </a:p>
          <a:p>
            <a:r>
              <a:rPr lang="ru-RU" sz="4000"/>
              <a:t>Раздельно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5400">
                <a:solidFill>
                  <a:srgbClr val="FF3300"/>
                </a:solidFill>
              </a:rPr>
              <a:t>1, 2, 5, 6</a:t>
            </a:r>
          </a:p>
          <a:p>
            <a:endParaRPr lang="ru-RU" sz="5400">
              <a:solidFill>
                <a:srgbClr val="FF3300"/>
              </a:solidFill>
            </a:endParaRPr>
          </a:p>
          <a:p>
            <a:r>
              <a:rPr lang="ru-RU" sz="5400">
                <a:solidFill>
                  <a:srgbClr val="FF3300"/>
                </a:solidFill>
              </a:rPr>
              <a:t>3, 4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47" name="Rectangle 3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i="1">
                <a:solidFill>
                  <a:srgbClr val="07E75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Исправь ошибки</a:t>
            </a:r>
          </a:p>
        </p:txBody>
      </p:sp>
      <p:sp>
        <p:nvSpPr>
          <p:cNvPr id="166948" name="Rectangle 3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066800"/>
            <a:ext cx="4038600" cy="4525963"/>
          </a:xfrm>
        </p:spPr>
        <p:txBody>
          <a:bodyPr/>
          <a:lstStyle/>
          <a:p>
            <a:r>
              <a:rPr lang="ru-RU" sz="2800">
                <a:solidFill>
                  <a:srgbClr val="3333FF"/>
                </a:solidFill>
              </a:rPr>
              <a:t>Совсем не вежливый мальчик</a:t>
            </a:r>
          </a:p>
          <a:p>
            <a:r>
              <a:rPr lang="ru-RU" sz="2800">
                <a:solidFill>
                  <a:srgbClr val="3333FF"/>
                </a:solidFill>
              </a:rPr>
              <a:t>Ничуть неглубокая яма</a:t>
            </a:r>
          </a:p>
          <a:p>
            <a:r>
              <a:rPr lang="ru-RU" sz="2800">
                <a:solidFill>
                  <a:srgbClr val="3333FF"/>
                </a:solidFill>
              </a:rPr>
              <a:t>Это нерусский человек</a:t>
            </a:r>
          </a:p>
          <a:p>
            <a:r>
              <a:rPr lang="ru-RU" sz="2800">
                <a:solidFill>
                  <a:srgbClr val="3333FF"/>
                </a:solidFill>
              </a:rPr>
              <a:t>Не большая</a:t>
            </a:r>
            <a:r>
              <a:rPr lang="en-US" sz="2800">
                <a:solidFill>
                  <a:srgbClr val="3333FF"/>
                </a:solidFill>
              </a:rPr>
              <a:t>,</a:t>
            </a:r>
            <a:r>
              <a:rPr lang="ru-RU" sz="2800">
                <a:solidFill>
                  <a:srgbClr val="3333FF"/>
                </a:solidFill>
              </a:rPr>
              <a:t>но сладкая ягода</a:t>
            </a:r>
          </a:p>
          <a:p>
            <a:r>
              <a:rPr lang="ru-RU" sz="2800">
                <a:solidFill>
                  <a:srgbClr val="3333FF"/>
                </a:solidFill>
              </a:rPr>
              <a:t>Небыл</a:t>
            </a:r>
          </a:p>
          <a:p>
            <a:r>
              <a:rPr lang="ru-RU" sz="2800">
                <a:solidFill>
                  <a:srgbClr val="3333FF"/>
                </a:solidFill>
              </a:rPr>
              <a:t>Не интересная</a:t>
            </a:r>
            <a:r>
              <a:rPr lang="ru-RU" sz="28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>
                <a:solidFill>
                  <a:srgbClr val="3333FF"/>
                </a:solidFill>
              </a:rPr>
              <a:t>история</a:t>
            </a:r>
          </a:p>
          <a:p>
            <a:endParaRPr lang="ru-RU" sz="2800">
              <a:solidFill>
                <a:srgbClr val="3333FF"/>
              </a:solidFill>
            </a:endParaRPr>
          </a:p>
        </p:txBody>
      </p:sp>
      <p:sp>
        <p:nvSpPr>
          <p:cNvPr id="166949" name="Rectangle 3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143000"/>
            <a:ext cx="4038600" cy="49831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</a:t>
            </a:r>
            <a:r>
              <a:rPr lang="ru-RU" sz="2800">
                <a:solidFill>
                  <a:srgbClr val="07E752"/>
                </a:solidFill>
              </a:rPr>
              <a:t>Проверка </a:t>
            </a:r>
            <a:endParaRPr lang="ru-RU" sz="280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3333FF"/>
                </a:solidFill>
              </a:rPr>
              <a:t>Совсем невежливый мальчик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3333FF"/>
                </a:solidFill>
              </a:rPr>
              <a:t>Ничуть не глубокая яма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3333FF"/>
                </a:solidFill>
              </a:rPr>
              <a:t>Это не русский человек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3333FF"/>
                </a:solidFill>
              </a:rPr>
              <a:t>Небольшая</a:t>
            </a:r>
            <a:r>
              <a:rPr lang="en-US" sz="2800">
                <a:solidFill>
                  <a:srgbClr val="3333FF"/>
                </a:solidFill>
              </a:rPr>
              <a:t>,</a:t>
            </a:r>
            <a:r>
              <a:rPr lang="ru-RU" sz="2800">
                <a:solidFill>
                  <a:srgbClr val="3333FF"/>
                </a:solidFill>
              </a:rPr>
              <a:t>но сладкая ягода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3333FF"/>
                </a:solidFill>
              </a:rPr>
              <a:t>Не был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3333FF"/>
                </a:solidFill>
              </a:rPr>
              <a:t>Неинтересная история</a:t>
            </a:r>
          </a:p>
        </p:txBody>
      </p:sp>
      <p:pic>
        <p:nvPicPr>
          <p:cNvPr id="8197" name="Picture 5" descr="http://www.tvoyrebenok.ru/images/drawings/130.1.jpg"/>
          <p:cNvPicPr>
            <a:picLocks noChangeAspect="1" noChangeArrowheads="1"/>
          </p:cNvPicPr>
          <p:nvPr/>
        </p:nvPicPr>
        <p:blipFill>
          <a:blip r:embed="rId2" r:link="rId3" cstate="print">
            <a:lum bright="-6000" contrast="12000"/>
          </a:blip>
          <a:srcRect l="57463" t="1889" r="5135" b="32297"/>
          <a:stretch>
            <a:fillRect/>
          </a:stretch>
        </p:blipFill>
        <p:spPr bwMode="auto">
          <a:xfrm>
            <a:off x="7543800" y="4876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6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6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6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6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6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6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6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305</Words>
  <Application>Microsoft Office PowerPoint</Application>
  <PresentationFormat>Экран (4:3)</PresentationFormat>
  <Paragraphs>93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Cambria</vt:lpstr>
      <vt:lpstr>Calibri</vt:lpstr>
      <vt:lpstr>Оформление по умолчанию</vt:lpstr>
      <vt:lpstr>Слайд 1</vt:lpstr>
      <vt:lpstr>Подобрать синоним с не</vt:lpstr>
      <vt:lpstr>Раскройте   скобки,         обозначьте орфограмму</vt:lpstr>
      <vt:lpstr>Проверяю себя </vt:lpstr>
      <vt:lpstr>Правописание НЕ с прилагательными</vt:lpstr>
      <vt:lpstr>рпт</vt:lpstr>
      <vt:lpstr>Распределите в два столбика</vt:lpstr>
      <vt:lpstr>Цифровой диктант </vt:lpstr>
      <vt:lpstr>Исправь ошибки</vt:lpstr>
      <vt:lpstr>Самостоятельная работа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Димон</dc:creator>
  <cp:lastModifiedBy>Димон</cp:lastModifiedBy>
  <cp:revision>4</cp:revision>
  <cp:lastPrinted>1601-01-01T00:00:00Z</cp:lastPrinted>
  <dcterms:created xsi:type="dcterms:W3CDTF">1601-01-01T00:00:00Z</dcterms:created>
  <dcterms:modified xsi:type="dcterms:W3CDTF">2011-11-24T07:17:12Z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