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660"/>
  </p:normalViewPr>
  <p:slideViewPr>
    <p:cSldViewPr>
      <p:cViewPr varScale="1">
        <p:scale>
          <a:sx n="104" d="100"/>
          <a:sy n="104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Деепричастный оборот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Деепричастие с зависимыми словами называется </a:t>
            </a:r>
            <a:r>
              <a:rPr lang="ru-RU" sz="2800" i="1" dirty="0" smtClean="0"/>
              <a:t>деепричастным оборотом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Должно получиться: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А </a:t>
            </a:r>
            <a:r>
              <a:rPr lang="ru-RU" dirty="0" smtClean="0"/>
              <a:t>вот и лес! И гул идет</a:t>
            </a:r>
          </a:p>
          <a:p>
            <a:pPr>
              <a:buNone/>
            </a:pPr>
            <a:r>
              <a:rPr lang="ru-RU" dirty="0" smtClean="0"/>
              <a:t>   Под стук колес в лесу зеленом;</a:t>
            </a:r>
          </a:p>
          <a:p>
            <a:pPr>
              <a:buNone/>
            </a:pPr>
            <a:r>
              <a:rPr lang="ru-RU" dirty="0" smtClean="0"/>
              <a:t>   Берез веселый хоровод</a:t>
            </a:r>
            <a:r>
              <a:rPr lang="ru-RU" u="sng" dirty="0" smtClean="0"/>
              <a:t>,</a:t>
            </a:r>
          </a:p>
          <a:p>
            <a:pPr>
              <a:buNone/>
            </a:pPr>
            <a:r>
              <a:rPr lang="ru-RU" dirty="0" smtClean="0"/>
              <a:t>   Шумя</a:t>
            </a:r>
            <a:r>
              <a:rPr lang="ru-RU" u="sng" dirty="0" smtClean="0"/>
              <a:t>,</a:t>
            </a:r>
            <a:r>
              <a:rPr lang="ru-RU" dirty="0" smtClean="0"/>
              <a:t> встречает нас поклоном.</a:t>
            </a:r>
          </a:p>
          <a:p>
            <a:pPr>
              <a:buNone/>
            </a:pPr>
            <a:r>
              <a:rPr lang="ru-RU" dirty="0" smtClean="0"/>
              <a:t>   От паровоза белый дым</a:t>
            </a:r>
            <a:r>
              <a:rPr lang="ru-RU" u="sng" dirty="0" smtClean="0"/>
              <a:t>,</a:t>
            </a:r>
          </a:p>
          <a:p>
            <a:pPr>
              <a:buNone/>
            </a:pPr>
            <a:r>
              <a:rPr lang="ru-RU" dirty="0" smtClean="0"/>
              <a:t>   Как хлопья ваты</a:t>
            </a:r>
            <a:r>
              <a:rPr lang="ru-RU" u="sng" dirty="0" smtClean="0"/>
              <a:t>,</a:t>
            </a:r>
            <a:r>
              <a:rPr lang="ru-RU" dirty="0" smtClean="0"/>
              <a:t> расползаясь</a:t>
            </a:r>
            <a:r>
              <a:rPr lang="ru-RU" u="sng" dirty="0" smtClean="0"/>
              <a:t>,</a:t>
            </a:r>
          </a:p>
          <a:p>
            <a:pPr>
              <a:buNone/>
            </a:pPr>
            <a:r>
              <a:rPr lang="ru-RU" dirty="0" smtClean="0"/>
              <a:t>   Плывет</a:t>
            </a:r>
            <a:r>
              <a:rPr lang="ru-RU" u="sng" dirty="0" smtClean="0"/>
              <a:t>,</a:t>
            </a:r>
            <a:r>
              <a:rPr lang="ru-RU" dirty="0" smtClean="0"/>
              <a:t> цепляется по ним</a:t>
            </a:r>
            <a:r>
              <a:rPr lang="ru-RU" u="sng" dirty="0" smtClean="0"/>
              <a:t>,</a:t>
            </a:r>
          </a:p>
          <a:p>
            <a:pPr>
              <a:buNone/>
            </a:pPr>
            <a:r>
              <a:rPr lang="ru-RU" dirty="0" smtClean="0"/>
              <a:t>   К земле беспомощно склоняясь.</a:t>
            </a:r>
          </a:p>
          <a:p>
            <a:pPr>
              <a:buNone/>
            </a:pPr>
            <a:r>
              <a:rPr lang="ru-RU" dirty="0" smtClean="0"/>
              <a:t>   Опять привольные поля</a:t>
            </a:r>
          </a:p>
          <a:p>
            <a:pPr>
              <a:buNone/>
            </a:pPr>
            <a:r>
              <a:rPr lang="ru-RU" dirty="0" smtClean="0"/>
              <a:t>   Проходят мимо нас кругами,</a:t>
            </a:r>
          </a:p>
          <a:p>
            <a:pPr>
              <a:buNone/>
            </a:pPr>
            <a:r>
              <a:rPr lang="ru-RU" dirty="0" smtClean="0"/>
              <a:t>   И хутора, и тополя</a:t>
            </a:r>
          </a:p>
          <a:p>
            <a:pPr>
              <a:buNone/>
            </a:pPr>
            <a:r>
              <a:rPr lang="ru-RU" dirty="0" smtClean="0"/>
              <a:t>   Плывут</a:t>
            </a:r>
            <a:r>
              <a:rPr lang="ru-RU" u="sng" dirty="0" smtClean="0"/>
              <a:t>, </a:t>
            </a:r>
            <a:r>
              <a:rPr lang="ru-RU" dirty="0" smtClean="0"/>
              <a:t>скрываясь за полями.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62000" y="3048000"/>
            <a:ext cx="838200" cy="1588"/>
          </a:xfrm>
          <a:prstGeom prst="line">
            <a:avLst/>
          </a:prstGeom>
          <a:ln w="28575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276600" y="3810000"/>
            <a:ext cx="1600200" cy="1588"/>
          </a:xfrm>
          <a:prstGeom prst="line">
            <a:avLst/>
          </a:prstGeom>
          <a:ln w="28575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62000" y="4572000"/>
            <a:ext cx="4191000" cy="1588"/>
          </a:xfrm>
          <a:prstGeom prst="line">
            <a:avLst/>
          </a:prstGeom>
          <a:ln w="28575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57400" y="6096000"/>
            <a:ext cx="2743200" cy="1588"/>
          </a:xfrm>
          <a:prstGeom prst="line">
            <a:avLst/>
          </a:prstGeom>
          <a:ln w="28575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олилиния 16"/>
          <p:cNvSpPr/>
          <p:nvPr/>
        </p:nvSpPr>
        <p:spPr>
          <a:xfrm>
            <a:off x="1470660" y="2761488"/>
            <a:ext cx="121920" cy="80772"/>
          </a:xfrm>
          <a:custGeom>
            <a:avLst/>
            <a:gdLst>
              <a:gd name="connsiteX0" fmla="*/ 1524 w 121920"/>
              <a:gd name="connsiteY0" fmla="*/ 73152 h 80772"/>
              <a:gd name="connsiteX1" fmla="*/ 65532 w 121920"/>
              <a:gd name="connsiteY1" fmla="*/ 0 h 80772"/>
              <a:gd name="connsiteX2" fmla="*/ 120396 w 121920"/>
              <a:gd name="connsiteY2" fmla="*/ 73152 h 80772"/>
              <a:gd name="connsiteX3" fmla="*/ 56388 w 121920"/>
              <a:gd name="connsiteY3" fmla="*/ 45720 h 80772"/>
              <a:gd name="connsiteX4" fmla="*/ 1524 w 121920"/>
              <a:gd name="connsiteY4" fmla="*/ 73152 h 8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" h="80772">
                <a:moveTo>
                  <a:pt x="1524" y="73152"/>
                </a:moveTo>
                <a:cubicBezTo>
                  <a:pt x="3048" y="65532"/>
                  <a:pt x="45720" y="0"/>
                  <a:pt x="65532" y="0"/>
                </a:cubicBezTo>
                <a:cubicBezTo>
                  <a:pt x="85344" y="0"/>
                  <a:pt x="121920" y="65532"/>
                  <a:pt x="120396" y="73152"/>
                </a:cubicBezTo>
                <a:cubicBezTo>
                  <a:pt x="118872" y="80772"/>
                  <a:pt x="77724" y="45720"/>
                  <a:pt x="56388" y="45720"/>
                </a:cubicBezTo>
                <a:cubicBezTo>
                  <a:pt x="35052" y="45720"/>
                  <a:pt x="0" y="80772"/>
                  <a:pt x="1524" y="7315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422648" y="3512820"/>
            <a:ext cx="188976" cy="134112"/>
          </a:xfrm>
          <a:custGeom>
            <a:avLst/>
            <a:gdLst>
              <a:gd name="connsiteX0" fmla="*/ 3048 w 188976"/>
              <a:gd name="connsiteY0" fmla="*/ 80772 h 134112"/>
              <a:gd name="connsiteX1" fmla="*/ 121920 w 188976"/>
              <a:gd name="connsiteY1" fmla="*/ 7620 h 134112"/>
              <a:gd name="connsiteX2" fmla="*/ 185928 w 188976"/>
              <a:gd name="connsiteY2" fmla="*/ 126492 h 134112"/>
              <a:gd name="connsiteX3" fmla="*/ 103632 w 188976"/>
              <a:gd name="connsiteY3" fmla="*/ 53340 h 134112"/>
              <a:gd name="connsiteX4" fmla="*/ 3048 w 188976"/>
              <a:gd name="connsiteY4" fmla="*/ 80772 h 134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" h="134112">
                <a:moveTo>
                  <a:pt x="3048" y="80772"/>
                </a:moveTo>
                <a:cubicBezTo>
                  <a:pt x="6096" y="73152"/>
                  <a:pt x="91440" y="0"/>
                  <a:pt x="121920" y="7620"/>
                </a:cubicBezTo>
                <a:cubicBezTo>
                  <a:pt x="152400" y="15240"/>
                  <a:pt x="188976" y="118872"/>
                  <a:pt x="185928" y="126492"/>
                </a:cubicBezTo>
                <a:cubicBezTo>
                  <a:pt x="182880" y="134112"/>
                  <a:pt x="138684" y="59436"/>
                  <a:pt x="103632" y="53340"/>
                </a:cubicBezTo>
                <a:cubicBezTo>
                  <a:pt x="68580" y="47244"/>
                  <a:pt x="0" y="88392"/>
                  <a:pt x="3048" y="8077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570476" y="4287012"/>
            <a:ext cx="158496" cy="118872"/>
          </a:xfrm>
          <a:custGeom>
            <a:avLst/>
            <a:gdLst>
              <a:gd name="connsiteX0" fmla="*/ 1524 w 158496"/>
              <a:gd name="connsiteY0" fmla="*/ 102108 h 118872"/>
              <a:gd name="connsiteX1" fmla="*/ 65532 w 158496"/>
              <a:gd name="connsiteY1" fmla="*/ 1524 h 118872"/>
              <a:gd name="connsiteX2" fmla="*/ 156972 w 158496"/>
              <a:gd name="connsiteY2" fmla="*/ 111252 h 118872"/>
              <a:gd name="connsiteX3" fmla="*/ 56388 w 158496"/>
              <a:gd name="connsiteY3" fmla="*/ 47244 h 118872"/>
              <a:gd name="connsiteX4" fmla="*/ 1524 w 158496"/>
              <a:gd name="connsiteY4" fmla="*/ 102108 h 118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96" h="118872">
                <a:moveTo>
                  <a:pt x="1524" y="102108"/>
                </a:moveTo>
                <a:cubicBezTo>
                  <a:pt x="3048" y="94488"/>
                  <a:pt x="39624" y="0"/>
                  <a:pt x="65532" y="1524"/>
                </a:cubicBezTo>
                <a:cubicBezTo>
                  <a:pt x="91440" y="3048"/>
                  <a:pt x="158496" y="103632"/>
                  <a:pt x="156972" y="111252"/>
                </a:cubicBezTo>
                <a:cubicBezTo>
                  <a:pt x="155448" y="118872"/>
                  <a:pt x="80772" y="48768"/>
                  <a:pt x="56388" y="47244"/>
                </a:cubicBezTo>
                <a:cubicBezTo>
                  <a:pt x="32004" y="45720"/>
                  <a:pt x="0" y="109728"/>
                  <a:pt x="1524" y="10210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2959608" y="5788152"/>
            <a:ext cx="161544" cy="114300"/>
          </a:xfrm>
          <a:custGeom>
            <a:avLst/>
            <a:gdLst>
              <a:gd name="connsiteX0" fmla="*/ 3048 w 161544"/>
              <a:gd name="connsiteY0" fmla="*/ 109728 h 114300"/>
              <a:gd name="connsiteX1" fmla="*/ 103632 w 161544"/>
              <a:gd name="connsiteY1" fmla="*/ 0 h 114300"/>
              <a:gd name="connsiteX2" fmla="*/ 158496 w 161544"/>
              <a:gd name="connsiteY2" fmla="*/ 109728 h 114300"/>
              <a:gd name="connsiteX3" fmla="*/ 85344 w 161544"/>
              <a:gd name="connsiteY3" fmla="*/ 27432 h 114300"/>
              <a:gd name="connsiteX4" fmla="*/ 3048 w 161544"/>
              <a:gd name="connsiteY4" fmla="*/ 109728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544" h="114300">
                <a:moveTo>
                  <a:pt x="3048" y="109728"/>
                </a:moveTo>
                <a:cubicBezTo>
                  <a:pt x="6096" y="105156"/>
                  <a:pt x="77724" y="0"/>
                  <a:pt x="103632" y="0"/>
                </a:cubicBezTo>
                <a:cubicBezTo>
                  <a:pt x="129540" y="0"/>
                  <a:pt x="161544" y="105156"/>
                  <a:pt x="158496" y="109728"/>
                </a:cubicBezTo>
                <a:cubicBezTo>
                  <a:pt x="155448" y="114300"/>
                  <a:pt x="109728" y="24384"/>
                  <a:pt x="85344" y="27432"/>
                </a:cubicBezTo>
                <a:cubicBezTo>
                  <a:pt x="60960" y="30480"/>
                  <a:pt x="0" y="114300"/>
                  <a:pt x="3048" y="10972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Деепричастие с зависимыми словами называется </a:t>
            </a:r>
            <a:r>
              <a:rPr lang="ru-RU" i="1" dirty="0" smtClean="0"/>
              <a:t>деепричастным оборотом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Деепричастный оборот всегда выделяется на письме </a:t>
            </a:r>
            <a:r>
              <a:rPr lang="ru-RU" dirty="0" smtClean="0"/>
              <a:t>запятыми.</a:t>
            </a:r>
            <a:endParaRPr lang="ru-RU" dirty="0" smtClean="0"/>
          </a:p>
          <a:p>
            <a:r>
              <a:rPr lang="ru-RU" dirty="0" smtClean="0"/>
              <a:t> Как и одиночные деепричастия, деепричастный оборот является в предложении обстоятельством.</a:t>
            </a:r>
          </a:p>
          <a:p>
            <a:r>
              <a:rPr lang="ru-RU" dirty="0" smtClean="0"/>
              <a:t>Одиночные деепричастия (то есть без зависимых слов) почти всегда выделяются </a:t>
            </a:r>
            <a:r>
              <a:rPr lang="ru-RU" dirty="0" smtClean="0"/>
              <a:t>запятыми.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Знай!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Деепричастный оборот всегда выделяется на письме запятыми: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</a:t>
            </a:r>
            <a:r>
              <a:rPr lang="ru-RU" sz="2800" b="1" i="1" dirty="0" smtClean="0"/>
              <a:t>Скользя по утреннему снегу</a:t>
            </a:r>
            <a:r>
              <a:rPr lang="ru-RU" sz="2800" dirty="0" smtClean="0"/>
              <a:t>, друг милый, предадимся бегу неторопливого коня.</a:t>
            </a:r>
          </a:p>
          <a:p>
            <a:pPr algn="r">
              <a:buNone/>
            </a:pPr>
            <a:r>
              <a:rPr lang="ru-RU" dirty="0" smtClean="0"/>
              <a:t>А.С. Пушкин </a:t>
            </a:r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2436876" y="2462784"/>
            <a:ext cx="201168" cy="234696"/>
          </a:xfrm>
          <a:custGeom>
            <a:avLst/>
            <a:gdLst>
              <a:gd name="connsiteX0" fmla="*/ 4572 w 201168"/>
              <a:gd name="connsiteY0" fmla="*/ 134112 h 234696"/>
              <a:gd name="connsiteX1" fmla="*/ 132588 w 201168"/>
              <a:gd name="connsiteY1" fmla="*/ 15240 h 234696"/>
              <a:gd name="connsiteX2" fmla="*/ 196596 w 201168"/>
              <a:gd name="connsiteY2" fmla="*/ 225552 h 234696"/>
              <a:gd name="connsiteX3" fmla="*/ 105156 w 201168"/>
              <a:gd name="connsiteY3" fmla="*/ 70104 h 234696"/>
              <a:gd name="connsiteX4" fmla="*/ 4572 w 201168"/>
              <a:gd name="connsiteY4" fmla="*/ 134112 h 234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68" h="234696">
                <a:moveTo>
                  <a:pt x="4572" y="134112"/>
                </a:moveTo>
                <a:cubicBezTo>
                  <a:pt x="9144" y="124968"/>
                  <a:pt x="100584" y="0"/>
                  <a:pt x="132588" y="15240"/>
                </a:cubicBezTo>
                <a:cubicBezTo>
                  <a:pt x="164592" y="30480"/>
                  <a:pt x="201168" y="216408"/>
                  <a:pt x="196596" y="225552"/>
                </a:cubicBezTo>
                <a:cubicBezTo>
                  <a:pt x="192024" y="234696"/>
                  <a:pt x="137160" y="85344"/>
                  <a:pt x="105156" y="70104"/>
                </a:cubicBezTo>
                <a:cubicBezTo>
                  <a:pt x="73152" y="54864"/>
                  <a:pt x="0" y="143256"/>
                  <a:pt x="4572" y="13411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Задание 1: Расставить пропущенные знаки препинания и объяснить их постановку. Вставить пропущенные орфограммы.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    Всю ночь он пел пр…жавшись грудью к шипу и холодная хрусталь…</a:t>
            </a:r>
            <a:r>
              <a:rPr lang="ru-RU" sz="3600" dirty="0" err="1" smtClean="0"/>
              <a:t>ая</a:t>
            </a:r>
            <a:r>
              <a:rPr lang="ru-RU" sz="3600" dirty="0" smtClean="0"/>
              <a:t> луна слушала </a:t>
            </a:r>
            <a:r>
              <a:rPr lang="ru-RU" sz="3600" dirty="0" err="1" smtClean="0"/>
              <a:t>скл</a:t>
            </a:r>
            <a:r>
              <a:rPr lang="ru-RU" sz="3600" dirty="0" smtClean="0"/>
              <a:t>…нив свой лик.</a:t>
            </a:r>
          </a:p>
          <a:p>
            <a:pPr algn="r">
              <a:buNone/>
            </a:pPr>
            <a:r>
              <a:rPr lang="ru-RU" dirty="0" smtClean="0"/>
              <a:t>Оскар Уайльд «Соловей и Роза».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Должно получиться: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     Всю </a:t>
            </a:r>
            <a:r>
              <a:rPr lang="ru-RU" sz="3600" dirty="0" smtClean="0"/>
              <a:t>ночь </a:t>
            </a:r>
            <a:r>
              <a:rPr lang="ru-RU" sz="3600" dirty="0" smtClean="0"/>
              <a:t>он пел</a:t>
            </a:r>
            <a:r>
              <a:rPr lang="ru-RU" sz="3600" u="sng" dirty="0" smtClean="0"/>
              <a:t>,</a:t>
            </a:r>
            <a:r>
              <a:rPr lang="ru-RU" sz="3600" dirty="0" smtClean="0"/>
              <a:t> </a:t>
            </a:r>
            <a:r>
              <a:rPr lang="ru-RU" sz="3600" dirty="0" smtClean="0"/>
              <a:t>пр</a:t>
            </a:r>
            <a:r>
              <a:rPr lang="ru-RU" sz="3600" u="sng" dirty="0" smtClean="0"/>
              <a:t>и</a:t>
            </a:r>
            <a:r>
              <a:rPr lang="ru-RU" sz="3600" dirty="0" smtClean="0"/>
              <a:t>жавшись грудью к </a:t>
            </a:r>
            <a:r>
              <a:rPr lang="ru-RU" sz="3600" dirty="0" smtClean="0"/>
              <a:t>шипу</a:t>
            </a:r>
            <a:r>
              <a:rPr lang="ru-RU" sz="3600" u="sng" dirty="0" smtClean="0"/>
              <a:t>,</a:t>
            </a:r>
            <a:r>
              <a:rPr lang="ru-RU" sz="3600" dirty="0" smtClean="0"/>
              <a:t> </a:t>
            </a:r>
            <a:r>
              <a:rPr lang="ru-RU" sz="3600" dirty="0" smtClean="0"/>
              <a:t>и холодная хрусталь</a:t>
            </a:r>
            <a:r>
              <a:rPr lang="ru-RU" sz="3600" u="sng" dirty="0" smtClean="0"/>
              <a:t>н</a:t>
            </a:r>
            <a:r>
              <a:rPr lang="ru-RU" sz="3600" dirty="0" smtClean="0"/>
              <a:t>ая луна </a:t>
            </a:r>
            <a:r>
              <a:rPr lang="ru-RU" sz="3600" dirty="0" smtClean="0"/>
              <a:t>слушала</a:t>
            </a:r>
            <a:r>
              <a:rPr lang="ru-RU" sz="3600" u="sng" dirty="0" smtClean="0"/>
              <a:t>,</a:t>
            </a:r>
            <a:r>
              <a:rPr lang="ru-RU" sz="3600" dirty="0" smtClean="0"/>
              <a:t> </a:t>
            </a:r>
            <a:r>
              <a:rPr lang="ru-RU" sz="3600" dirty="0" smtClean="0"/>
              <a:t>скл</a:t>
            </a:r>
            <a:r>
              <a:rPr lang="ru-RU" sz="3600" u="sng" dirty="0" smtClean="0"/>
              <a:t>о</a:t>
            </a:r>
            <a:r>
              <a:rPr lang="ru-RU" sz="3600" dirty="0" smtClean="0"/>
              <a:t>нив свой лик.</a:t>
            </a:r>
          </a:p>
          <a:p>
            <a:pPr algn="r">
              <a:buNone/>
            </a:pPr>
            <a:r>
              <a:rPr lang="ru-RU" dirty="0" smtClean="0"/>
              <a:t>Оскар Уайльд «Соловей и Роза».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олилиния 4"/>
          <p:cNvSpPr/>
          <p:nvPr/>
        </p:nvSpPr>
        <p:spPr>
          <a:xfrm>
            <a:off x="2401824" y="2200656"/>
            <a:ext cx="893064" cy="219456"/>
          </a:xfrm>
          <a:custGeom>
            <a:avLst/>
            <a:gdLst>
              <a:gd name="connsiteX0" fmla="*/ 3048 w 893064"/>
              <a:gd name="connsiteY0" fmla="*/ 213360 h 219456"/>
              <a:gd name="connsiteX1" fmla="*/ 515112 w 893064"/>
              <a:gd name="connsiteY1" fmla="*/ 3048 h 219456"/>
              <a:gd name="connsiteX2" fmla="*/ 890016 w 893064"/>
              <a:gd name="connsiteY2" fmla="*/ 195072 h 219456"/>
              <a:gd name="connsiteX3" fmla="*/ 496824 w 893064"/>
              <a:gd name="connsiteY3" fmla="*/ 39624 h 219456"/>
              <a:gd name="connsiteX4" fmla="*/ 3048 w 893064"/>
              <a:gd name="connsiteY4" fmla="*/ 213360 h 219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3064" h="219456">
                <a:moveTo>
                  <a:pt x="3048" y="213360"/>
                </a:moveTo>
                <a:cubicBezTo>
                  <a:pt x="6096" y="207264"/>
                  <a:pt x="367284" y="6096"/>
                  <a:pt x="515112" y="3048"/>
                </a:cubicBezTo>
                <a:cubicBezTo>
                  <a:pt x="662940" y="0"/>
                  <a:pt x="893064" y="188976"/>
                  <a:pt x="890016" y="195072"/>
                </a:cubicBezTo>
                <a:cubicBezTo>
                  <a:pt x="886968" y="201168"/>
                  <a:pt x="643128" y="35052"/>
                  <a:pt x="496824" y="39624"/>
                </a:cubicBezTo>
                <a:cubicBezTo>
                  <a:pt x="350520" y="44196"/>
                  <a:pt x="0" y="219456"/>
                  <a:pt x="3048" y="21336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4965192" y="3326892"/>
            <a:ext cx="246888" cy="175260"/>
          </a:xfrm>
          <a:custGeom>
            <a:avLst/>
            <a:gdLst>
              <a:gd name="connsiteX0" fmla="*/ 0 w 246888"/>
              <a:gd name="connsiteY0" fmla="*/ 156972 h 175260"/>
              <a:gd name="connsiteX1" fmla="*/ 146304 w 246888"/>
              <a:gd name="connsiteY1" fmla="*/ 1524 h 175260"/>
              <a:gd name="connsiteX2" fmla="*/ 246888 w 246888"/>
              <a:gd name="connsiteY2" fmla="*/ 166116 h 175260"/>
              <a:gd name="connsiteX3" fmla="*/ 146304 w 246888"/>
              <a:gd name="connsiteY3" fmla="*/ 56388 h 175260"/>
              <a:gd name="connsiteX4" fmla="*/ 0 w 246888"/>
              <a:gd name="connsiteY4" fmla="*/ 156972 h 175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" h="175260">
                <a:moveTo>
                  <a:pt x="0" y="156972"/>
                </a:moveTo>
                <a:cubicBezTo>
                  <a:pt x="0" y="147828"/>
                  <a:pt x="105156" y="0"/>
                  <a:pt x="146304" y="1524"/>
                </a:cubicBezTo>
                <a:cubicBezTo>
                  <a:pt x="187452" y="3048"/>
                  <a:pt x="246888" y="156972"/>
                  <a:pt x="246888" y="166116"/>
                </a:cubicBezTo>
                <a:cubicBezTo>
                  <a:pt x="246888" y="175260"/>
                  <a:pt x="188976" y="56388"/>
                  <a:pt x="146304" y="56388"/>
                </a:cubicBezTo>
                <a:cubicBezTo>
                  <a:pt x="103632" y="56388"/>
                  <a:pt x="0" y="166116"/>
                  <a:pt x="0" y="15697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Знай!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Как и одиночные деепричастия, деепричастный оборот является в предложении обстоятельством.</a:t>
            </a:r>
          </a:p>
          <a:p>
            <a:pPr>
              <a:buNone/>
            </a:pPr>
            <a:r>
              <a:rPr lang="ru-RU" b="1" i="1" dirty="0" smtClean="0"/>
              <a:t>     Скользя </a:t>
            </a:r>
            <a:r>
              <a:rPr lang="ru-RU" b="1" i="1" dirty="0" smtClean="0"/>
              <a:t>по утреннему снегу</a:t>
            </a:r>
            <a:r>
              <a:rPr lang="ru-RU" dirty="0" smtClean="0"/>
              <a:t>, друг милый, предадимся бегу неторопливого коня.</a:t>
            </a:r>
          </a:p>
          <a:p>
            <a:pPr algn="r">
              <a:buNone/>
            </a:pPr>
            <a:r>
              <a:rPr lang="ru-RU" dirty="0" smtClean="0"/>
              <a:t>А.С. Пушкин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2118360" y="2802636"/>
            <a:ext cx="198120" cy="185928"/>
          </a:xfrm>
          <a:custGeom>
            <a:avLst/>
            <a:gdLst>
              <a:gd name="connsiteX0" fmla="*/ 3048 w 198120"/>
              <a:gd name="connsiteY0" fmla="*/ 150876 h 185928"/>
              <a:gd name="connsiteX1" fmla="*/ 140208 w 198120"/>
              <a:gd name="connsiteY1" fmla="*/ 4572 h 185928"/>
              <a:gd name="connsiteX2" fmla="*/ 195072 w 198120"/>
              <a:gd name="connsiteY2" fmla="*/ 178308 h 185928"/>
              <a:gd name="connsiteX3" fmla="*/ 121920 w 198120"/>
              <a:gd name="connsiteY3" fmla="*/ 50292 h 185928"/>
              <a:gd name="connsiteX4" fmla="*/ 3048 w 198120"/>
              <a:gd name="connsiteY4" fmla="*/ 150876 h 185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120" h="185928">
                <a:moveTo>
                  <a:pt x="3048" y="150876"/>
                </a:moveTo>
                <a:cubicBezTo>
                  <a:pt x="6096" y="143256"/>
                  <a:pt x="108204" y="0"/>
                  <a:pt x="140208" y="4572"/>
                </a:cubicBezTo>
                <a:cubicBezTo>
                  <a:pt x="172212" y="9144"/>
                  <a:pt x="198120" y="170688"/>
                  <a:pt x="195072" y="178308"/>
                </a:cubicBezTo>
                <a:cubicBezTo>
                  <a:pt x="192024" y="185928"/>
                  <a:pt x="152400" y="54864"/>
                  <a:pt x="121920" y="50292"/>
                </a:cubicBezTo>
                <a:cubicBezTo>
                  <a:pt x="91440" y="45720"/>
                  <a:pt x="0" y="158496"/>
                  <a:pt x="3048" y="150876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14400" y="3200400"/>
            <a:ext cx="4648200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 же: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Одиночные деепричастия (то есть без зависимых слов) почти всегда выделяются запятыми: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sz="4000" dirty="0" smtClean="0"/>
              <a:t>Звезда полей горит</a:t>
            </a:r>
            <a:r>
              <a:rPr lang="ru-RU" sz="4000" b="1" dirty="0" smtClean="0"/>
              <a:t>,</a:t>
            </a:r>
            <a:r>
              <a:rPr lang="ru-RU" sz="4000" dirty="0" smtClean="0"/>
              <a:t> </a:t>
            </a:r>
            <a:r>
              <a:rPr lang="ru-RU" sz="4000" b="1" dirty="0" smtClean="0"/>
              <a:t>не угасая.</a:t>
            </a:r>
          </a:p>
          <a:p>
            <a:pPr algn="r">
              <a:buNone/>
            </a:pPr>
            <a:r>
              <a:rPr lang="ru-RU" dirty="0" smtClean="0"/>
              <a:t>Н. Рубцов</a:t>
            </a:r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2301240" y="3468624"/>
            <a:ext cx="399288" cy="219456"/>
          </a:xfrm>
          <a:custGeom>
            <a:avLst/>
            <a:gdLst>
              <a:gd name="connsiteX0" fmla="*/ 3048 w 399288"/>
              <a:gd name="connsiteY0" fmla="*/ 179832 h 219456"/>
              <a:gd name="connsiteX1" fmla="*/ 222504 w 399288"/>
              <a:gd name="connsiteY1" fmla="*/ 6096 h 219456"/>
              <a:gd name="connsiteX2" fmla="*/ 396240 w 399288"/>
              <a:gd name="connsiteY2" fmla="*/ 216408 h 219456"/>
              <a:gd name="connsiteX3" fmla="*/ 204216 w 399288"/>
              <a:gd name="connsiteY3" fmla="*/ 24384 h 219456"/>
              <a:gd name="connsiteX4" fmla="*/ 3048 w 399288"/>
              <a:gd name="connsiteY4" fmla="*/ 179832 h 219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9288" h="219456">
                <a:moveTo>
                  <a:pt x="3048" y="179832"/>
                </a:moveTo>
                <a:cubicBezTo>
                  <a:pt x="6096" y="176784"/>
                  <a:pt x="156972" y="0"/>
                  <a:pt x="222504" y="6096"/>
                </a:cubicBezTo>
                <a:cubicBezTo>
                  <a:pt x="288036" y="12192"/>
                  <a:pt x="399288" y="213360"/>
                  <a:pt x="396240" y="216408"/>
                </a:cubicBezTo>
                <a:cubicBezTo>
                  <a:pt x="393192" y="219456"/>
                  <a:pt x="271272" y="28956"/>
                  <a:pt x="204216" y="24384"/>
                </a:cubicBezTo>
                <a:cubicBezTo>
                  <a:pt x="137160" y="19812"/>
                  <a:pt x="0" y="182880"/>
                  <a:pt x="3048" y="17983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867400" y="3429000"/>
            <a:ext cx="609600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62000" y="4038600"/>
            <a:ext cx="1981200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Задание 2: Расставьте знаки препинания в тексте, объясните их постановку.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А вот и лес! И гул идет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Под стук колес в лесу зеленом;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Берез веселый хоровод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Шумя встречает нас поклоном.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От паровоза белый дым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Как хлопья ваты расползаясь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Плывет цепляется по ним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К земле беспомощно склоняясь.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Опять привольные поля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Проходят мимо нас кругами,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И хутора, и тополя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Плывут скрываясь за полями.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Должно получиться: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А </a:t>
            </a:r>
            <a:r>
              <a:rPr lang="ru-RU" dirty="0" smtClean="0"/>
              <a:t>вот и лес! И гул идет</a:t>
            </a:r>
          </a:p>
          <a:p>
            <a:pPr>
              <a:buNone/>
            </a:pPr>
            <a:r>
              <a:rPr lang="ru-RU" dirty="0" smtClean="0"/>
              <a:t>   Под стук колес в лесу зеленом;</a:t>
            </a:r>
          </a:p>
          <a:p>
            <a:pPr>
              <a:buNone/>
            </a:pPr>
            <a:r>
              <a:rPr lang="ru-RU" dirty="0" smtClean="0"/>
              <a:t>   Берез веселый </a:t>
            </a:r>
            <a:r>
              <a:rPr lang="ru-RU" dirty="0" smtClean="0"/>
              <a:t>хоровод</a:t>
            </a:r>
            <a:r>
              <a:rPr lang="ru-RU" u="sng" dirty="0" smtClean="0"/>
              <a:t>,</a:t>
            </a:r>
            <a:endParaRPr lang="ru-RU" u="sng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Шумя</a:t>
            </a:r>
            <a:r>
              <a:rPr lang="ru-RU" u="sng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встречает нас поклоном.</a:t>
            </a:r>
          </a:p>
          <a:p>
            <a:pPr>
              <a:buNone/>
            </a:pPr>
            <a:r>
              <a:rPr lang="ru-RU" dirty="0" smtClean="0"/>
              <a:t>   От паровоза белый </a:t>
            </a:r>
            <a:r>
              <a:rPr lang="ru-RU" dirty="0" smtClean="0"/>
              <a:t>дым</a:t>
            </a:r>
            <a:r>
              <a:rPr lang="ru-RU" u="sng" dirty="0" smtClean="0"/>
              <a:t>,</a:t>
            </a:r>
            <a:endParaRPr lang="ru-RU" u="sng" dirty="0" smtClean="0"/>
          </a:p>
          <a:p>
            <a:pPr>
              <a:buNone/>
            </a:pPr>
            <a:r>
              <a:rPr lang="ru-RU" dirty="0" smtClean="0"/>
              <a:t>   Как хлопья </a:t>
            </a:r>
            <a:r>
              <a:rPr lang="ru-RU" dirty="0" smtClean="0"/>
              <a:t>ваты</a:t>
            </a:r>
            <a:r>
              <a:rPr lang="ru-RU" u="sng" dirty="0" smtClean="0"/>
              <a:t>,</a:t>
            </a:r>
            <a:r>
              <a:rPr lang="ru-RU" dirty="0" smtClean="0"/>
              <a:t> расползаясь</a:t>
            </a:r>
            <a:r>
              <a:rPr lang="ru-RU" u="sng" dirty="0" smtClean="0"/>
              <a:t>,</a:t>
            </a:r>
            <a:endParaRPr lang="ru-RU" u="sng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Плывет</a:t>
            </a:r>
            <a:r>
              <a:rPr lang="ru-RU" u="sng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цепляется по </a:t>
            </a:r>
            <a:r>
              <a:rPr lang="ru-RU" dirty="0" smtClean="0"/>
              <a:t>ним</a:t>
            </a:r>
            <a:r>
              <a:rPr lang="ru-RU" u="sng" dirty="0" smtClean="0"/>
              <a:t>,</a:t>
            </a:r>
            <a:endParaRPr lang="ru-RU" u="sng" dirty="0" smtClean="0"/>
          </a:p>
          <a:p>
            <a:pPr>
              <a:buNone/>
            </a:pPr>
            <a:r>
              <a:rPr lang="ru-RU" dirty="0" smtClean="0"/>
              <a:t>   К земле беспомощно склоняясь.</a:t>
            </a:r>
          </a:p>
          <a:p>
            <a:pPr>
              <a:buNone/>
            </a:pPr>
            <a:r>
              <a:rPr lang="ru-RU" dirty="0" smtClean="0"/>
              <a:t>   Опять привольные </a:t>
            </a:r>
            <a:r>
              <a:rPr lang="ru-RU" dirty="0" smtClean="0"/>
              <a:t>поля</a:t>
            </a:r>
          </a:p>
          <a:p>
            <a:pPr>
              <a:buNone/>
            </a:pPr>
            <a:r>
              <a:rPr lang="ru-RU" dirty="0" smtClean="0"/>
              <a:t>   Проходят </a:t>
            </a:r>
            <a:r>
              <a:rPr lang="ru-RU" dirty="0" smtClean="0"/>
              <a:t>мимо нас кругами,</a:t>
            </a:r>
          </a:p>
          <a:p>
            <a:pPr>
              <a:buNone/>
            </a:pPr>
            <a:r>
              <a:rPr lang="ru-RU" dirty="0" smtClean="0"/>
              <a:t>   И хутора, и тополя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Плывут</a:t>
            </a:r>
            <a:r>
              <a:rPr lang="ru-RU" u="sng" dirty="0" smtClean="0"/>
              <a:t>, </a:t>
            </a:r>
            <a:r>
              <a:rPr lang="ru-RU" dirty="0" smtClean="0"/>
              <a:t>скрываясь </a:t>
            </a:r>
            <a:r>
              <a:rPr lang="ru-RU" dirty="0" smtClean="0"/>
              <a:t>за полями.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3: Подчеркните одиночные деепричастия и деепричастные обороты.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А </a:t>
            </a:r>
            <a:r>
              <a:rPr lang="ru-RU" dirty="0" smtClean="0"/>
              <a:t>вот и лес! И гул идет</a:t>
            </a:r>
          </a:p>
          <a:p>
            <a:pPr>
              <a:buNone/>
            </a:pPr>
            <a:r>
              <a:rPr lang="ru-RU" dirty="0" smtClean="0"/>
              <a:t>   Под стук колес в лесу зеленом;</a:t>
            </a:r>
          </a:p>
          <a:p>
            <a:pPr>
              <a:buNone/>
            </a:pPr>
            <a:r>
              <a:rPr lang="ru-RU" dirty="0" smtClean="0"/>
              <a:t>   Берез веселый хоровод</a:t>
            </a:r>
            <a:r>
              <a:rPr lang="ru-RU" u="sng" dirty="0" smtClean="0"/>
              <a:t>,</a:t>
            </a:r>
          </a:p>
          <a:p>
            <a:pPr>
              <a:buNone/>
            </a:pPr>
            <a:r>
              <a:rPr lang="ru-RU" dirty="0" smtClean="0"/>
              <a:t>   Шумя</a:t>
            </a:r>
            <a:r>
              <a:rPr lang="ru-RU" u="sng" dirty="0" smtClean="0"/>
              <a:t>,</a:t>
            </a:r>
            <a:r>
              <a:rPr lang="ru-RU" dirty="0" smtClean="0"/>
              <a:t> встречает нас поклоном.</a:t>
            </a:r>
          </a:p>
          <a:p>
            <a:pPr>
              <a:buNone/>
            </a:pPr>
            <a:r>
              <a:rPr lang="ru-RU" dirty="0" smtClean="0"/>
              <a:t>   От паровоза белый дым</a:t>
            </a:r>
            <a:r>
              <a:rPr lang="ru-RU" u="sng" dirty="0" smtClean="0"/>
              <a:t>,</a:t>
            </a:r>
          </a:p>
          <a:p>
            <a:pPr>
              <a:buNone/>
            </a:pPr>
            <a:r>
              <a:rPr lang="ru-RU" dirty="0" smtClean="0"/>
              <a:t>   Как хлопья ваты</a:t>
            </a:r>
            <a:r>
              <a:rPr lang="ru-RU" u="sng" dirty="0" smtClean="0"/>
              <a:t>,</a:t>
            </a:r>
            <a:r>
              <a:rPr lang="ru-RU" dirty="0" smtClean="0"/>
              <a:t> расползаясь</a:t>
            </a:r>
            <a:r>
              <a:rPr lang="ru-RU" u="sng" dirty="0" smtClean="0"/>
              <a:t>,</a:t>
            </a:r>
          </a:p>
          <a:p>
            <a:pPr>
              <a:buNone/>
            </a:pPr>
            <a:r>
              <a:rPr lang="ru-RU" dirty="0" smtClean="0"/>
              <a:t>   Плывет</a:t>
            </a:r>
            <a:r>
              <a:rPr lang="ru-RU" u="sng" dirty="0" smtClean="0"/>
              <a:t>,</a:t>
            </a:r>
            <a:r>
              <a:rPr lang="ru-RU" dirty="0" smtClean="0"/>
              <a:t> цепляется по ним</a:t>
            </a:r>
            <a:r>
              <a:rPr lang="ru-RU" u="sng" dirty="0" smtClean="0"/>
              <a:t>,</a:t>
            </a:r>
          </a:p>
          <a:p>
            <a:pPr>
              <a:buNone/>
            </a:pPr>
            <a:r>
              <a:rPr lang="ru-RU" dirty="0" smtClean="0"/>
              <a:t>   К земле беспомощно склоняясь.</a:t>
            </a:r>
          </a:p>
          <a:p>
            <a:pPr>
              <a:buNone/>
            </a:pPr>
            <a:r>
              <a:rPr lang="ru-RU" dirty="0" smtClean="0"/>
              <a:t>   Опять привольные поля</a:t>
            </a:r>
          </a:p>
          <a:p>
            <a:pPr>
              <a:buNone/>
            </a:pPr>
            <a:r>
              <a:rPr lang="ru-RU" dirty="0" smtClean="0"/>
              <a:t>   Проходят мимо нас кругами,</a:t>
            </a:r>
          </a:p>
          <a:p>
            <a:pPr>
              <a:buNone/>
            </a:pPr>
            <a:r>
              <a:rPr lang="ru-RU" dirty="0" smtClean="0"/>
              <a:t>   И хутора, и тополя</a:t>
            </a:r>
          </a:p>
          <a:p>
            <a:pPr>
              <a:buNone/>
            </a:pPr>
            <a:r>
              <a:rPr lang="ru-RU" dirty="0" smtClean="0"/>
              <a:t>   Плывут</a:t>
            </a:r>
            <a:r>
              <a:rPr lang="ru-RU" u="sng" dirty="0" smtClean="0"/>
              <a:t>, </a:t>
            </a:r>
            <a:r>
              <a:rPr lang="ru-RU" dirty="0" smtClean="0"/>
              <a:t>скрываясь за полями.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548</Words>
  <PresentationFormat>Экран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Деепричастный оборот</vt:lpstr>
      <vt:lpstr>Знай!</vt:lpstr>
      <vt:lpstr>Задание 1: Расставить пропущенные знаки препинания и объяснить их постановку. Вставить пропущенные орфограммы.</vt:lpstr>
      <vt:lpstr>Должно получиться:</vt:lpstr>
      <vt:lpstr>Знай!</vt:lpstr>
      <vt:lpstr>Так же:</vt:lpstr>
      <vt:lpstr>Задание 2: Расставьте знаки препинания в тексте, объясните их постановку. </vt:lpstr>
      <vt:lpstr>Должно получиться:</vt:lpstr>
      <vt:lpstr>Задание 3: Подчеркните одиночные деепричастия и деепричастные обороты.</vt:lpstr>
      <vt:lpstr>Должно получиться:</vt:lpstr>
      <vt:lpstr>Вспомни!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Деепричастный оборот</dc:title>
  <dc:creator>Лёля</dc:creator>
  <cp:lastModifiedBy>Лёля</cp:lastModifiedBy>
  <cp:revision>5</cp:revision>
  <dcterms:created xsi:type="dcterms:W3CDTF">2009-03-10T10:36:39Z</dcterms:created>
  <dcterms:modified xsi:type="dcterms:W3CDTF">2009-03-10T11:15:17Z</dcterms:modified>
</cp:coreProperties>
</file>