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5129"/>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522"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C4FA06F-5A3B-49BE-B9E4-ABE5887AB37B}"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90DC8D8-9C9A-4633-8942-85952DDB65E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DA2BD8A-8328-4972-983B-9A6334864E64}"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2EA123D-3FE2-468C-A185-160687A5409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41A3BE9-547B-4BE5-9CB0-05A991CEC631}"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F08DDA2-6A58-4198-9D14-7C753701FE5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624877D0-02CC-4651-A059-86CB69C05DC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ADD09A36-6355-4EC5-B04C-9C0E74823E3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5ADEA1D2-6D10-4CC5-AE1A-1AE1503AFB5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8BFE16E-63D4-45FE-8AAC-5873E220A14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D7A32B1-E8C3-42E5-A231-3F07E98064B3}"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14C2F62-BD7E-4231-BFFA-594F3E9BDD8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28596" y="1285860"/>
            <a:ext cx="8215370" cy="928687"/>
          </a:xfrm>
        </p:spPr>
        <p:txBody>
          <a:bodyPr/>
          <a:lstStyle/>
          <a:p>
            <a:r>
              <a:rPr lang="ru-RU" sz="3200" b="1" dirty="0" smtClean="0">
                <a:solidFill>
                  <a:schemeClr val="tx1"/>
                </a:solidFill>
              </a:rPr>
              <a:t>Изменения в ЕГЭ по </a:t>
            </a:r>
            <a:r>
              <a:rPr lang="ru-RU" sz="3200" b="1" smtClean="0">
                <a:solidFill>
                  <a:schemeClr val="tx1"/>
                </a:solidFill>
              </a:rPr>
              <a:t>русскому </a:t>
            </a:r>
            <a:r>
              <a:rPr lang="ru-RU" sz="3200" b="1" smtClean="0">
                <a:solidFill>
                  <a:schemeClr val="tx1"/>
                </a:solidFill>
              </a:rPr>
              <a:t>языку в 2012 году</a:t>
            </a:r>
            <a:endParaRPr lang="ru-RU" sz="3200" b="1" dirty="0" smtClean="0">
              <a:solidFill>
                <a:schemeClr val="tx1"/>
              </a:solidFill>
            </a:endParaRPr>
          </a:p>
        </p:txBody>
      </p:sp>
      <p:sp>
        <p:nvSpPr>
          <p:cNvPr id="2051" name="TextBox 3"/>
          <p:cNvSpPr txBox="1">
            <a:spLocks noChangeArrowheads="1"/>
          </p:cNvSpPr>
          <p:nvPr/>
        </p:nvSpPr>
        <p:spPr bwMode="auto">
          <a:xfrm>
            <a:off x="285750" y="428625"/>
            <a:ext cx="8858250" cy="738188"/>
          </a:xfrm>
          <a:prstGeom prst="rect">
            <a:avLst/>
          </a:prstGeom>
          <a:noFill/>
          <a:ln w="9525">
            <a:noFill/>
            <a:miter lim="800000"/>
            <a:headEnd/>
            <a:tailEnd/>
          </a:ln>
        </p:spPr>
        <p:txBody>
          <a:bodyPr>
            <a:spAutoFit/>
          </a:bodyPr>
          <a:lstStyle/>
          <a:p>
            <a:r>
              <a:rPr lang="ru-RU" sz="1400" b="1">
                <a:solidFill>
                  <a:schemeClr val="bg1"/>
                </a:solidFill>
              </a:rPr>
              <a:t>Отдел образования администрации Курского муниципального района Ставропольского края Муниципальное общеобразовательное учреждение средняя общеобразовательная школа </a:t>
            </a:r>
          </a:p>
          <a:p>
            <a:r>
              <a:rPr lang="ru-RU" sz="1400" b="1">
                <a:solidFill>
                  <a:schemeClr val="bg1"/>
                </a:solidFill>
              </a:rPr>
              <a:t>                                                                       №15 х.Дыдымкин</a:t>
            </a:r>
          </a:p>
        </p:txBody>
      </p:sp>
      <p:sp>
        <p:nvSpPr>
          <p:cNvPr id="2052" name="TextBox 4"/>
          <p:cNvSpPr txBox="1">
            <a:spLocks noChangeArrowheads="1"/>
          </p:cNvSpPr>
          <p:nvPr/>
        </p:nvSpPr>
        <p:spPr bwMode="auto">
          <a:xfrm>
            <a:off x="5715000" y="2357438"/>
            <a:ext cx="3214688" cy="4032250"/>
          </a:xfrm>
          <a:prstGeom prst="rect">
            <a:avLst/>
          </a:prstGeom>
          <a:noFill/>
          <a:ln w="9525">
            <a:noFill/>
            <a:miter lim="800000"/>
            <a:headEnd/>
            <a:tailEnd/>
          </a:ln>
        </p:spPr>
        <p:txBody>
          <a:bodyPr>
            <a:spAutoFit/>
          </a:bodyPr>
          <a:lstStyle/>
          <a:p>
            <a:r>
              <a:rPr lang="ru-RU" sz="1600" b="1">
                <a:solidFill>
                  <a:schemeClr val="bg1"/>
                </a:solidFill>
              </a:rPr>
              <a:t>Выступление Василенко Ольги Олеговны, учителя русского языка и литературы МОЙ СОШ №15 х.Дыдымкин</a:t>
            </a:r>
          </a:p>
          <a:p>
            <a:r>
              <a:rPr lang="ru-RU" sz="1600" b="1">
                <a:solidFill>
                  <a:schemeClr val="bg1"/>
                </a:solidFill>
              </a:rPr>
              <a:t>учителя второй квалификационной категории на заседании районного методического объединения учителей русского языка и литературы</a:t>
            </a:r>
          </a:p>
          <a:p>
            <a:r>
              <a:rPr lang="ru-RU" sz="1600" b="1">
                <a:solidFill>
                  <a:schemeClr val="bg1"/>
                </a:solidFill>
              </a:rPr>
              <a:t>03 ноября 2011 года</a:t>
            </a:r>
          </a:p>
          <a:p>
            <a:r>
              <a:rPr lang="ru-RU" sz="1600" b="1">
                <a:solidFill>
                  <a:schemeClr val="bg1"/>
                </a:solidFill>
              </a:rPr>
              <a:t>Руководитель  РМО учителей русского языка и литературы</a:t>
            </a:r>
          </a:p>
          <a:p>
            <a:r>
              <a:rPr lang="ru-RU" sz="1600" b="1">
                <a:solidFill>
                  <a:schemeClr val="bg1"/>
                </a:solidFill>
              </a:rPr>
              <a:t>Гаврилова Н.Н.</a:t>
            </a:r>
          </a:p>
          <a:p>
            <a:endParaRPr lang="ru-RU" sz="1600" b="1">
              <a:solidFill>
                <a:schemeClr val="bg1"/>
              </a:solidFill>
            </a:endParaRPr>
          </a:p>
          <a:p>
            <a:endParaRPr lang="ru-RU" sz="1600" b="1">
              <a:solidFill>
                <a:schemeClr val="bg1"/>
              </a:solidFill>
            </a:endParaRPr>
          </a:p>
        </p:txBody>
      </p:sp>
      <p:sp>
        <p:nvSpPr>
          <p:cNvPr id="2053" name="TextBox 5"/>
          <p:cNvSpPr txBox="1">
            <a:spLocks noChangeArrowheads="1"/>
          </p:cNvSpPr>
          <p:nvPr/>
        </p:nvSpPr>
        <p:spPr bwMode="auto">
          <a:xfrm>
            <a:off x="3857625" y="5929313"/>
            <a:ext cx="1571625" cy="646112"/>
          </a:xfrm>
          <a:prstGeom prst="rect">
            <a:avLst/>
          </a:prstGeom>
          <a:noFill/>
          <a:ln w="9525">
            <a:noFill/>
            <a:miter lim="800000"/>
            <a:headEnd/>
            <a:tailEnd/>
          </a:ln>
        </p:spPr>
        <p:txBody>
          <a:bodyPr>
            <a:spAutoFit/>
          </a:bodyPr>
          <a:lstStyle/>
          <a:p>
            <a:r>
              <a:rPr lang="ru-RU"/>
              <a:t>ст. Курская</a:t>
            </a:r>
          </a:p>
          <a:p>
            <a:r>
              <a:rPr lang="ru-RU"/>
              <a:t>  2011 год</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357188" y="1600200"/>
          <a:ext cx="8429625" cy="4471988"/>
        </p:xfrm>
        <a:graphic>
          <a:graphicData uri="http://schemas.openxmlformats.org/drawingml/2006/table">
            <a:tbl>
              <a:tblPr/>
              <a:tblGrid>
                <a:gridCol w="4286250"/>
                <a:gridCol w="4143375"/>
              </a:tblGrid>
              <a:tr h="779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rgbClr val="C00000"/>
                          </a:solidFill>
                          <a:effectLst/>
                          <a:latin typeface="Arial" charset="0"/>
                        </a:rPr>
                        <a:t>2011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rgbClr val="C00000"/>
                          </a:solidFill>
                          <a:effectLst/>
                          <a:latin typeface="Arial" charset="0"/>
                        </a:rPr>
                        <a:t>2012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692525">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[1] Если сочинение содержит частично или полностью переписанный экзаменуемым текст рецензии задания В8, то объём такой работы определяется без учёта текста рецензии.</a:t>
                      </a:r>
                      <a:endParaRPr kumimoji="0" lang="ru-RU" sz="1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[1] Если сочинение содержит частично или полностью переписанный экзаменуемым текст рецензии задания В8 и/или </a:t>
                      </a:r>
                      <a:r>
                        <a:rPr kumimoji="0" lang="ru-RU" sz="2000" b="1" i="0" u="none" strike="noStrike" cap="none" normalizeH="0" baseline="0" smtClean="0">
                          <a:ln>
                            <a:noFill/>
                          </a:ln>
                          <a:solidFill>
                            <a:srgbClr val="C00000"/>
                          </a:solidFill>
                          <a:effectLst/>
                          <a:latin typeface="Times New Roman" pitchFamily="18" charset="0"/>
                          <a:cs typeface="Times New Roman" pitchFamily="18" charset="0"/>
                        </a:rPr>
                        <a:t>информацию об авторе текста</a:t>
                      </a: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 то объём такой работы определяется без учёта текста рецензии и/или информации об авторе текста.</a:t>
                      </a:r>
                      <a:endParaRPr kumimoji="0" lang="ru-RU" sz="1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endParaRPr lang="ru-RU" smtClean="0"/>
          </a:p>
        </p:txBody>
      </p:sp>
      <p:sp>
        <p:nvSpPr>
          <p:cNvPr id="12291" name="Содержимое 2"/>
          <p:cNvSpPr>
            <a:spLocks noGrp="1"/>
          </p:cNvSpPr>
          <p:nvPr>
            <p:ph idx="1"/>
          </p:nvPr>
        </p:nvSpPr>
        <p:spPr/>
        <p:txBody>
          <a:bodyPr/>
          <a:lstStyle/>
          <a:p>
            <a:r>
              <a:rPr lang="ru-RU" sz="2400" smtClean="0"/>
              <a:t>В </a:t>
            </a:r>
            <a:r>
              <a:rPr lang="ru-RU" sz="2400" b="1" smtClean="0">
                <a:solidFill>
                  <a:srgbClr val="C00000"/>
                </a:solidFill>
              </a:rPr>
              <a:t>2012</a:t>
            </a:r>
            <a:r>
              <a:rPr lang="ru-RU" sz="2400" smtClean="0"/>
              <a:t> году часть </a:t>
            </a:r>
            <a:r>
              <a:rPr lang="ru-RU" sz="2400" b="1" smtClean="0">
                <a:solidFill>
                  <a:srgbClr val="C00000"/>
                </a:solidFill>
              </a:rPr>
              <a:t>С</a:t>
            </a:r>
            <a:r>
              <a:rPr lang="ru-RU" sz="2400" smtClean="0"/>
              <a:t>, которая даёт </a:t>
            </a:r>
            <a:r>
              <a:rPr lang="ru-RU" sz="2400" b="1" smtClean="0">
                <a:solidFill>
                  <a:srgbClr val="C00000"/>
                </a:solidFill>
              </a:rPr>
              <a:t>36%</a:t>
            </a:r>
            <a:r>
              <a:rPr lang="ru-RU" sz="2400" smtClean="0"/>
              <a:t> от общей оценки за экзамен, теперь будет проверяться двумя независимыми экспертами для полного исключения ошибок;</a:t>
            </a:r>
          </a:p>
          <a:p>
            <a:pPr>
              <a:buFontTx/>
              <a:buNone/>
            </a:pPr>
            <a:endParaRPr lang="ru-RU"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457200" y="274638"/>
            <a:ext cx="7472363" cy="796925"/>
          </a:xfrm>
        </p:spPr>
        <p:txBody>
          <a:bodyPr/>
          <a:lstStyle/>
          <a:p>
            <a:r>
              <a:rPr lang="ru-RU" sz="2400" b="1" smtClean="0"/>
              <a:t>Распределение заданий по частям экзаменационной работы</a:t>
            </a:r>
          </a:p>
        </p:txBody>
      </p:sp>
      <p:graphicFrame>
        <p:nvGraphicFramePr>
          <p:cNvPr id="4" name="Содержимое 3"/>
          <p:cNvGraphicFramePr>
            <a:graphicFrameLocks noGrp="1"/>
          </p:cNvGraphicFramePr>
          <p:nvPr>
            <p:ph idx="1"/>
          </p:nvPr>
        </p:nvGraphicFramePr>
        <p:xfrm>
          <a:off x="500063" y="1143000"/>
          <a:ext cx="8229600" cy="5151120"/>
        </p:xfrm>
        <a:graphic>
          <a:graphicData uri="http://schemas.openxmlformats.org/drawingml/2006/table">
            <a:tbl>
              <a:tblPr firstRow="1" bandRow="1">
                <a:tableStyleId>{21E4AEA4-8DFA-4A89-87EB-49C32662AFE0}</a:tableStyleId>
              </a:tblPr>
              <a:tblGrid>
                <a:gridCol w="1645920"/>
                <a:gridCol w="1645920"/>
                <a:gridCol w="1645920"/>
                <a:gridCol w="1645920"/>
                <a:gridCol w="1645920"/>
              </a:tblGrid>
              <a:tr h="370840">
                <a:tc>
                  <a:txBody>
                    <a:bodyPr/>
                    <a:lstStyle/>
                    <a:p>
                      <a:r>
                        <a:rPr lang="ru-RU" sz="1400" dirty="0" smtClean="0"/>
                        <a:t>Часть работы</a:t>
                      </a:r>
                      <a:endParaRPr lang="ru-RU" sz="1400" dirty="0"/>
                    </a:p>
                  </a:txBody>
                  <a:tcPr/>
                </a:tc>
                <a:tc>
                  <a:txBody>
                    <a:bodyPr/>
                    <a:lstStyle/>
                    <a:p>
                      <a:r>
                        <a:rPr lang="ru-RU" sz="1400" dirty="0" smtClean="0"/>
                        <a:t>Число заданий</a:t>
                      </a:r>
                      <a:endParaRPr lang="ru-RU" sz="1400" dirty="0"/>
                    </a:p>
                  </a:txBody>
                  <a:tcPr/>
                </a:tc>
                <a:tc>
                  <a:txBody>
                    <a:bodyPr/>
                    <a:lstStyle/>
                    <a:p>
                      <a:r>
                        <a:rPr lang="ru-RU" sz="1400" dirty="0" smtClean="0"/>
                        <a:t>Максимальный первичный балл</a:t>
                      </a:r>
                      <a:endParaRPr lang="ru-RU" sz="1400" dirty="0"/>
                    </a:p>
                  </a:txBody>
                  <a:tcPr/>
                </a:tc>
                <a:tc>
                  <a:txBody>
                    <a:bodyPr/>
                    <a:lstStyle/>
                    <a:p>
                      <a:r>
                        <a:rPr lang="ru-RU" sz="1400" dirty="0" smtClean="0"/>
                        <a:t>%</a:t>
                      </a:r>
                      <a:r>
                        <a:rPr lang="ru-RU" sz="1400" baseline="0" dirty="0" smtClean="0"/>
                        <a:t> максимального первичного балла за задания данной части от максимального первичного балла за всю работу, равного 64 баллам</a:t>
                      </a:r>
                      <a:endParaRPr lang="ru-RU" sz="1400" dirty="0"/>
                    </a:p>
                  </a:txBody>
                  <a:tcPr/>
                </a:tc>
                <a:tc>
                  <a:txBody>
                    <a:bodyPr/>
                    <a:lstStyle/>
                    <a:p>
                      <a:r>
                        <a:rPr lang="ru-RU" sz="1400" dirty="0" smtClean="0"/>
                        <a:t>Тип задания</a:t>
                      </a:r>
                      <a:endParaRPr lang="ru-RU" sz="1400" dirty="0"/>
                    </a:p>
                  </a:txBody>
                  <a:tcPr/>
                </a:tc>
              </a:tr>
              <a:tr h="370840">
                <a:tc>
                  <a:txBody>
                    <a:bodyPr/>
                    <a:lstStyle/>
                    <a:p>
                      <a:r>
                        <a:rPr lang="ru-RU" sz="2800" b="1" dirty="0" smtClean="0"/>
                        <a:t>Часть  1</a:t>
                      </a:r>
                      <a:endParaRPr lang="ru-RU" sz="2800" b="1" dirty="0"/>
                    </a:p>
                  </a:txBody>
                  <a:tcPr/>
                </a:tc>
                <a:tc>
                  <a:txBody>
                    <a:bodyPr/>
                    <a:lstStyle/>
                    <a:p>
                      <a:pPr lvl="1"/>
                      <a:r>
                        <a:rPr lang="ru-RU" sz="2800" b="1" dirty="0" smtClean="0"/>
                        <a:t>30</a:t>
                      </a:r>
                      <a:endParaRPr lang="ru-RU" sz="2800" b="1" dirty="0"/>
                    </a:p>
                  </a:txBody>
                  <a:tcPr/>
                </a:tc>
                <a:tc>
                  <a:txBody>
                    <a:bodyPr/>
                    <a:lstStyle/>
                    <a:p>
                      <a:pPr lvl="1"/>
                      <a:r>
                        <a:rPr lang="ru-RU" sz="2800" b="1" dirty="0" smtClean="0"/>
                        <a:t>30</a:t>
                      </a:r>
                      <a:endParaRPr lang="ru-RU" sz="2800" b="1" dirty="0"/>
                    </a:p>
                  </a:txBody>
                  <a:tcPr/>
                </a:tc>
                <a:tc>
                  <a:txBody>
                    <a:bodyPr/>
                    <a:lstStyle/>
                    <a:p>
                      <a:pPr lvl="1"/>
                      <a:r>
                        <a:rPr lang="ru-RU" sz="2800" b="1" dirty="0" smtClean="0"/>
                        <a:t>47%</a:t>
                      </a:r>
                      <a:endParaRPr lang="ru-RU" sz="2800" b="1" dirty="0"/>
                    </a:p>
                  </a:txBody>
                  <a:tcPr/>
                </a:tc>
                <a:tc>
                  <a:txBody>
                    <a:bodyPr/>
                    <a:lstStyle/>
                    <a:p>
                      <a:r>
                        <a:rPr lang="ru-RU" dirty="0" smtClean="0"/>
                        <a:t>С выбором ответа</a:t>
                      </a:r>
                      <a:endParaRPr lang="ru-RU" dirty="0"/>
                    </a:p>
                  </a:txBody>
                  <a:tcPr/>
                </a:tc>
              </a:tr>
              <a:tr h="370840">
                <a:tc>
                  <a:txBody>
                    <a:bodyPr/>
                    <a:lstStyle/>
                    <a:p>
                      <a:r>
                        <a:rPr lang="ru-RU" sz="2800" b="1" dirty="0" smtClean="0"/>
                        <a:t>Часть </a:t>
                      </a:r>
                      <a:r>
                        <a:rPr lang="ru-RU" sz="2800" b="1" baseline="0" dirty="0" smtClean="0"/>
                        <a:t> 2</a:t>
                      </a:r>
                      <a:endParaRPr lang="ru-RU" sz="2800" b="1" dirty="0"/>
                    </a:p>
                  </a:txBody>
                  <a:tcPr/>
                </a:tc>
                <a:tc>
                  <a:txBody>
                    <a:bodyPr/>
                    <a:lstStyle/>
                    <a:p>
                      <a:pPr lvl="1"/>
                      <a:r>
                        <a:rPr lang="ru-RU" sz="2800" b="1" dirty="0" smtClean="0"/>
                        <a:t>8</a:t>
                      </a:r>
                      <a:endParaRPr lang="ru-RU" sz="2800" b="1" dirty="0"/>
                    </a:p>
                  </a:txBody>
                  <a:tcPr/>
                </a:tc>
                <a:tc>
                  <a:txBody>
                    <a:bodyPr/>
                    <a:lstStyle/>
                    <a:p>
                      <a:pPr lvl="1"/>
                      <a:r>
                        <a:rPr lang="ru-RU" sz="2800" b="1" dirty="0" smtClean="0"/>
                        <a:t>11</a:t>
                      </a:r>
                      <a:endParaRPr lang="ru-RU" sz="2800" b="1" dirty="0"/>
                    </a:p>
                  </a:txBody>
                  <a:tcPr/>
                </a:tc>
                <a:tc>
                  <a:txBody>
                    <a:bodyPr/>
                    <a:lstStyle/>
                    <a:p>
                      <a:pPr lvl="1"/>
                      <a:r>
                        <a:rPr lang="ru-RU" sz="2800" b="1" dirty="0" smtClean="0"/>
                        <a:t>17%</a:t>
                      </a:r>
                      <a:endParaRPr lang="ru-RU" sz="2800" b="1" dirty="0"/>
                    </a:p>
                  </a:txBody>
                  <a:tcPr/>
                </a:tc>
                <a:tc>
                  <a:txBody>
                    <a:bodyPr/>
                    <a:lstStyle/>
                    <a:p>
                      <a:r>
                        <a:rPr lang="ru-RU" dirty="0" smtClean="0"/>
                        <a:t>С кратким ответом</a:t>
                      </a:r>
                      <a:endParaRPr lang="ru-RU" dirty="0"/>
                    </a:p>
                  </a:txBody>
                  <a:tcPr/>
                </a:tc>
              </a:tr>
              <a:tr h="370840">
                <a:tc>
                  <a:txBody>
                    <a:bodyPr/>
                    <a:lstStyle/>
                    <a:p>
                      <a:r>
                        <a:rPr lang="ru-RU" sz="2800" b="1" dirty="0" smtClean="0"/>
                        <a:t>Часть  3 </a:t>
                      </a:r>
                      <a:endParaRPr lang="ru-RU" sz="2800" b="1" dirty="0"/>
                    </a:p>
                  </a:txBody>
                  <a:tcPr/>
                </a:tc>
                <a:tc>
                  <a:txBody>
                    <a:bodyPr/>
                    <a:lstStyle/>
                    <a:p>
                      <a:pPr lvl="1"/>
                      <a:r>
                        <a:rPr lang="ru-RU" sz="2800" b="1" dirty="0" smtClean="0"/>
                        <a:t>1</a:t>
                      </a:r>
                      <a:endParaRPr lang="ru-RU" sz="2800" b="1" dirty="0"/>
                    </a:p>
                  </a:txBody>
                  <a:tcPr/>
                </a:tc>
                <a:tc>
                  <a:txBody>
                    <a:bodyPr/>
                    <a:lstStyle/>
                    <a:p>
                      <a:pPr lvl="1"/>
                      <a:r>
                        <a:rPr lang="ru-RU" sz="2800" b="1" dirty="0" smtClean="0"/>
                        <a:t>23</a:t>
                      </a:r>
                      <a:endParaRPr lang="ru-RU" sz="2800" b="1" dirty="0"/>
                    </a:p>
                  </a:txBody>
                  <a:tcPr/>
                </a:tc>
                <a:tc>
                  <a:txBody>
                    <a:bodyPr/>
                    <a:lstStyle/>
                    <a:p>
                      <a:pPr lvl="1"/>
                      <a:r>
                        <a:rPr lang="ru-RU" sz="2800" b="1" dirty="0" smtClean="0"/>
                        <a:t>36%</a:t>
                      </a:r>
                      <a:endParaRPr lang="ru-RU" sz="2800" b="1" dirty="0"/>
                    </a:p>
                  </a:txBody>
                  <a:tcPr/>
                </a:tc>
                <a:tc>
                  <a:txBody>
                    <a:bodyPr/>
                    <a:lstStyle/>
                    <a:p>
                      <a:r>
                        <a:rPr lang="ru-RU" dirty="0" smtClean="0"/>
                        <a:t>С развёрнутым ответом</a:t>
                      </a:r>
                      <a:endParaRPr lang="ru-RU" dirty="0"/>
                    </a:p>
                  </a:txBody>
                  <a:tcPr/>
                </a:tc>
              </a:tr>
              <a:tr h="370840">
                <a:tc>
                  <a:txBody>
                    <a:bodyPr/>
                    <a:lstStyle/>
                    <a:p>
                      <a:r>
                        <a:rPr lang="ru-RU" sz="2800" b="1" i="1" dirty="0" smtClean="0"/>
                        <a:t>Итого</a:t>
                      </a:r>
                      <a:r>
                        <a:rPr lang="ru-RU" sz="2800" b="1" dirty="0" smtClean="0"/>
                        <a:t> </a:t>
                      </a:r>
                      <a:endParaRPr lang="ru-RU" sz="2800" b="1" dirty="0"/>
                    </a:p>
                  </a:txBody>
                  <a:tcPr/>
                </a:tc>
                <a:tc>
                  <a:txBody>
                    <a:bodyPr/>
                    <a:lstStyle/>
                    <a:p>
                      <a:pPr lvl="1"/>
                      <a:r>
                        <a:rPr lang="ru-RU" sz="2800" b="1" dirty="0" smtClean="0">
                          <a:solidFill>
                            <a:srgbClr val="C00000"/>
                          </a:solidFill>
                        </a:rPr>
                        <a:t>39</a:t>
                      </a:r>
                      <a:endParaRPr lang="ru-RU" sz="2800" b="1" dirty="0">
                        <a:solidFill>
                          <a:srgbClr val="C00000"/>
                        </a:solidFill>
                      </a:endParaRPr>
                    </a:p>
                  </a:txBody>
                  <a:tcPr/>
                </a:tc>
                <a:tc>
                  <a:txBody>
                    <a:bodyPr/>
                    <a:lstStyle/>
                    <a:p>
                      <a:pPr lvl="1"/>
                      <a:r>
                        <a:rPr lang="ru-RU" sz="2800" b="1" dirty="0" smtClean="0">
                          <a:solidFill>
                            <a:srgbClr val="C00000"/>
                          </a:solidFill>
                        </a:rPr>
                        <a:t>64</a:t>
                      </a:r>
                      <a:endParaRPr lang="ru-RU" sz="2800" b="1" dirty="0">
                        <a:solidFill>
                          <a:srgbClr val="C00000"/>
                        </a:solidFill>
                      </a:endParaRPr>
                    </a:p>
                  </a:txBody>
                  <a:tcPr/>
                </a:tc>
                <a:tc>
                  <a:txBody>
                    <a:bodyPr/>
                    <a:lstStyle/>
                    <a:p>
                      <a:pPr lvl="1"/>
                      <a:r>
                        <a:rPr lang="ru-RU" sz="2800" b="1" dirty="0" smtClean="0">
                          <a:solidFill>
                            <a:srgbClr val="C00000"/>
                          </a:solidFill>
                        </a:rPr>
                        <a:t>100%</a:t>
                      </a:r>
                      <a:endParaRPr lang="ru-RU" sz="2800" b="1" dirty="0">
                        <a:solidFill>
                          <a:srgbClr val="C00000"/>
                        </a:solidFill>
                      </a:endParaRPr>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285750"/>
            <a:ext cx="8229600" cy="1143000"/>
          </a:xfrm>
        </p:spPr>
        <p:txBody>
          <a:bodyPr/>
          <a:lstStyle/>
          <a:p>
            <a:r>
              <a:rPr lang="ru-RU" sz="4000" smtClean="0">
                <a:solidFill>
                  <a:srgbClr val="525129"/>
                </a:solidFill>
              </a:rPr>
              <a:t>Характеристика структуры и содержания КИМа 2012 года</a:t>
            </a:r>
          </a:p>
        </p:txBody>
      </p:sp>
      <p:sp>
        <p:nvSpPr>
          <p:cNvPr id="3075" name="Rectangle 3"/>
          <p:cNvSpPr>
            <a:spLocks noGrp="1" noChangeArrowheads="1"/>
          </p:cNvSpPr>
          <p:nvPr>
            <p:ph type="body" idx="1"/>
          </p:nvPr>
        </p:nvSpPr>
        <p:spPr/>
        <p:txBody>
          <a:bodyPr/>
          <a:lstStyle/>
          <a:p>
            <a:r>
              <a:rPr lang="ru-RU" smtClean="0">
                <a:solidFill>
                  <a:srgbClr val="525129"/>
                </a:solidFill>
              </a:rPr>
              <a:t>Изменен формат задания </a:t>
            </a:r>
            <a:r>
              <a:rPr lang="ru-RU" b="1" smtClean="0">
                <a:solidFill>
                  <a:srgbClr val="C00000"/>
                </a:solidFill>
              </a:rPr>
              <a:t>А2</a:t>
            </a:r>
          </a:p>
          <a:p>
            <a:r>
              <a:rPr lang="ru-RU" smtClean="0">
                <a:solidFill>
                  <a:srgbClr val="525129"/>
                </a:solidFill>
              </a:rPr>
              <a:t>Задание </a:t>
            </a:r>
            <a:r>
              <a:rPr lang="ru-RU" b="1" smtClean="0">
                <a:solidFill>
                  <a:srgbClr val="C00000"/>
                </a:solidFill>
              </a:rPr>
              <a:t>А26</a:t>
            </a:r>
            <a:r>
              <a:rPr lang="ru-RU" smtClean="0">
                <a:solidFill>
                  <a:srgbClr val="525129"/>
                </a:solidFill>
              </a:rPr>
              <a:t> перенесено на позицию </a:t>
            </a:r>
            <a:r>
              <a:rPr lang="ru-RU" b="1" smtClean="0">
                <a:solidFill>
                  <a:srgbClr val="C00000"/>
                </a:solidFill>
              </a:rPr>
              <a:t>А6</a:t>
            </a:r>
          </a:p>
          <a:p>
            <a:r>
              <a:rPr lang="ru-RU" smtClean="0">
                <a:solidFill>
                  <a:srgbClr val="525129"/>
                </a:solidFill>
              </a:rPr>
              <a:t>Уточнена формулировка задания </a:t>
            </a:r>
            <a:r>
              <a:rPr lang="ru-RU" b="1" smtClean="0">
                <a:solidFill>
                  <a:srgbClr val="C00000"/>
                </a:solidFill>
              </a:rPr>
              <a:t>С1</a:t>
            </a:r>
          </a:p>
          <a:p>
            <a:r>
              <a:rPr lang="ru-RU" smtClean="0">
                <a:solidFill>
                  <a:srgbClr val="525129"/>
                </a:solidFill>
              </a:rPr>
              <a:t>Уточнены критерии проверки и оценки выполнения заданий с развернутым ответом (критерий </a:t>
            </a:r>
            <a:r>
              <a:rPr lang="ru-RU" b="1" smtClean="0">
                <a:solidFill>
                  <a:srgbClr val="C00000"/>
                </a:solidFill>
              </a:rPr>
              <a:t>К2</a:t>
            </a:r>
            <a:r>
              <a:rPr lang="ru-RU" smtClean="0">
                <a:solidFill>
                  <a:srgbClr val="525129"/>
                </a:solidFill>
              </a:rPr>
              <a:t>, подсчет слов в сочинении)</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457200" y="274638"/>
            <a:ext cx="7615238" cy="1143000"/>
          </a:xfrm>
        </p:spPr>
        <p:txBody>
          <a:bodyPr/>
          <a:lstStyle/>
          <a:p>
            <a:r>
              <a:rPr lang="ru-RU" sz="4000" smtClean="0"/>
              <a:t>Изменен формат задания </a:t>
            </a:r>
            <a:r>
              <a:rPr lang="ru-RU" sz="4000" b="1" smtClean="0">
                <a:solidFill>
                  <a:srgbClr val="C00000"/>
                </a:solidFill>
              </a:rPr>
              <a:t>А2</a:t>
            </a:r>
          </a:p>
        </p:txBody>
      </p:sp>
      <p:sp>
        <p:nvSpPr>
          <p:cNvPr id="4099" name="Текст 2"/>
          <p:cNvSpPr>
            <a:spLocks noGrp="1"/>
          </p:cNvSpPr>
          <p:nvPr>
            <p:ph type="body" idx="1"/>
          </p:nvPr>
        </p:nvSpPr>
        <p:spPr>
          <a:xfrm>
            <a:off x="428625" y="1143000"/>
            <a:ext cx="4040188" cy="639763"/>
          </a:xfrm>
        </p:spPr>
        <p:txBody>
          <a:bodyPr/>
          <a:lstStyle/>
          <a:p>
            <a:r>
              <a:rPr lang="ru-RU" smtClean="0">
                <a:solidFill>
                  <a:srgbClr val="FF0000"/>
                </a:solidFill>
              </a:rPr>
              <a:t>2011 год</a:t>
            </a:r>
          </a:p>
        </p:txBody>
      </p:sp>
      <p:sp>
        <p:nvSpPr>
          <p:cNvPr id="4" name="Содержимое 3"/>
          <p:cNvSpPr>
            <a:spLocks noGrp="1"/>
          </p:cNvSpPr>
          <p:nvPr>
            <p:ph sz="half" idx="2"/>
          </p:nvPr>
        </p:nvSpPr>
        <p:spPr>
          <a:xfrm>
            <a:off x="214313" y="1714500"/>
            <a:ext cx="4000500" cy="3951288"/>
          </a:xfrm>
        </p:spPr>
        <p:txBody>
          <a:bodyPr/>
          <a:lstStyle/>
          <a:p>
            <a:pPr>
              <a:buFontTx/>
              <a:buNone/>
              <a:defRPr/>
            </a:pPr>
            <a:r>
              <a:rPr lang="ru-RU" sz="1800" b="1" dirty="0" smtClean="0"/>
              <a:t>А2. В каком предложении вместо слова ЦЕННЫЙ нужно употребить ЦЕННОСТНЫЙ?</a:t>
            </a:r>
          </a:p>
          <a:p>
            <a:pPr marL="457200" indent="-457200">
              <a:buFontTx/>
              <a:buAutoNum type="arabicParenR"/>
              <a:defRPr/>
            </a:pPr>
            <a:r>
              <a:rPr lang="ru-RU" sz="1800" dirty="0" smtClean="0"/>
              <a:t>Всех участников олимпиады наградили ЦЕННЫМИ подарками.</a:t>
            </a:r>
          </a:p>
          <a:p>
            <a:pPr marL="457200" indent="-457200">
              <a:buFontTx/>
              <a:buAutoNum type="arabicParenR"/>
              <a:defRPr/>
            </a:pPr>
            <a:r>
              <a:rPr lang="ru-RU" sz="1800" dirty="0" smtClean="0"/>
              <a:t>В каждую эпоху формируются свои ЦЕННЫЕ ориентиры.</a:t>
            </a:r>
          </a:p>
          <a:p>
            <a:pPr marL="457200" indent="-457200">
              <a:buFontTx/>
              <a:buAutoNum type="arabicParenR"/>
              <a:defRPr/>
            </a:pPr>
            <a:r>
              <a:rPr lang="ru-RU" sz="1800" dirty="0" smtClean="0"/>
              <a:t>В статье можно найти ЦЕННЫЕ для геолога сведения.</a:t>
            </a:r>
          </a:p>
          <a:p>
            <a:pPr marL="457200" indent="-457200">
              <a:buFontTx/>
              <a:buAutoNum type="arabicParenR"/>
              <a:defRPr/>
            </a:pPr>
            <a:r>
              <a:rPr lang="ru-RU" sz="1800" dirty="0" smtClean="0"/>
              <a:t>В заповеднике много деревьев ЦЕННЫХ  пород.</a:t>
            </a:r>
            <a:endParaRPr lang="ru-RU" sz="1800" dirty="0"/>
          </a:p>
        </p:txBody>
      </p:sp>
      <p:sp>
        <p:nvSpPr>
          <p:cNvPr id="4101" name="Текст 4"/>
          <p:cNvSpPr>
            <a:spLocks noGrp="1"/>
          </p:cNvSpPr>
          <p:nvPr>
            <p:ph type="body" sz="quarter" idx="3"/>
          </p:nvPr>
        </p:nvSpPr>
        <p:spPr>
          <a:xfrm>
            <a:off x="4643438" y="1214438"/>
            <a:ext cx="4041775" cy="639762"/>
          </a:xfrm>
        </p:spPr>
        <p:txBody>
          <a:bodyPr/>
          <a:lstStyle/>
          <a:p>
            <a:r>
              <a:rPr lang="ru-RU" smtClean="0">
                <a:solidFill>
                  <a:srgbClr val="FF0000"/>
                </a:solidFill>
              </a:rPr>
              <a:t>2012 год</a:t>
            </a:r>
          </a:p>
        </p:txBody>
      </p:sp>
      <p:sp>
        <p:nvSpPr>
          <p:cNvPr id="4102" name="Содержимое 5"/>
          <p:cNvSpPr>
            <a:spLocks noGrp="1"/>
          </p:cNvSpPr>
          <p:nvPr>
            <p:ph sz="quarter" idx="4"/>
          </p:nvPr>
        </p:nvSpPr>
        <p:spPr>
          <a:xfrm>
            <a:off x="4214813" y="1785938"/>
            <a:ext cx="4929187" cy="5072062"/>
          </a:xfrm>
        </p:spPr>
        <p:txBody>
          <a:bodyPr/>
          <a:lstStyle/>
          <a:p>
            <a:pPr>
              <a:buFontTx/>
              <a:buNone/>
            </a:pPr>
            <a:r>
              <a:rPr lang="ru-RU" sz="1800" b="1" smtClean="0"/>
              <a:t>А2. В каком варианте ответа выделенное слово употреблено неверно?</a:t>
            </a:r>
          </a:p>
          <a:p>
            <a:pPr>
              <a:buFontTx/>
              <a:buAutoNum type="arabicParenR"/>
            </a:pPr>
            <a:r>
              <a:rPr lang="ru-RU" sz="1800" smtClean="0"/>
              <a:t>В неясном, рассеянном свете ночи открылись перед нами ВЕЛИЧЕСТВЕННЫЕ и прекрасные перспективы Петербурга: Нева, набережная, каналы, дворцы.</a:t>
            </a:r>
          </a:p>
          <a:p>
            <a:pPr>
              <a:buFontTx/>
              <a:buAutoNum type="arabicParenR"/>
            </a:pPr>
            <a:r>
              <a:rPr lang="ru-RU" sz="1800" smtClean="0"/>
              <a:t>Железо, хром, марганец, медь и никель являются КРАСОЧНЫМИ веществами, компонентами многих красок, созданных на основе этих минералов.</a:t>
            </a:r>
          </a:p>
          <a:p>
            <a:pPr>
              <a:buFontTx/>
              <a:buAutoNum type="arabicParenR"/>
            </a:pPr>
            <a:r>
              <a:rPr lang="ru-RU" sz="1800" smtClean="0"/>
              <a:t>ДИПЛОМАТИЧЕСКИЕ отношения между Россией и США были установлены в 1807 году.</a:t>
            </a:r>
          </a:p>
          <a:p>
            <a:pPr>
              <a:buFontTx/>
              <a:buAutoNum type="arabicParenR"/>
            </a:pPr>
            <a:r>
              <a:rPr lang="ru-RU" sz="1800" smtClean="0"/>
              <a:t>Самыми ГУМАННЫМИ профессиями на земле являются те, от которых зависит духовная жизнь и здоровье человека.</a:t>
            </a:r>
          </a:p>
          <a:p>
            <a:pPr>
              <a:buFontTx/>
              <a:buAutoNum type="arabicParenR"/>
            </a:pPr>
            <a:endParaRPr lang="ru-RU" sz="16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457200" y="274638"/>
            <a:ext cx="8043863" cy="1143000"/>
          </a:xfrm>
        </p:spPr>
        <p:txBody>
          <a:bodyPr/>
          <a:lstStyle/>
          <a:p>
            <a:r>
              <a:rPr lang="ru-RU" sz="4000" smtClean="0"/>
              <a:t>Задание </a:t>
            </a:r>
            <a:r>
              <a:rPr lang="ru-RU" sz="4000" b="1" smtClean="0">
                <a:solidFill>
                  <a:srgbClr val="C00000"/>
                </a:solidFill>
              </a:rPr>
              <a:t>А26</a:t>
            </a:r>
            <a:r>
              <a:rPr lang="ru-RU" sz="4000" smtClean="0"/>
              <a:t> перенесено на позицию задания </a:t>
            </a:r>
            <a:r>
              <a:rPr lang="ru-RU" sz="4000" b="1" smtClean="0">
                <a:solidFill>
                  <a:srgbClr val="C00000"/>
                </a:solidFill>
              </a:rPr>
              <a:t>А6</a:t>
            </a:r>
          </a:p>
        </p:txBody>
      </p:sp>
      <p:sp>
        <p:nvSpPr>
          <p:cNvPr id="5123" name="Текст 2"/>
          <p:cNvSpPr>
            <a:spLocks noGrp="1"/>
          </p:cNvSpPr>
          <p:nvPr>
            <p:ph type="body" idx="1"/>
          </p:nvPr>
        </p:nvSpPr>
        <p:spPr/>
        <p:txBody>
          <a:bodyPr/>
          <a:lstStyle/>
          <a:p>
            <a:r>
              <a:rPr lang="ru-RU" smtClean="0">
                <a:solidFill>
                  <a:srgbClr val="C00000"/>
                </a:solidFill>
              </a:rPr>
              <a:t>2011 год</a:t>
            </a:r>
          </a:p>
        </p:txBody>
      </p:sp>
      <p:sp>
        <p:nvSpPr>
          <p:cNvPr id="5124" name="Содержимое 3"/>
          <p:cNvSpPr>
            <a:spLocks noGrp="1"/>
          </p:cNvSpPr>
          <p:nvPr>
            <p:ph sz="half" idx="2"/>
          </p:nvPr>
        </p:nvSpPr>
        <p:spPr/>
        <p:txBody>
          <a:bodyPr/>
          <a:lstStyle/>
          <a:p>
            <a:pPr>
              <a:buFontTx/>
              <a:buNone/>
            </a:pPr>
            <a:r>
              <a:rPr lang="ru-RU" smtClean="0"/>
              <a:t>А6. Текст. Смысловая и композиционная целостность текста. Последовательность предложений в тексте.</a:t>
            </a:r>
          </a:p>
          <a:p>
            <a:pPr>
              <a:buFontTx/>
              <a:buNone/>
            </a:pPr>
            <a:r>
              <a:rPr lang="ru-RU" smtClean="0"/>
              <a:t>А26. Синтаксические нормы.</a:t>
            </a:r>
          </a:p>
        </p:txBody>
      </p:sp>
      <p:sp>
        <p:nvSpPr>
          <p:cNvPr id="5125" name="Текст 4"/>
          <p:cNvSpPr>
            <a:spLocks noGrp="1"/>
          </p:cNvSpPr>
          <p:nvPr>
            <p:ph type="body" sz="quarter" idx="3"/>
          </p:nvPr>
        </p:nvSpPr>
        <p:spPr/>
        <p:txBody>
          <a:bodyPr/>
          <a:lstStyle/>
          <a:p>
            <a:r>
              <a:rPr lang="ru-RU" smtClean="0">
                <a:solidFill>
                  <a:srgbClr val="C00000"/>
                </a:solidFill>
              </a:rPr>
              <a:t>2012 год</a:t>
            </a:r>
          </a:p>
        </p:txBody>
      </p:sp>
      <p:sp>
        <p:nvSpPr>
          <p:cNvPr id="5126" name="Содержимое 5"/>
          <p:cNvSpPr>
            <a:spLocks noGrp="1"/>
          </p:cNvSpPr>
          <p:nvPr>
            <p:ph sz="quarter" idx="4"/>
          </p:nvPr>
        </p:nvSpPr>
        <p:spPr/>
        <p:txBody>
          <a:bodyPr/>
          <a:lstStyle/>
          <a:p>
            <a:pPr>
              <a:buFontTx/>
              <a:buNone/>
            </a:pPr>
            <a:r>
              <a:rPr lang="ru-RU" smtClean="0"/>
              <a:t>А6. Синтаксические нормы.</a:t>
            </a:r>
          </a:p>
          <a:p>
            <a:pPr>
              <a:buFontTx/>
              <a:buNone/>
            </a:pPr>
            <a:r>
              <a:rPr lang="ru-RU" smtClean="0"/>
              <a:t>А26. Знаки препинания в сложном предложении с союзной и бессоюзной связью. Сложное предложение с разными видами связи.</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a:xfrm>
            <a:off x="0" y="0"/>
            <a:ext cx="8215313" cy="939800"/>
          </a:xfrm>
        </p:spPr>
        <p:txBody>
          <a:bodyPr/>
          <a:lstStyle/>
          <a:p>
            <a:r>
              <a:rPr lang="ru-RU" sz="3600" smtClean="0"/>
              <a:t>Уточнена формулировка задания </a:t>
            </a:r>
            <a:r>
              <a:rPr lang="ru-RU" sz="3600" b="1" smtClean="0">
                <a:solidFill>
                  <a:srgbClr val="C00000"/>
                </a:solidFill>
              </a:rPr>
              <a:t>С1</a:t>
            </a:r>
          </a:p>
        </p:txBody>
      </p:sp>
      <p:sp>
        <p:nvSpPr>
          <p:cNvPr id="6147" name="Текст 2"/>
          <p:cNvSpPr>
            <a:spLocks noGrp="1"/>
          </p:cNvSpPr>
          <p:nvPr>
            <p:ph type="body" idx="1"/>
          </p:nvPr>
        </p:nvSpPr>
        <p:spPr>
          <a:xfrm>
            <a:off x="571500" y="714375"/>
            <a:ext cx="4040188" cy="639763"/>
          </a:xfrm>
        </p:spPr>
        <p:txBody>
          <a:bodyPr/>
          <a:lstStyle/>
          <a:p>
            <a:r>
              <a:rPr lang="ru-RU" smtClean="0">
                <a:solidFill>
                  <a:srgbClr val="C00000"/>
                </a:solidFill>
              </a:rPr>
              <a:t> 2011 год</a:t>
            </a:r>
          </a:p>
        </p:txBody>
      </p:sp>
      <p:sp>
        <p:nvSpPr>
          <p:cNvPr id="6148" name="Содержимое 3"/>
          <p:cNvSpPr>
            <a:spLocks noGrp="1"/>
          </p:cNvSpPr>
          <p:nvPr>
            <p:ph sz="half" idx="2"/>
          </p:nvPr>
        </p:nvSpPr>
        <p:spPr>
          <a:xfrm>
            <a:off x="0" y="1285875"/>
            <a:ext cx="4357688" cy="5357813"/>
          </a:xfrm>
        </p:spPr>
        <p:txBody>
          <a:bodyPr/>
          <a:lstStyle/>
          <a:p>
            <a:pPr>
              <a:buFontTx/>
              <a:buNone/>
            </a:pPr>
            <a:r>
              <a:rPr lang="ru-RU" sz="1400" smtClean="0"/>
              <a:t>            </a:t>
            </a:r>
            <a:r>
              <a:rPr lang="ru-RU" sz="1800" smtClean="0"/>
              <a:t>Напишите сочинение по прочитанному тексту.</a:t>
            </a:r>
          </a:p>
          <a:p>
            <a:pPr>
              <a:buFontTx/>
              <a:buNone/>
            </a:pPr>
            <a:r>
              <a:rPr lang="ru-RU" sz="1800" smtClean="0"/>
              <a:t>         </a:t>
            </a:r>
            <a:r>
              <a:rPr lang="ru-RU" sz="1800" u="sng" smtClean="0"/>
              <a:t>Сформулируйте</a:t>
            </a:r>
            <a:r>
              <a:rPr lang="ru-RU" sz="1800" smtClean="0"/>
              <a:t> и прокомментируйте одну из проблем, поставленных автором текста (избегайте чрезмерного цитирования).</a:t>
            </a:r>
          </a:p>
          <a:p>
            <a:pPr>
              <a:buFontTx/>
              <a:buNone/>
            </a:pPr>
            <a:r>
              <a:rPr lang="ru-RU" sz="1800" smtClean="0"/>
              <a:t>           </a:t>
            </a:r>
            <a:r>
              <a:rPr lang="ru-RU" sz="1800" u="sng" smtClean="0"/>
              <a:t>Сформулируйте</a:t>
            </a:r>
            <a:r>
              <a:rPr lang="ru-RU" sz="1800" smtClean="0"/>
              <a:t> позицию автора (рассказчика). Напишите, согласны или не согласны вы с точкой зрения автора прочитанного текста. Объясните почему. </a:t>
            </a:r>
            <a:r>
              <a:rPr lang="ru-RU" sz="1800" b="1" i="1" u="sng" smtClean="0"/>
              <a:t>Свой ответ аргументируйте, опираясь на читательский опыт, знания и жизненные наблюдения (учитываются первые два аргумента).</a:t>
            </a:r>
            <a:endParaRPr lang="ru-RU" sz="1800" smtClean="0"/>
          </a:p>
          <a:p>
            <a:pPr>
              <a:buFontTx/>
              <a:buNone/>
            </a:pPr>
            <a:endParaRPr lang="ru-RU" sz="1400" smtClean="0"/>
          </a:p>
        </p:txBody>
      </p:sp>
      <p:sp>
        <p:nvSpPr>
          <p:cNvPr id="6149" name="Текст 4"/>
          <p:cNvSpPr>
            <a:spLocks noGrp="1"/>
          </p:cNvSpPr>
          <p:nvPr>
            <p:ph type="body" sz="quarter" idx="3"/>
          </p:nvPr>
        </p:nvSpPr>
        <p:spPr>
          <a:xfrm>
            <a:off x="4500563" y="714375"/>
            <a:ext cx="4041775" cy="639763"/>
          </a:xfrm>
        </p:spPr>
        <p:txBody>
          <a:bodyPr/>
          <a:lstStyle/>
          <a:p>
            <a:r>
              <a:rPr lang="ru-RU" smtClean="0">
                <a:solidFill>
                  <a:srgbClr val="C00000"/>
                </a:solidFill>
              </a:rPr>
              <a:t>   2012 год</a:t>
            </a:r>
          </a:p>
        </p:txBody>
      </p:sp>
      <p:sp>
        <p:nvSpPr>
          <p:cNvPr id="6150" name="Содержимое 5"/>
          <p:cNvSpPr>
            <a:spLocks noGrp="1"/>
          </p:cNvSpPr>
          <p:nvPr>
            <p:ph sz="quarter" idx="4"/>
          </p:nvPr>
        </p:nvSpPr>
        <p:spPr>
          <a:xfrm>
            <a:off x="4214813" y="1285875"/>
            <a:ext cx="4714875" cy="5572125"/>
          </a:xfrm>
        </p:spPr>
        <p:txBody>
          <a:bodyPr/>
          <a:lstStyle/>
          <a:p>
            <a:pPr>
              <a:buFontTx/>
              <a:buNone/>
            </a:pPr>
            <a:r>
              <a:rPr lang="ru-RU" sz="1800" smtClean="0"/>
              <a:t>         Напишите сочинение по прочитанному тексту.</a:t>
            </a:r>
          </a:p>
          <a:p>
            <a:pPr>
              <a:buFontTx/>
              <a:buNone/>
            </a:pPr>
            <a:r>
              <a:rPr lang="ru-RU" sz="1800" smtClean="0"/>
              <a:t>         </a:t>
            </a:r>
            <a:r>
              <a:rPr lang="ru-RU" sz="1800" u="sng" smtClean="0"/>
              <a:t>Сформулируйте</a:t>
            </a:r>
            <a:r>
              <a:rPr lang="ru-RU" sz="1800" smtClean="0"/>
              <a:t> и прокомментируйте одну из проблем, поставленных автором текста (избегайте чрезмерного цитирования).</a:t>
            </a:r>
          </a:p>
          <a:p>
            <a:pPr>
              <a:buFontTx/>
              <a:buNone/>
            </a:pPr>
            <a:r>
              <a:rPr lang="ru-RU" sz="1800" smtClean="0"/>
              <a:t>          </a:t>
            </a:r>
            <a:r>
              <a:rPr lang="ru-RU" sz="1800" u="sng" smtClean="0"/>
              <a:t>Сформулируйте</a:t>
            </a:r>
            <a:r>
              <a:rPr lang="ru-RU" sz="1800" smtClean="0"/>
              <a:t> позицию автора (рассказчика). Напишите, согласны или не согласны </a:t>
            </a:r>
            <a:r>
              <a:rPr lang="ru-RU" sz="1800" b="1" smtClean="0">
                <a:solidFill>
                  <a:srgbClr val="C00000"/>
                </a:solidFill>
              </a:rPr>
              <a:t>Вы</a:t>
            </a:r>
            <a:r>
              <a:rPr lang="ru-RU" sz="1800" smtClean="0"/>
              <a:t> с точкой зрения автора прочитанного текста. Объясните почему. </a:t>
            </a:r>
            <a:r>
              <a:rPr lang="ru-RU" sz="1800" b="1" i="1" u="sng" smtClean="0"/>
              <a:t>Свой ответ аргументируйте, опираясь в </a:t>
            </a:r>
            <a:r>
              <a:rPr lang="ru-RU" sz="1800" b="1" i="1" u="sng" smtClean="0">
                <a:solidFill>
                  <a:srgbClr val="C00000"/>
                </a:solidFill>
              </a:rPr>
              <a:t>первую очередь </a:t>
            </a:r>
            <a:r>
              <a:rPr lang="ru-RU" sz="1800" b="1" i="1" u="sng" smtClean="0"/>
              <a:t>на читательский опыт, а также на знания и жизненные наблюдения (учитываются первые два аргумента).</a:t>
            </a:r>
            <a:endParaRPr lang="ru-RU" sz="1800" smtClean="0"/>
          </a:p>
          <a:p>
            <a:pPr>
              <a:buFontTx/>
              <a:buNone/>
            </a:pPr>
            <a:endParaRPr lang="ru-RU"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Текст 2"/>
          <p:cNvSpPr>
            <a:spLocks noGrp="1"/>
          </p:cNvSpPr>
          <p:nvPr>
            <p:ph type="body" idx="1"/>
          </p:nvPr>
        </p:nvSpPr>
        <p:spPr>
          <a:xfrm>
            <a:off x="428625" y="428625"/>
            <a:ext cx="4040188" cy="639763"/>
          </a:xfrm>
        </p:spPr>
        <p:txBody>
          <a:bodyPr/>
          <a:lstStyle/>
          <a:p>
            <a:r>
              <a:rPr lang="ru-RU" smtClean="0">
                <a:solidFill>
                  <a:srgbClr val="C00000"/>
                </a:solidFill>
              </a:rPr>
              <a:t>2011 год</a:t>
            </a:r>
          </a:p>
        </p:txBody>
      </p:sp>
      <p:sp>
        <p:nvSpPr>
          <p:cNvPr id="7171" name="Содержимое 3"/>
          <p:cNvSpPr>
            <a:spLocks noGrp="1"/>
          </p:cNvSpPr>
          <p:nvPr>
            <p:ph sz="half" idx="2"/>
          </p:nvPr>
        </p:nvSpPr>
        <p:spPr>
          <a:xfrm>
            <a:off x="0" y="1214438"/>
            <a:ext cx="4500563" cy="5643562"/>
          </a:xfrm>
        </p:spPr>
        <p:txBody>
          <a:bodyPr/>
          <a:lstStyle/>
          <a:p>
            <a:pPr>
              <a:buFontTx/>
              <a:buNone/>
            </a:pPr>
            <a:r>
              <a:rPr lang="ru-RU" sz="2000" smtClean="0"/>
              <a:t>         Объём сочинения – не менее 150 слов.</a:t>
            </a:r>
          </a:p>
          <a:p>
            <a:pPr>
              <a:buFontTx/>
              <a:buNone/>
            </a:pPr>
            <a:r>
              <a:rPr lang="ru-RU" sz="2000" smtClean="0"/>
              <a:t>         Работа, написанная без опоры на прочитанный текст (не по данному тексту), не оценивается. Если сочинение представляет собой пересказанный или полностью переписанный исходный текст без каких бы то ни было комментариев, то такая работа оценивается нулём баллов.</a:t>
            </a:r>
          </a:p>
          <a:p>
            <a:pPr>
              <a:buFontTx/>
              <a:buNone/>
            </a:pPr>
            <a:r>
              <a:rPr lang="ru-RU" sz="2000" smtClean="0"/>
              <a:t>         Сочинение пишите аккуратно, разборчивым почерком.</a:t>
            </a:r>
          </a:p>
        </p:txBody>
      </p:sp>
      <p:sp>
        <p:nvSpPr>
          <p:cNvPr id="7172" name="Текст 4"/>
          <p:cNvSpPr>
            <a:spLocks noGrp="1"/>
          </p:cNvSpPr>
          <p:nvPr>
            <p:ph type="body" sz="quarter" idx="3"/>
          </p:nvPr>
        </p:nvSpPr>
        <p:spPr>
          <a:xfrm>
            <a:off x="4572000" y="428625"/>
            <a:ext cx="4041775" cy="639763"/>
          </a:xfrm>
        </p:spPr>
        <p:txBody>
          <a:bodyPr/>
          <a:lstStyle/>
          <a:p>
            <a:r>
              <a:rPr lang="ru-RU" smtClean="0">
                <a:solidFill>
                  <a:srgbClr val="C00000"/>
                </a:solidFill>
              </a:rPr>
              <a:t>2012 год</a:t>
            </a:r>
          </a:p>
        </p:txBody>
      </p:sp>
      <p:sp>
        <p:nvSpPr>
          <p:cNvPr id="7173" name="Содержимое 5"/>
          <p:cNvSpPr>
            <a:spLocks noGrp="1"/>
          </p:cNvSpPr>
          <p:nvPr>
            <p:ph sz="quarter" idx="4"/>
          </p:nvPr>
        </p:nvSpPr>
        <p:spPr>
          <a:xfrm>
            <a:off x="4357688" y="1214438"/>
            <a:ext cx="4572000" cy="5643562"/>
          </a:xfrm>
        </p:spPr>
        <p:txBody>
          <a:bodyPr/>
          <a:lstStyle/>
          <a:p>
            <a:pPr>
              <a:buFontTx/>
              <a:buNone/>
            </a:pPr>
            <a:r>
              <a:rPr lang="ru-RU" sz="2000" smtClean="0"/>
              <a:t>         Объём сочинения – не менее 150 слов.</a:t>
            </a:r>
          </a:p>
          <a:p>
            <a:pPr>
              <a:buFontTx/>
              <a:buNone/>
            </a:pPr>
            <a:r>
              <a:rPr lang="ru-RU" sz="2000" smtClean="0"/>
              <a:t>         Работа, написанная без опоры на прочитанный текст (не по данному тексту), не оценивается. Если сочинение представляет собой пересказанный или полностью переписанный исходный текст без каких бы то ни было комментариев, то такая работа оценивается нулём баллов.</a:t>
            </a:r>
          </a:p>
          <a:p>
            <a:pPr>
              <a:buFontTx/>
              <a:buNone/>
            </a:pPr>
            <a:r>
              <a:rPr lang="ru-RU" sz="2000" smtClean="0"/>
              <a:t>          Сочинение пишите аккуратно, разборчивым почерком.</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214313" y="0"/>
            <a:ext cx="8286750" cy="1571625"/>
          </a:xfrm>
        </p:spPr>
        <p:txBody>
          <a:bodyPr/>
          <a:lstStyle/>
          <a:p>
            <a:r>
              <a:rPr lang="ru-RU" sz="2400" b="1" i="1" smtClean="0"/>
              <a:t>Уточнены критерии проверки и оценки выполнения заданий с развернутым ответом (критерий </a:t>
            </a:r>
            <a:r>
              <a:rPr lang="ru-RU" sz="2400" b="1" i="1" smtClean="0">
                <a:solidFill>
                  <a:srgbClr val="C00000"/>
                </a:solidFill>
              </a:rPr>
              <a:t>К2</a:t>
            </a:r>
            <a:r>
              <a:rPr lang="ru-RU" sz="2400" b="1" i="1" smtClean="0"/>
              <a:t>, подсчет слов в сочинении).</a:t>
            </a:r>
            <a:r>
              <a:rPr lang="ru-RU" sz="2400" smtClean="0"/>
              <a:t/>
            </a:r>
            <a:br>
              <a:rPr lang="ru-RU" sz="2400" smtClean="0"/>
            </a:br>
            <a:endParaRPr lang="ru-RU" sz="2400" smtClean="0"/>
          </a:p>
        </p:txBody>
      </p:sp>
      <p:graphicFrame>
        <p:nvGraphicFramePr>
          <p:cNvPr id="4" name="Содержимое 3"/>
          <p:cNvGraphicFramePr>
            <a:graphicFrameLocks noGrp="1"/>
          </p:cNvGraphicFramePr>
          <p:nvPr>
            <p:ph idx="1"/>
          </p:nvPr>
        </p:nvGraphicFramePr>
        <p:xfrm>
          <a:off x="214283" y="1285860"/>
          <a:ext cx="8715435" cy="4929222"/>
        </p:xfrm>
        <a:graphic>
          <a:graphicData uri="http://schemas.openxmlformats.org/drawingml/2006/table">
            <a:tbl>
              <a:tblPr firstRow="1" bandRow="1">
                <a:tableStyleId>{5C22544A-7EE6-4342-B048-85BDC9FD1C3A}</a:tableStyleId>
              </a:tblPr>
              <a:tblGrid>
                <a:gridCol w="4214841"/>
                <a:gridCol w="571504"/>
                <a:gridCol w="3929090"/>
              </a:tblGrid>
              <a:tr h="719449">
                <a:tc>
                  <a:txBody>
                    <a:bodyPr/>
                    <a:lstStyle/>
                    <a:p>
                      <a:r>
                        <a:rPr lang="ru-RU" dirty="0" smtClean="0">
                          <a:solidFill>
                            <a:srgbClr val="C00000"/>
                          </a:solidFill>
                        </a:rPr>
                        <a:t>2011 год</a:t>
                      </a:r>
                      <a:endParaRPr lang="ru-RU" dirty="0">
                        <a:solidFill>
                          <a:srgbClr val="C00000"/>
                        </a:solidFill>
                      </a:endParaRPr>
                    </a:p>
                  </a:txBody>
                  <a:tcPr>
                    <a:solidFill>
                      <a:schemeClr val="accent1"/>
                    </a:solidFill>
                  </a:tcPr>
                </a:tc>
                <a:tc>
                  <a:txBody>
                    <a:bodyPr/>
                    <a:lstStyle/>
                    <a:p>
                      <a:endParaRPr lang="ru-RU"/>
                    </a:p>
                  </a:txBody>
                  <a:tcPr/>
                </a:tc>
                <a:tc>
                  <a:txBody>
                    <a:bodyPr/>
                    <a:lstStyle/>
                    <a:p>
                      <a:r>
                        <a:rPr lang="ru-RU" dirty="0" smtClean="0">
                          <a:solidFill>
                            <a:srgbClr val="C00000"/>
                          </a:solidFill>
                        </a:rPr>
                        <a:t>2012 год</a:t>
                      </a:r>
                      <a:endParaRPr lang="ru-RU" dirty="0">
                        <a:solidFill>
                          <a:srgbClr val="C00000"/>
                        </a:solidFill>
                      </a:endParaRPr>
                    </a:p>
                  </a:txBody>
                  <a:tcPr/>
                </a:tc>
              </a:tr>
              <a:tr h="1315554">
                <a:tc>
                  <a:txBody>
                    <a:bodyPr/>
                    <a:lstStyle/>
                    <a:p>
                      <a:r>
                        <a:rPr lang="ru-RU" b="1" dirty="0" smtClean="0"/>
                        <a:t>К2. Комментарий к сформулированной</a:t>
                      </a:r>
                      <a:r>
                        <a:rPr lang="ru-RU" b="1" baseline="0" dirty="0" smtClean="0"/>
                        <a:t> проблеме исходного текста</a:t>
                      </a:r>
                      <a:endParaRPr lang="ru-RU" b="1" dirty="0"/>
                    </a:p>
                  </a:txBody>
                  <a:tcPr>
                    <a:solidFill>
                      <a:schemeClr val="accent5">
                        <a:lumMod val="75000"/>
                      </a:schemeClr>
                    </a:solidFill>
                  </a:tcPr>
                </a:tc>
                <a:tc>
                  <a:txBody>
                    <a:bodyPr/>
                    <a:lstStyle/>
                    <a:p>
                      <a:r>
                        <a:rPr lang="ru-RU" dirty="0" smtClean="0"/>
                        <a:t>          балл</a:t>
                      </a:r>
                      <a:endParaRPr lang="ru-RU" dirty="0"/>
                    </a:p>
                  </a:txBody>
                  <a:tcPr vert="vert270">
                    <a:solidFill>
                      <a:schemeClr val="accent1"/>
                    </a:solidFill>
                  </a:tcPr>
                </a:tc>
                <a:tc>
                  <a:txBody>
                    <a:bodyPr/>
                    <a:lstStyle/>
                    <a:p>
                      <a:r>
                        <a:rPr lang="ru-RU" b="1" dirty="0" smtClean="0"/>
                        <a:t>К2. Комментарий к</a:t>
                      </a:r>
                      <a:r>
                        <a:rPr lang="ru-RU" b="1" baseline="0" dirty="0" smtClean="0"/>
                        <a:t> сформулированной проблеме исходного текста</a:t>
                      </a:r>
                      <a:endParaRPr lang="ru-RU" b="1" dirty="0"/>
                    </a:p>
                  </a:txBody>
                  <a:tcPr>
                    <a:solidFill>
                      <a:schemeClr val="accent5">
                        <a:lumMod val="75000"/>
                      </a:schemeClr>
                    </a:solidFill>
                  </a:tcPr>
                </a:tc>
              </a:tr>
              <a:tr h="2894219">
                <a:tc>
                  <a:txBody>
                    <a:bodyPr/>
                    <a:lstStyle/>
                    <a:p>
                      <a:pPr algn="just">
                        <a:lnSpc>
                          <a:spcPct val="115000"/>
                        </a:lnSpc>
                        <a:spcAft>
                          <a:spcPts val="1000"/>
                        </a:spcAft>
                      </a:pPr>
                      <a:r>
                        <a:rPr lang="ru-RU" sz="1800" dirty="0">
                          <a:latin typeface="+mn-lt"/>
                          <a:ea typeface="Times New Roman"/>
                          <a:cs typeface="Times New Roman"/>
                        </a:rPr>
                        <a:t>Сформулированная экзаменуемым </a:t>
                      </a:r>
                      <a:r>
                        <a:rPr lang="ru-RU" sz="1800" dirty="0" smtClean="0">
                          <a:latin typeface="+mn-lt"/>
                          <a:ea typeface="Times New Roman"/>
                          <a:cs typeface="Times New Roman"/>
                        </a:rPr>
                        <a:t>проблема</a:t>
                      </a:r>
                      <a:r>
                        <a:rPr lang="ru-RU" sz="1800" baseline="0" dirty="0" smtClean="0">
                          <a:latin typeface="+mn-lt"/>
                          <a:ea typeface="Times New Roman"/>
                          <a:cs typeface="Times New Roman"/>
                        </a:rPr>
                        <a:t> </a:t>
                      </a:r>
                      <a:r>
                        <a:rPr lang="ru-RU" sz="1800" dirty="0" smtClean="0">
                          <a:latin typeface="+mn-lt"/>
                          <a:ea typeface="Times New Roman"/>
                          <a:cs typeface="Times New Roman"/>
                        </a:rPr>
                        <a:t>исходного </a:t>
                      </a:r>
                      <a:r>
                        <a:rPr lang="ru-RU" sz="1800" dirty="0">
                          <a:latin typeface="+mn-lt"/>
                          <a:ea typeface="Times New Roman"/>
                          <a:cs typeface="Times New Roman"/>
                        </a:rPr>
                        <a:t>текста </a:t>
                      </a:r>
                      <a:r>
                        <a:rPr lang="ru-RU" sz="1800" b="1" i="1" u="sng" dirty="0">
                          <a:latin typeface="+mn-lt"/>
                          <a:ea typeface="Times New Roman"/>
                          <a:cs typeface="Times New Roman"/>
                        </a:rPr>
                        <a:t>прокомментирована.</a:t>
                      </a:r>
                      <a:r>
                        <a:rPr lang="ru-RU" sz="1800" dirty="0">
                          <a:latin typeface="+mn-lt"/>
                          <a:ea typeface="Times New Roman"/>
                          <a:cs typeface="Times New Roman"/>
                        </a:rPr>
                        <a:t> Фактических ошибок, связанных с пониманием проблемы исходного текста, в комментариях нет.</a:t>
                      </a:r>
                      <a:endParaRPr lang="ru-RU" sz="2400" dirty="0">
                        <a:latin typeface="+mn-lt"/>
                        <a:ea typeface="Calibri"/>
                        <a:cs typeface="Times New Roman"/>
                      </a:endParaRPr>
                    </a:p>
                  </a:txBody>
                  <a:tcPr marL="68580" marR="68580" marT="0" marB="0">
                    <a:solidFill>
                      <a:schemeClr val="accent1"/>
                    </a:solidFill>
                  </a:tcPr>
                </a:tc>
                <a:tc>
                  <a:txBody>
                    <a:bodyPr/>
                    <a:lstStyle/>
                    <a:p>
                      <a:r>
                        <a:rPr lang="ru-RU" sz="2400" b="1" dirty="0" smtClean="0"/>
                        <a:t>     2</a:t>
                      </a:r>
                      <a:endParaRPr lang="ru-RU" sz="2400" b="1" dirty="0"/>
                    </a:p>
                  </a:txBody>
                  <a:tcPr>
                    <a:solidFill>
                      <a:schemeClr val="accent1"/>
                    </a:solidFill>
                  </a:tcPr>
                </a:tc>
                <a:tc>
                  <a:txBody>
                    <a:bodyPr/>
                    <a:lstStyle/>
                    <a:p>
                      <a:r>
                        <a:rPr lang="ru-RU" sz="1800" kern="1200" dirty="0" smtClean="0">
                          <a:solidFill>
                            <a:schemeClr val="dk1"/>
                          </a:solidFill>
                          <a:latin typeface="+mn-lt"/>
                          <a:ea typeface="+mn-ea"/>
                          <a:cs typeface="+mn-cs"/>
                        </a:rPr>
                        <a:t>Сформулированная экзаменуемым проблема </a:t>
                      </a:r>
                      <a:r>
                        <a:rPr lang="ru-RU" sz="1800" b="0" i="0" u="sng" kern="1200" dirty="0" smtClean="0">
                          <a:solidFill>
                            <a:schemeClr val="dk1"/>
                          </a:solidFill>
                          <a:latin typeface="+mn-lt"/>
                          <a:ea typeface="+mn-ea"/>
                          <a:cs typeface="+mn-cs"/>
                        </a:rPr>
                        <a:t>прокомментирована</a:t>
                      </a:r>
                      <a:r>
                        <a:rPr lang="ru-RU" sz="1800" kern="1200" dirty="0" smtClean="0">
                          <a:solidFill>
                            <a:schemeClr val="dk1"/>
                          </a:solidFill>
                          <a:latin typeface="+mn-lt"/>
                          <a:ea typeface="+mn-ea"/>
                          <a:cs typeface="+mn-cs"/>
                        </a:rPr>
                        <a:t> с </a:t>
                      </a:r>
                      <a:r>
                        <a:rPr lang="ru-RU" sz="1800" b="1" i="1" u="sng" kern="1200" dirty="0" smtClean="0">
                          <a:solidFill>
                            <a:srgbClr val="C00000"/>
                          </a:solidFill>
                          <a:latin typeface="+mn-lt"/>
                          <a:ea typeface="+mn-ea"/>
                          <a:cs typeface="+mn-cs"/>
                        </a:rPr>
                        <a:t>опорой на исходный текст</a:t>
                      </a:r>
                      <a:r>
                        <a:rPr lang="ru-RU" sz="1800" kern="1200" dirty="0" smtClean="0">
                          <a:solidFill>
                            <a:schemeClr val="dk1"/>
                          </a:solidFill>
                          <a:latin typeface="+mn-lt"/>
                          <a:ea typeface="+mn-ea"/>
                          <a:cs typeface="+mn-cs"/>
                        </a:rPr>
                        <a:t>. Фактических ошибок, связанных с пониманием проблемы исходного текста, в комментариях нет</a:t>
                      </a:r>
                      <a:endParaRPr lang="ru-RU" dirty="0"/>
                    </a:p>
                  </a:txBody>
                  <a:tcPr>
                    <a:solidFill>
                      <a:schemeClr val="accent1"/>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14313" y="1285875"/>
          <a:ext cx="8715375" cy="4608195"/>
        </p:xfrm>
        <a:graphic>
          <a:graphicData uri="http://schemas.openxmlformats.org/drawingml/2006/table">
            <a:tbl>
              <a:tblPr/>
              <a:tblGrid>
                <a:gridCol w="4054475"/>
                <a:gridCol w="606425"/>
                <a:gridCol w="4054475"/>
              </a:tblGrid>
              <a:tr h="752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rgbClr val="C00000"/>
                          </a:solidFill>
                          <a:effectLst/>
                          <a:latin typeface="Arial" charset="0"/>
                        </a:rPr>
                        <a:t>2011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smtClean="0">
                        <a:ln>
                          <a:noFill/>
                        </a:ln>
                        <a:solidFill>
                          <a:srgbClr val="FFFFFF"/>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rgbClr val="C00000"/>
                          </a:solidFill>
                          <a:effectLst/>
                          <a:latin typeface="Arial" charset="0"/>
                        </a:rPr>
                        <a:t>2012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676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Arial" charset="0"/>
                        </a:rPr>
                        <a:t>Сформулированная экзаменуемым проблема исходного текста прокомментирована,</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Arial" charset="0"/>
                        </a:rPr>
                        <a:t>но</a:t>
                      </a:r>
                      <a:endParaRPr kumimoji="0" lang="ru-RU" sz="2000" b="0" i="0" u="none" strike="noStrike" cap="none" normalizeH="0" baseline="0" smtClean="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Arial" charset="0"/>
                        </a:rPr>
                        <a:t>в комментариях допущена 1 фактическая ошибка, связанная с пониманием исходного текста.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smtClean="0">
                          <a:ln>
                            <a:noFill/>
                          </a:ln>
                          <a:solidFill>
                            <a:srgbClr val="000000"/>
                          </a:solidFill>
                          <a:effectLst/>
                          <a:latin typeface="Arial" charset="0"/>
                        </a:rPr>
                        <a:t>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Arial" charset="0"/>
                          <a:cs typeface="Times New Roman" pitchFamily="18" charset="0"/>
                        </a:rPr>
                        <a:t>Сформулированная экзаменуемым проблема исходного текста прокомментирована,</a:t>
                      </a:r>
                      <a:endParaRPr kumimoji="0" lang="ru-RU" sz="2800" b="0" i="0" u="none" strike="noStrike" cap="none" normalizeH="0" baseline="0" smtClean="0">
                        <a:ln>
                          <a:noFill/>
                        </a:ln>
                        <a:solidFill>
                          <a:srgbClr val="000000"/>
                        </a:solidFill>
                        <a:effectLst/>
                        <a:latin typeface="Arial"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Arial" charset="0"/>
                          <a:cs typeface="Times New Roman" pitchFamily="18" charset="0"/>
                        </a:rPr>
                        <a:t>но</a:t>
                      </a:r>
                      <a:endParaRPr kumimoji="0" lang="ru-RU" sz="2800" b="1" i="0" u="none" strike="noStrike" cap="none" normalizeH="0" baseline="0" smtClean="0">
                        <a:ln>
                          <a:noFill/>
                        </a:ln>
                        <a:solidFill>
                          <a:srgbClr val="000000"/>
                        </a:solidFill>
                        <a:effectLst/>
                        <a:latin typeface="Arial"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1" i="1" u="sng" strike="noStrike" cap="none" normalizeH="0" baseline="0" smtClean="0">
                          <a:ln>
                            <a:noFill/>
                          </a:ln>
                          <a:solidFill>
                            <a:srgbClr val="C00000"/>
                          </a:solidFill>
                          <a:effectLst/>
                          <a:latin typeface="Arial" charset="0"/>
                          <a:cs typeface="Times New Roman" pitchFamily="18" charset="0"/>
                        </a:rPr>
                        <a:t>без опоры на исходный текст,</a:t>
                      </a:r>
                      <a:endParaRPr kumimoji="0" lang="ru-RU" sz="2800" b="1" i="0" u="none" strike="noStrike" cap="none" normalizeH="0" baseline="0" smtClean="0">
                        <a:ln>
                          <a:noFill/>
                        </a:ln>
                        <a:solidFill>
                          <a:srgbClr val="C00000"/>
                        </a:solidFill>
                        <a:effectLst/>
                        <a:latin typeface="Arial"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Arial" charset="0"/>
                          <a:cs typeface="Times New Roman" pitchFamily="18" charset="0"/>
                        </a:rPr>
                        <a:t>или</a:t>
                      </a:r>
                      <a:endParaRPr kumimoji="0" lang="ru-RU" sz="2800" b="1" i="0" u="none" strike="noStrike" cap="none" normalizeH="0" baseline="0" smtClean="0">
                        <a:ln>
                          <a:noFill/>
                        </a:ln>
                        <a:solidFill>
                          <a:srgbClr val="000000"/>
                        </a:solidFill>
                        <a:effectLst/>
                        <a:latin typeface="Arial"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Arial" charset="0"/>
                          <a:cs typeface="Times New Roman" pitchFamily="18" charset="0"/>
                        </a:rPr>
                        <a:t>в комментариях допущена 1 фактическая ошибка, связанная с пониманием исходного текста</a:t>
                      </a:r>
                      <a:endParaRPr kumimoji="0" lang="ru-RU" sz="2800" b="0" i="0" u="none" strike="noStrike" cap="none" normalizeH="0" baseline="0" smtClean="0">
                        <a:ln>
                          <a:noFill/>
                        </a:ln>
                        <a:solidFill>
                          <a:srgbClr val="000000"/>
                        </a:solidFill>
                        <a:effectLst/>
                        <a:latin typeface="Arial" charset="0"/>
                        <a:ea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14313" y="214313"/>
          <a:ext cx="8715375" cy="6286500"/>
        </p:xfrm>
        <a:graphic>
          <a:graphicData uri="http://schemas.openxmlformats.org/drawingml/2006/table">
            <a:tbl>
              <a:tblPr/>
              <a:tblGrid>
                <a:gridCol w="4071937"/>
                <a:gridCol w="571500"/>
                <a:gridCol w="4071938"/>
              </a:tblGrid>
              <a:tr h="542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rgbClr val="C00000"/>
                          </a:solidFill>
                          <a:effectLst/>
                          <a:latin typeface="Arial" charset="0"/>
                        </a:rPr>
                        <a:t>2011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smtClean="0">
                        <a:ln>
                          <a:noFill/>
                        </a:ln>
                        <a:solidFill>
                          <a:srgbClr val="FFFFFF"/>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rgbClr val="C00000"/>
                          </a:solidFill>
                          <a:effectLst/>
                          <a:latin typeface="Arial" charset="0"/>
                        </a:rPr>
                        <a:t>2012 год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7435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Сформулированная экзаменуемым проблема не прокомментирована, </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или</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в комментариях допущено более 1 фактической ошибки, связанной с пониманием исходного текста,</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или</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прокомментирована другая, не сформулированная экзаменуемым проблема,</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или</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в качестве комментариев дан простой пересказ текста или его фрагмента, </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или</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в качестве комментариев цитируется большой фрагмент исходного текста.</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smtClean="0">
                          <a:ln>
                            <a:noFill/>
                          </a:ln>
                          <a:solidFill>
                            <a:srgbClr val="000000"/>
                          </a:solidFill>
                          <a:effectLst/>
                          <a:latin typeface="Arial" charset="0"/>
                        </a:rPr>
                        <a:t>  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Сформулированная экзаменуемым проблема не прокомментирована, </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или</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в комментариях допущено более 1 фактической ошибки, связанной с пониманием исходного текста,</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или</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прокомментирована другая, не сформулированная экзаменуемым проблема,</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или</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в качестве комментариев дан простой пересказ текста или его фрагмента, </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или</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Times New Roman" pitchFamily="18" charset="0"/>
                          <a:cs typeface="Times New Roman" pitchFamily="18" charset="0"/>
                        </a:rPr>
                        <a:t>в качестве комментариев цитируется большой фрагмент исходного текста</a:t>
                      </a:r>
                      <a:endParaRPr kumimoji="0" lang="ru-RU" sz="2800" b="0" i="0" u="none" strike="noStrike" cap="none" normalizeH="0" baseline="0" smtClean="0">
                        <a:ln>
                          <a:noFill/>
                        </a:ln>
                        <a:solidFill>
                          <a:srgbClr val="000000"/>
                        </a:solidFill>
                        <a:effectLst/>
                        <a:latin typeface="Calibri" pitchFamily="34" charset="0"/>
                        <a:ea typeface="Calibri" pitchFamily="34" charset="0"/>
                        <a:cs typeface="Calibri"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Изменения в ЕГЭ 2012">
  <a:themeElements>
    <a:clrScheme name="Текст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Текст">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кст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Текст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Текст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Текст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Текст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Текст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Текст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екст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Текст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Текст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Текст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Текст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Изменения в ЕГЭ 2012</Template>
  <TotalTime>176</TotalTime>
  <Words>990</Words>
  <Application>Microsoft Office PowerPoint</Application>
  <PresentationFormat>Экран (4:3)</PresentationFormat>
  <Paragraphs>123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Изменения в ЕГЭ 2012</vt:lpstr>
      <vt:lpstr>Изменения в ЕГЭ по русскому языку в 2012 году</vt:lpstr>
      <vt:lpstr>Характеристика структуры и содержания КИМа 2012 года</vt:lpstr>
      <vt:lpstr>Изменен формат задания А2</vt:lpstr>
      <vt:lpstr>Задание А26 перенесено на позицию задания А6</vt:lpstr>
      <vt:lpstr>Уточнена формулировка задания С1</vt:lpstr>
      <vt:lpstr>Слайд 6</vt:lpstr>
      <vt:lpstr>Уточнены критерии проверки и оценки выполнения заданий с развернутым ответом (критерий К2, подсчет слов в сочинении). </vt:lpstr>
      <vt:lpstr>Слайд 8</vt:lpstr>
      <vt:lpstr>Слайд 9</vt:lpstr>
      <vt:lpstr>Слайд 10</vt:lpstr>
      <vt:lpstr>Слайд 11</vt:lpstr>
      <vt:lpstr>Распределение заданий по частям экзаменационной работы</vt:lpstr>
    </vt:vector>
  </TitlesOfParts>
  <Company>дом</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Изменения в ЕГЭ 2012 года</dc:title>
  <dc:creator>василенко ольга олеговна</dc:creator>
  <cp:lastModifiedBy>василенко ольга олеговна</cp:lastModifiedBy>
  <cp:revision>20</cp:revision>
  <dcterms:created xsi:type="dcterms:W3CDTF">2011-11-01T16:07:22Z</dcterms:created>
  <dcterms:modified xsi:type="dcterms:W3CDTF">2011-11-02T17:13:08Z</dcterms:modified>
</cp:coreProperties>
</file>