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2" r:id="rId2"/>
    <p:sldId id="270" r:id="rId3"/>
    <p:sldId id="259" r:id="rId4"/>
    <p:sldId id="263" r:id="rId5"/>
    <p:sldId id="264" r:id="rId6"/>
    <p:sldId id="265" r:id="rId7"/>
    <p:sldId id="260" r:id="rId8"/>
    <p:sldId id="271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00"/>
    <a:srgbClr val="006600"/>
    <a:srgbClr val="FF00FF"/>
    <a:srgbClr val="6600CC"/>
    <a:srgbClr val="CC00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3" autoAdjust="0"/>
    <p:restoredTop sz="92473" autoAdjust="0"/>
  </p:normalViewPr>
  <p:slideViewPr>
    <p:cSldViewPr>
      <p:cViewPr varScale="1">
        <p:scale>
          <a:sx n="101" d="100"/>
          <a:sy n="101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D656E-E205-4B0C-A466-56DC16141AB9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053B-FC80-4B6A-821B-FF1C5FAD6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53B-FC80-4B6A-821B-FF1C5FAD63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Найти лишний предмет, догадаться</a:t>
            </a:r>
            <a:r>
              <a:rPr lang="ru-RU" baseline="0" dirty="0" smtClean="0"/>
              <a:t> какое новое словарное слово будем изучать сегодня на уроке.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53B-FC80-4B6A-821B-FF1C5FAD63F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53B-FC80-4B6A-821B-FF1C5FAD63F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192C1A-69D8-4335-BC15-774809F3179B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g.desktopwallpapers.ru/auto/pics/Renault-Twingo-1280.jpg" TargetMode="External"/><Relationship Id="rId13" Type="http://schemas.openxmlformats.org/officeDocument/2006/relationships/hyperlink" Target="http://www.wizard-v.ru/furniture/images/279_m.jpg" TargetMode="External"/><Relationship Id="rId3" Type="http://schemas.openxmlformats.org/officeDocument/2006/relationships/hyperlink" Target="http://www.bestuning.ru/files/store_apendix_big107_110.jpg" TargetMode="External"/><Relationship Id="rId7" Type="http://schemas.openxmlformats.org/officeDocument/2006/relationships/hyperlink" Target="http://www.avto-podarok.ru/files/catalog_3774_image_1_big.jpg" TargetMode="External"/><Relationship Id="rId12" Type="http://schemas.openxmlformats.org/officeDocument/2006/relationships/hyperlink" Target="http://magnuseri.files.wordpress.com/2011/06/berlin_d.jpg" TargetMode="External"/><Relationship Id="rId2" Type="http://schemas.openxmlformats.org/officeDocument/2006/relationships/hyperlink" Target="http://vospitatel.com.ua/zaniatia/zagadki/zagadki-pro-transport/zagadki-pro-avto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ipart.net.ua/images/clip4437.jpg" TargetMode="External"/><Relationship Id="rId11" Type="http://schemas.openxmlformats.org/officeDocument/2006/relationships/hyperlink" Target="http://pan.fotovista.com/dev/8/9/10932898/l_10932898.jpg" TargetMode="External"/><Relationship Id="rId5" Type="http://schemas.openxmlformats.org/officeDocument/2006/relationships/hyperlink" Target="http://gry-dladzieci.pl/pliki_kolorowanek/duze/kolorowanka-samochod-policyjny_679.jpg" TargetMode="External"/><Relationship Id="rId15" Type="http://schemas.openxmlformats.org/officeDocument/2006/relationships/hyperlink" Target="http://www.det-kolyaski.ru/products_thumb/1250257834.jpg" TargetMode="External"/><Relationship Id="rId10" Type="http://schemas.openxmlformats.org/officeDocument/2006/relationships/hyperlink" Target="http://www.podarkishop.com/pict/pod/smail/700/017.jpg" TargetMode="External"/><Relationship Id="rId4" Type="http://schemas.openxmlformats.org/officeDocument/2006/relationships/hyperlink" Target="http://www.portaldetstva.ru/upload/iblock/1eb/b447.jpg" TargetMode="External"/><Relationship Id="rId9" Type="http://schemas.openxmlformats.org/officeDocument/2006/relationships/hyperlink" Target="http://www.novgorodauto.ru/walls/1600_1200/mazda_mx-5_limited_2006_2882.jpg" TargetMode="External"/><Relationship Id="rId14" Type="http://schemas.openxmlformats.org/officeDocument/2006/relationships/hyperlink" Target="http://www.it-n.ru/communities.aspx?cat_no=13748&amp;d_no=222265&amp;ext=Attachment.aspx?Id=970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7981" y="1214422"/>
            <a:ext cx="558838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6600" dirty="0" smtClean="0"/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Словарная работа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802" y="5143512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автор 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Зорина Александра Дмитриевна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учитель начальных классов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г.Ижевск , МКС(К)ОУ С(К)ОШ 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VIII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вида №79 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428604"/>
            <a:ext cx="5296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Что лишнее? Почему?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000108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928670"/>
            <a:ext cx="2143140" cy="211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357562"/>
            <a:ext cx="2928958" cy="30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857496"/>
            <a:ext cx="2734923" cy="35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378861"/>
            <a:ext cx="3214710" cy="433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словарные слова\kolorowanka-samochod-policyjny_679.jpg">
            <a:hlinkHover r:id="" action="ppaction://noaction">
              <a:snd r:embed="rId4" name="chimes.wav"/>
            </a:hlinkHover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571480"/>
            <a:ext cx="2500330" cy="2062772"/>
          </a:xfrm>
          <a:prstGeom prst="rect">
            <a:avLst/>
          </a:prstGeom>
          <a:noFill/>
        </p:spPr>
      </p:pic>
      <p:pic>
        <p:nvPicPr>
          <p:cNvPr id="2051" name="Picture 3" descr="I:\словарные слова\ракрска авто.gif"/>
          <p:cNvPicPr>
            <a:picLocks noChangeAspect="1" noChangeArrowheads="1"/>
          </p:cNvPicPr>
          <p:nvPr/>
        </p:nvPicPr>
        <p:blipFill>
          <a:blip r:embed="rId6" cstate="email"/>
          <a:srcRect t="5711" r="3750" b="18143"/>
          <a:stretch>
            <a:fillRect/>
          </a:stretch>
        </p:blipFill>
        <p:spPr bwMode="auto">
          <a:xfrm>
            <a:off x="428596" y="3786190"/>
            <a:ext cx="5357850" cy="27832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428868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8800" b="1" dirty="0" smtClean="0">
                <a:solidFill>
                  <a:srgbClr val="0000FF"/>
                </a:solidFill>
                <a:latin typeface="Bookman Old Style" pitchFamily="18" charset="0"/>
              </a:rPr>
              <a:t>.</a:t>
            </a:r>
            <a:r>
              <a:rPr lang="ru-RU" sz="8800" b="1" dirty="0" err="1" smtClean="0">
                <a:solidFill>
                  <a:srgbClr val="CC0000"/>
                </a:solidFill>
                <a:latin typeface="Bookman Old Style" pitchFamily="18" charset="0"/>
              </a:rPr>
              <a:t>вт</a:t>
            </a:r>
            <a:r>
              <a:rPr lang="ru-RU" sz="8800" b="1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ru-RU" sz="8800" b="1" dirty="0" smtClean="0">
                <a:solidFill>
                  <a:srgbClr val="0000FF"/>
                </a:solidFill>
                <a:latin typeface="Bookman Old Style" pitchFamily="18" charset="0"/>
              </a:rPr>
              <a:t>.</a:t>
            </a:r>
            <a:r>
              <a:rPr lang="ru-RU" sz="8800" b="1" dirty="0" smtClean="0">
                <a:solidFill>
                  <a:srgbClr val="CC0000"/>
                </a:solidFill>
                <a:latin typeface="Bookman Old Style" pitchFamily="18" charset="0"/>
              </a:rPr>
              <a:t>м </a:t>
            </a:r>
            <a:r>
              <a:rPr lang="ru-RU" sz="8800" b="1" dirty="0" smtClean="0">
                <a:solidFill>
                  <a:srgbClr val="0000FF"/>
                </a:solidFill>
                <a:latin typeface="Bookman Old Style" pitchFamily="18" charset="0"/>
              </a:rPr>
              <a:t>.</a:t>
            </a:r>
            <a:r>
              <a:rPr lang="ru-RU" sz="8800" b="1" dirty="0" err="1" smtClean="0">
                <a:solidFill>
                  <a:srgbClr val="CC0000"/>
                </a:solidFill>
                <a:latin typeface="Bookman Old Style" pitchFamily="18" charset="0"/>
              </a:rPr>
              <a:t>биль</a:t>
            </a:r>
            <a:endParaRPr lang="ru-RU" sz="8800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214554"/>
            <a:ext cx="85011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11500" b="1" dirty="0" err="1" smtClean="0">
                <a:solidFill>
                  <a:srgbClr val="0000FF"/>
                </a:solidFill>
                <a:latin typeface="Bookman Old Style" pitchFamily="18" charset="0"/>
              </a:rPr>
              <a:t>а</a:t>
            </a:r>
            <a:r>
              <a:rPr lang="ru-RU" sz="8800" b="1" dirty="0" err="1" smtClean="0">
                <a:solidFill>
                  <a:srgbClr val="CC0000"/>
                </a:solidFill>
                <a:latin typeface="Bookman Old Style" pitchFamily="18" charset="0"/>
              </a:rPr>
              <a:t>вт</a:t>
            </a:r>
            <a:r>
              <a:rPr lang="ru-RU" sz="8800" b="1" dirty="0" err="1" smtClean="0">
                <a:solidFill>
                  <a:srgbClr val="0000FF"/>
                </a:solidFill>
                <a:latin typeface="Bookman Old Style" pitchFamily="18" charset="0"/>
              </a:rPr>
              <a:t>О</a:t>
            </a:r>
            <a:r>
              <a:rPr lang="ru-RU" sz="8800" b="1" dirty="0" err="1" smtClean="0">
                <a:solidFill>
                  <a:srgbClr val="CC0000"/>
                </a:solidFill>
                <a:latin typeface="Bookman Old Style" pitchFamily="18" charset="0"/>
              </a:rPr>
              <a:t>м</a:t>
            </a:r>
            <a:r>
              <a:rPr lang="ru-RU" sz="8800" b="1" dirty="0" err="1" smtClean="0">
                <a:solidFill>
                  <a:srgbClr val="0000FF"/>
                </a:solidFill>
                <a:latin typeface="Bookman Old Style" pitchFamily="18" charset="0"/>
              </a:rPr>
              <a:t>О</a:t>
            </a:r>
            <a:r>
              <a:rPr lang="ru-RU" sz="8800" b="1" dirty="0" err="1" smtClean="0">
                <a:solidFill>
                  <a:srgbClr val="CC0000"/>
                </a:solidFill>
                <a:latin typeface="Bookman Old Style" pitchFamily="18" charset="0"/>
              </a:rPr>
              <a:t>биль</a:t>
            </a:r>
            <a:endParaRPr lang="ru-RU" sz="8800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928934"/>
            <a:ext cx="72552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928934"/>
            <a:ext cx="72552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://www.podarkishop.com/pict/pod/smail/700/01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804148">
            <a:off x="7096601" y="4801473"/>
            <a:ext cx="1450326" cy="1450326"/>
          </a:xfrm>
          <a:prstGeom prst="rect">
            <a:avLst/>
          </a:prstGeom>
          <a:noFill/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email"/>
          <a:stretch>
            <a:fillRect/>
          </a:stretch>
        </p:blipFill>
        <p:spPr>
          <a:xfrm>
            <a:off x="723629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4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70892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atang" pitchFamily="18" charset="-127"/>
                <a:ea typeface="Batang" pitchFamily="18" charset="-127"/>
              </a:rPr>
              <a:t>Автомобиль -</a:t>
            </a:r>
            <a:endParaRPr lang="ru-RU" sz="48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270892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Batang" pitchFamily="18" charset="-127"/>
                <a:ea typeface="Batang" pitchFamily="18" charset="-127"/>
              </a:rPr>
              <a:t>10 б., 9 </a:t>
            </a:r>
            <a:r>
              <a:rPr lang="ru-RU" sz="4800" b="1" dirty="0" err="1" smtClean="0">
                <a:latin typeface="Batang" pitchFamily="18" charset="-127"/>
                <a:ea typeface="Batang" pitchFamily="18" charset="-127"/>
              </a:rPr>
              <a:t>зв</a:t>
            </a:r>
            <a:r>
              <a:rPr lang="ru-RU" sz="4800" b="1" dirty="0" smtClean="0">
                <a:latin typeface="Batang" pitchFamily="18" charset="-127"/>
                <a:ea typeface="Batang" pitchFamily="18" charset="-127"/>
              </a:rPr>
              <a:t>.</a:t>
            </a:r>
            <a:endParaRPr lang="ru-RU" sz="48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Минус 3"/>
          <p:cNvSpPr/>
          <p:nvPr/>
        </p:nvSpPr>
        <p:spPr>
          <a:xfrm rot="17315690">
            <a:off x="3084992" y="2706232"/>
            <a:ext cx="404220" cy="167577"/>
          </a:xfrm>
          <a:prstGeom prst="mathMin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571472" y="3357562"/>
            <a:ext cx="3357586" cy="216594"/>
            <a:chOff x="682998" y="4148510"/>
            <a:chExt cx="3357586" cy="216594"/>
          </a:xfrm>
        </p:grpSpPr>
        <p:sp>
          <p:nvSpPr>
            <p:cNvPr id="7" name="Арка 6"/>
            <p:cNvSpPr/>
            <p:nvPr/>
          </p:nvSpPr>
          <p:spPr>
            <a:xfrm rot="10800000">
              <a:off x="1187624" y="4148510"/>
              <a:ext cx="781258" cy="216594"/>
            </a:xfrm>
            <a:prstGeom prst="blockArc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Арка 7"/>
            <p:cNvSpPr/>
            <p:nvPr/>
          </p:nvSpPr>
          <p:spPr>
            <a:xfrm rot="10800000">
              <a:off x="682998" y="4148510"/>
              <a:ext cx="432048" cy="216024"/>
            </a:xfrm>
            <a:prstGeom prst="blockArc">
              <a:avLst>
                <a:gd name="adj1" fmla="val 11028116"/>
                <a:gd name="adj2" fmla="val 0"/>
                <a:gd name="adj3" fmla="val 25000"/>
              </a:avLst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Арка 8"/>
            <p:cNvSpPr/>
            <p:nvPr/>
          </p:nvSpPr>
          <p:spPr>
            <a:xfrm rot="10800000">
              <a:off x="2111758" y="4148510"/>
              <a:ext cx="630402" cy="216594"/>
            </a:xfrm>
            <a:prstGeom prst="blockArc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Арка 10"/>
            <p:cNvSpPr/>
            <p:nvPr/>
          </p:nvSpPr>
          <p:spPr>
            <a:xfrm rot="10800000">
              <a:off x="2897576" y="4148510"/>
              <a:ext cx="1143008" cy="214314"/>
            </a:xfrm>
            <a:prstGeom prst="blockArc">
              <a:avLst>
                <a:gd name="adj1" fmla="val 10807582"/>
                <a:gd name="adj2" fmla="val 0"/>
                <a:gd name="adj3" fmla="val 25000"/>
              </a:avLst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5576" y="465313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00"/>
                </a:solidFill>
                <a:latin typeface="Batang" pitchFamily="18" charset="-127"/>
                <a:ea typeface="Batang" pitchFamily="18" charset="-127"/>
              </a:rPr>
              <a:t>Сколько мягких согласных в слове?</a:t>
            </a:r>
          </a:p>
          <a:p>
            <a:r>
              <a:rPr lang="ru-RU" sz="2400" b="1" dirty="0" smtClean="0">
                <a:solidFill>
                  <a:srgbClr val="333300"/>
                </a:solidFill>
                <a:latin typeface="Batang" pitchFamily="18" charset="-127"/>
                <a:ea typeface="Batang" pitchFamily="18" charset="-127"/>
              </a:rPr>
              <a:t>Назови их.</a:t>
            </a:r>
            <a:endParaRPr lang="ru-RU" sz="2400" b="1" dirty="0">
              <a:solidFill>
                <a:srgbClr val="3333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0901" y="620688"/>
            <a:ext cx="535274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Запиши слово,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сделай звуковой анализ</a:t>
            </a:r>
          </a:p>
          <a:p>
            <a:pPr algn="ctr"/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571472" y="3357562"/>
            <a:ext cx="2071702" cy="144016"/>
            <a:chOff x="857224" y="2285992"/>
            <a:chExt cx="2071702" cy="144016"/>
          </a:xfrm>
        </p:grpSpPr>
        <p:sp>
          <p:nvSpPr>
            <p:cNvPr id="13" name="Минус 12"/>
            <p:cNvSpPr/>
            <p:nvPr/>
          </p:nvSpPr>
          <p:spPr>
            <a:xfrm>
              <a:off x="1928795" y="2285992"/>
              <a:ext cx="214313" cy="142876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2714612" y="2285992"/>
              <a:ext cx="214314" cy="142876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Минус 17"/>
            <p:cNvSpPr/>
            <p:nvPr/>
          </p:nvSpPr>
          <p:spPr>
            <a:xfrm>
              <a:off x="857224" y="2285992"/>
              <a:ext cx="360040" cy="144016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Минус 19"/>
            <p:cNvSpPr/>
            <p:nvPr/>
          </p:nvSpPr>
          <p:spPr>
            <a:xfrm>
              <a:off x="1357290" y="2285992"/>
              <a:ext cx="210324" cy="142876"/>
            </a:xfrm>
            <a:prstGeom prst="mathMinus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7595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Собери слово из слогов 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165" y="2996952"/>
            <a:ext cx="12234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err="1" smtClean="0">
                <a:solidFill>
                  <a:srgbClr val="6600CC"/>
                </a:solidFill>
                <a:latin typeface="Bookman Old Style" pitchFamily="18" charset="0"/>
              </a:rPr>
              <a:t>ав</a:t>
            </a:r>
            <a:endParaRPr lang="ru-RU" sz="6600" b="1" dirty="0">
              <a:solidFill>
                <a:srgbClr val="6600CC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717032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то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2132856"/>
            <a:ext cx="1702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Bookman Old Style" pitchFamily="18" charset="0"/>
              </a:rPr>
              <a:t>мо</a:t>
            </a:r>
            <a:endParaRPr lang="ru-RU" sz="8000" b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321297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FF"/>
                </a:solidFill>
                <a:latin typeface="+mj-lt"/>
                <a:ea typeface="BatangChe" pitchFamily="49" charset="-127"/>
                <a:cs typeface="Aharoni" pitchFamily="2" charset="-79"/>
              </a:rPr>
              <a:t>биль</a:t>
            </a:r>
            <a:endParaRPr lang="ru-RU" sz="4000" b="1" dirty="0">
              <a:solidFill>
                <a:srgbClr val="FF00FF"/>
              </a:solidFill>
              <a:latin typeface="+mj-lt"/>
              <a:ea typeface="BatangChe" pitchFamily="49" charset="-127"/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581128"/>
            <a:ext cx="1286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err="1" smtClean="0">
                <a:solidFill>
                  <a:srgbClr val="006600"/>
                </a:solidFill>
                <a:latin typeface="Bookman Old Style" pitchFamily="18" charset="0"/>
              </a:rPr>
              <a:t>ма</a:t>
            </a:r>
            <a:endParaRPr lang="ru-RU" sz="5400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276872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4149080"/>
            <a:ext cx="12570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err="1" smtClean="0">
                <a:solidFill>
                  <a:srgbClr val="00B0F0"/>
                </a:solidFill>
                <a:latin typeface="Bookman Old Style" pitchFamily="18" charset="0"/>
              </a:rPr>
              <a:t>ов</a:t>
            </a:r>
            <a:endParaRPr lang="ru-RU" sz="6600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558924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FF"/>
                </a:solidFill>
                <a:latin typeface="Arial Black" pitchFamily="34" charset="0"/>
                <a:ea typeface="BatangChe" pitchFamily="49" charset="-127"/>
                <a:cs typeface="Aharoni" pitchFamily="2" charset="-79"/>
              </a:rPr>
              <a:t>бил</a:t>
            </a:r>
            <a:endParaRPr lang="ru-RU" sz="3200" b="1" dirty="0">
              <a:solidFill>
                <a:srgbClr val="FF00FF"/>
              </a:solidFill>
              <a:latin typeface="Arial Black" pitchFamily="34" charset="0"/>
              <a:ea typeface="BatangChe" pitchFamily="49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692696"/>
            <a:ext cx="447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3300"/>
                </a:solidFill>
                <a:latin typeface="Bookman Old Style" pitchFamily="18" charset="0"/>
                <a:ea typeface="BatangChe" pitchFamily="49" charset="-127"/>
              </a:rPr>
              <a:t>Подбери пару к слову</a:t>
            </a:r>
            <a:endParaRPr lang="ru-RU" sz="2800" b="1" dirty="0">
              <a:solidFill>
                <a:srgbClr val="333300"/>
              </a:solidFill>
              <a:latin typeface="Bookman Old Style" pitchFamily="18" charset="0"/>
              <a:ea typeface="BatangChe" pitchFamily="49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2348880"/>
            <a:ext cx="3140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a typeface="BatangChe" pitchFamily="49" charset="-127"/>
              </a:rPr>
              <a:t>а</a:t>
            </a:r>
            <a:r>
              <a:rPr lang="ru-RU" sz="3200" b="1" dirty="0" smtClean="0">
                <a:solidFill>
                  <a:srgbClr val="0000FF"/>
                </a:solidFill>
                <a:ea typeface="BatangChe" pitchFamily="49" charset="-127"/>
              </a:rPr>
              <a:t>в</a:t>
            </a:r>
            <a:r>
              <a:rPr lang="ru-RU" sz="3200" b="1" dirty="0" smtClean="0">
                <a:ea typeface="BatangChe" pitchFamily="49" charset="-127"/>
              </a:rPr>
              <a:t>т</a:t>
            </a:r>
            <a:r>
              <a:rPr lang="ru-RU" sz="3200" b="1" dirty="0" smtClean="0">
                <a:solidFill>
                  <a:srgbClr val="FF0000"/>
                </a:solidFill>
                <a:ea typeface="BatangChe" pitchFamily="49" charset="-127"/>
              </a:rPr>
              <a:t>о</a:t>
            </a:r>
            <a:r>
              <a:rPr lang="ru-RU" sz="3200" b="1" dirty="0" smtClean="0">
                <a:ea typeface="BatangChe" pitchFamily="49" charset="-127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ea typeface="BatangChe" pitchFamily="49" charset="-127"/>
              </a:rPr>
              <a:t>о</a:t>
            </a:r>
            <a:r>
              <a:rPr lang="ru-RU" sz="3200" b="1" dirty="0" smtClean="0">
                <a:ea typeface="BatangChe" pitchFamily="49" charset="-127"/>
              </a:rPr>
              <a:t>биль </a:t>
            </a:r>
            <a:endParaRPr lang="ru-RU" sz="3200" b="1" dirty="0">
              <a:ea typeface="BatangChe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268760"/>
            <a:ext cx="2601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личный</a:t>
            </a: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красное</a:t>
            </a: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новый 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005064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машина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автомашина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авто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3429000"/>
            <a:ext cx="8462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00"/>
                </a:solidFill>
                <a:latin typeface="Bookman Old Style" pitchFamily="18" charset="0"/>
                <a:ea typeface="BatangChe" pitchFamily="49" charset="-127"/>
              </a:rPr>
              <a:t>Назовите синонимы к слову  автомобиль</a:t>
            </a:r>
            <a:endParaRPr lang="ru-RU" sz="2800" b="1" dirty="0">
              <a:solidFill>
                <a:srgbClr val="333300"/>
              </a:solidFill>
              <a:latin typeface="Bookman Old Style" pitchFamily="18" charset="0"/>
              <a:ea typeface="BatangChe" pitchFamily="49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 r="-2045"/>
          <a:stretch>
            <a:fillRect/>
          </a:stretch>
        </p:blipFill>
        <p:spPr bwMode="auto">
          <a:xfrm>
            <a:off x="5000628" y="4071942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инус 2"/>
          <p:cNvSpPr/>
          <p:nvPr/>
        </p:nvSpPr>
        <p:spPr>
          <a:xfrm>
            <a:off x="857224" y="5715016"/>
            <a:ext cx="1214446" cy="857256"/>
          </a:xfrm>
          <a:prstGeom prst="mathMin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 rot="16200000">
            <a:off x="767926" y="5554280"/>
            <a:ext cx="678661" cy="857256"/>
          </a:xfrm>
          <a:prstGeom prst="mathMin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2000232" y="5715016"/>
            <a:ext cx="1785950" cy="857256"/>
          </a:xfrm>
          <a:prstGeom prst="mathMin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3857620" y="5715016"/>
            <a:ext cx="1714512" cy="857256"/>
          </a:xfrm>
          <a:prstGeom prst="mathMin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5572132" y="5715016"/>
            <a:ext cx="1714512" cy="857256"/>
          </a:xfrm>
          <a:prstGeom prst="mathMin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7286644" y="5715016"/>
            <a:ext cx="214314" cy="857256"/>
          </a:xfrm>
          <a:prstGeom prst="mathMin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500042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latin typeface="Bookman Old Style" pitchFamily="18" charset="0"/>
              </a:rPr>
              <a:t>Составь предложение по схеме</a:t>
            </a:r>
          </a:p>
          <a:p>
            <a:pPr algn="ctr"/>
            <a:r>
              <a:rPr lang="ru-RU" sz="2800" dirty="0" smtClean="0">
                <a:latin typeface="Bookman Old Style" pitchFamily="18" charset="0"/>
              </a:rPr>
              <a:t> со словарными словами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571612"/>
            <a:ext cx="5572164" cy="417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инус 2"/>
          <p:cNvSpPr/>
          <p:nvPr/>
        </p:nvSpPr>
        <p:spPr>
          <a:xfrm>
            <a:off x="857224" y="5715016"/>
            <a:ext cx="1214446" cy="857256"/>
          </a:xfrm>
          <a:prstGeom prst="mathMinus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 rot="16200000">
            <a:off x="767926" y="5554280"/>
            <a:ext cx="678661" cy="857256"/>
          </a:xfrm>
          <a:prstGeom prst="mathMinus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2000232" y="5715016"/>
            <a:ext cx="1785950" cy="857256"/>
          </a:xfrm>
          <a:prstGeom prst="mathMinus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3857620" y="5715016"/>
            <a:ext cx="1714512" cy="857256"/>
          </a:xfrm>
          <a:prstGeom prst="mathMinus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5572132" y="5715016"/>
            <a:ext cx="1714512" cy="857256"/>
          </a:xfrm>
          <a:prstGeom prst="mathMinus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7286644" y="5715016"/>
            <a:ext cx="214314" cy="857256"/>
          </a:xfrm>
          <a:prstGeom prst="mathMinus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3568" y="692696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Проверь предложение</a:t>
            </a:r>
          </a:p>
          <a:p>
            <a:pPr algn="ctr"/>
            <a:r>
              <a:rPr lang="ru-RU" sz="2800" dirty="0" smtClean="0">
                <a:latin typeface="Bookman Old Style" pitchFamily="18" charset="0"/>
              </a:rPr>
              <a:t> со словарными словами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844824"/>
            <a:ext cx="77768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Arial Black" pitchFamily="34" charset="0"/>
              </a:rPr>
              <a:t> По  ул</a:t>
            </a:r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6600" dirty="0" smtClean="0">
                <a:latin typeface="Arial Black" pitchFamily="34" charset="0"/>
              </a:rPr>
              <a:t>це</a:t>
            </a:r>
          </a:p>
          <a:p>
            <a:r>
              <a:rPr lang="ru-RU" sz="6600" dirty="0" smtClean="0">
                <a:latin typeface="Arial Black" pitchFamily="34" charset="0"/>
              </a:rPr>
              <a:t> едут </a:t>
            </a:r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6600" dirty="0" smtClean="0">
                <a:solidFill>
                  <a:srgbClr val="002060"/>
                </a:solidFill>
                <a:latin typeface="Arial Black" pitchFamily="34" charset="0"/>
              </a:rPr>
              <a:t>в</a:t>
            </a:r>
            <a:r>
              <a:rPr lang="ru-RU" sz="6600" dirty="0" smtClean="0">
                <a:latin typeface="Arial Black" pitchFamily="34" charset="0"/>
              </a:rPr>
              <a:t>т</a:t>
            </a:r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6600" dirty="0" smtClean="0">
                <a:latin typeface="Arial Black" pitchFamily="34" charset="0"/>
              </a:rPr>
              <a:t>м</a:t>
            </a:r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6600" dirty="0" smtClean="0">
                <a:latin typeface="Arial Black" pitchFamily="34" charset="0"/>
              </a:rPr>
              <a:t>били.</a:t>
            </a:r>
            <a:endParaRPr lang="ru-RU" sz="6600" dirty="0">
              <a:latin typeface="Arial Black" pitchFamily="34" charset="0"/>
            </a:endParaRPr>
          </a:p>
        </p:txBody>
      </p:sp>
      <p:pic>
        <p:nvPicPr>
          <p:cNvPr id="2050" name="Picture 2" descr="http://pan.fotovista.com/dev/8/9/10932898/l_1093289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060848"/>
            <a:ext cx="893130" cy="792088"/>
          </a:xfrm>
          <a:prstGeom prst="rect">
            <a:avLst/>
          </a:prstGeom>
          <a:noFill/>
        </p:spPr>
      </p:pic>
      <p:pic>
        <p:nvPicPr>
          <p:cNvPr id="21" name="Picture 2" descr="http://pan.fotovista.com/dev/8/9/10932898/l_1093289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077072"/>
            <a:ext cx="893130" cy="792088"/>
          </a:xfrm>
          <a:prstGeom prst="rect">
            <a:avLst/>
          </a:prstGeom>
          <a:noFill/>
        </p:spPr>
      </p:pic>
      <p:pic>
        <p:nvPicPr>
          <p:cNvPr id="22" name="Picture 2" descr="http://pan.fotovista.com/dev/8/9/10932898/l_1093289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077072"/>
            <a:ext cx="893130" cy="792088"/>
          </a:xfrm>
          <a:prstGeom prst="rect">
            <a:avLst/>
          </a:prstGeom>
          <a:noFill/>
        </p:spPr>
      </p:pic>
      <p:pic>
        <p:nvPicPr>
          <p:cNvPr id="23" name="Picture 2" descr="http://pan.fotovista.com/dev/8/9/10932898/l_1093289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077072"/>
            <a:ext cx="893130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00034" y="1785926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http://vospitatel.com.ua/zaniatia/zagadki/zagadki-pro-transport/zagadki-pro-avto.html</a:t>
            </a:r>
            <a:r>
              <a:rPr lang="ru-RU" sz="1400" dirty="0" smtClean="0"/>
              <a:t> загадка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785918" y="428604"/>
            <a:ext cx="5139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Использованные ресурсы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496"/>
            <a:ext cx="7745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http://www.bestuning.ru/files/store_apendix_big107_110.jpg</a:t>
            </a:r>
            <a:r>
              <a:rPr lang="ru-RU" sz="1400" dirty="0" smtClean="0"/>
              <a:t>  руль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429000"/>
            <a:ext cx="8028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http://www.portaldetstva.ru/upload/iblock/1eb/b447.jpg</a:t>
            </a:r>
            <a:r>
              <a:rPr lang="ru-RU" sz="1400" dirty="0" smtClean="0"/>
              <a:t>  машинка -раскраска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000504"/>
            <a:ext cx="8174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http://gry-dladzieci.pl/pliki_kolorowanek/duze/kolorowanka-samochod-policyjny_679.jpg</a:t>
            </a:r>
            <a:r>
              <a:rPr lang="ru-RU" sz="1400" dirty="0" smtClean="0"/>
              <a:t>   полицейская машинка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714752"/>
            <a:ext cx="66437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http://www.clipart.net.ua/images/clip4437.jpg</a:t>
            </a:r>
            <a:r>
              <a:rPr lang="ru-RU" sz="1400" dirty="0" smtClean="0"/>
              <a:t> колесо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4429132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7"/>
              </a:rPr>
              <a:t>http://www.avto-podarok.ru/files/catalog_3774_image_1_big.jpg</a:t>
            </a:r>
            <a:r>
              <a:rPr lang="ru-RU" sz="1400" dirty="0" smtClean="0"/>
              <a:t> капот</a:t>
            </a: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4714884"/>
            <a:ext cx="7643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8"/>
              </a:rPr>
              <a:t>http://img.desktopwallpapers.ru/auto/pics/Renault-Twingo-1280.jpg</a:t>
            </a:r>
            <a:r>
              <a:rPr lang="ru-RU" sz="1400" dirty="0" smtClean="0"/>
              <a:t>  машина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4929198"/>
            <a:ext cx="80010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9"/>
              </a:rPr>
              <a:t>http://www.novgorodauto.ru/walls/1600_1200/mazda_mx-5_limited_2006_2882.jpg</a:t>
            </a:r>
            <a:r>
              <a:rPr lang="ru-RU" sz="1400" dirty="0" smtClean="0"/>
              <a:t> -автомобиль</a:t>
            </a:r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2285992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0"/>
              </a:rPr>
              <a:t>http://www.podarkishop.com/pict/pod/smail/700/017.jpg</a:t>
            </a:r>
            <a:r>
              <a:rPr lang="ru-RU" sz="1400" dirty="0" smtClean="0"/>
              <a:t> смайлик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3143248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1"/>
              </a:rPr>
              <a:t>http://pan.fotovista.com/dev/8/9/10932898/l_10932898.jpg</a:t>
            </a:r>
            <a:r>
              <a:rPr lang="ru-RU" sz="1400" dirty="0" smtClean="0"/>
              <a:t> машинка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2571744"/>
            <a:ext cx="7786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2"/>
              </a:rPr>
              <a:t>http://magnuseri.files.wordpress.com/2011/06/berlin_d.jpg</a:t>
            </a:r>
            <a:r>
              <a:rPr lang="ru-RU" sz="1400" dirty="0" smtClean="0"/>
              <a:t>  улица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5357826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3"/>
              </a:rPr>
              <a:t>http://www.wizard-v.ru/furniture/images/279_m.jpg</a:t>
            </a:r>
            <a:r>
              <a:rPr lang="ru-RU" sz="1400" dirty="0" smtClean="0"/>
              <a:t> компьютерное кресло</a:t>
            </a:r>
          </a:p>
          <a:p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928670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Аствацатуров</a:t>
            </a:r>
            <a:r>
              <a:rPr lang="ru-RU" sz="1400" dirty="0" smtClean="0"/>
              <a:t> Г.О. Технологический прием «Анимированная </a:t>
            </a:r>
            <a:r>
              <a:rPr lang="ru-RU" sz="1400" dirty="0" err="1" smtClean="0"/>
              <a:t>сорбонка</a:t>
            </a:r>
            <a:r>
              <a:rPr lang="ru-RU" sz="1400" dirty="0" smtClean="0"/>
              <a:t>» – </a:t>
            </a:r>
            <a:r>
              <a:rPr lang="en-US" sz="1400" u="sng" dirty="0" smtClean="0">
                <a:hlinkClick r:id="rId14"/>
              </a:rPr>
              <a:t>http</a:t>
            </a:r>
            <a:r>
              <a:rPr lang="ru-RU" sz="1400" u="sng" dirty="0" smtClean="0">
                <a:hlinkClick r:id="rId14"/>
              </a:rPr>
              <a:t>://</a:t>
            </a:r>
            <a:r>
              <a:rPr lang="en-US" sz="1400" u="sng" dirty="0" smtClean="0">
                <a:hlinkClick r:id="rId14"/>
              </a:rPr>
              <a:t>www</a:t>
            </a:r>
            <a:r>
              <a:rPr lang="ru-RU" sz="1400" u="sng" dirty="0" smtClean="0">
                <a:hlinkClick r:id="rId14"/>
              </a:rPr>
              <a:t>.</a:t>
            </a:r>
            <a:r>
              <a:rPr lang="en-US" sz="1400" u="sng" dirty="0" smtClean="0">
                <a:hlinkClick r:id="rId14"/>
              </a:rPr>
              <a:t>it</a:t>
            </a:r>
            <a:r>
              <a:rPr lang="ru-RU" sz="1400" u="sng" dirty="0" smtClean="0">
                <a:hlinkClick r:id="rId14"/>
              </a:rPr>
              <a:t>-</a:t>
            </a:r>
            <a:r>
              <a:rPr lang="en-US" sz="1400" u="sng" dirty="0" smtClean="0">
                <a:hlinkClick r:id="rId14"/>
              </a:rPr>
              <a:t>n</a:t>
            </a:r>
            <a:r>
              <a:rPr lang="ru-RU" sz="1400" u="sng" dirty="0" smtClean="0">
                <a:hlinkClick r:id="rId14"/>
              </a:rPr>
              <a:t>.</a:t>
            </a:r>
            <a:r>
              <a:rPr lang="en-US" sz="1400" u="sng" dirty="0" err="1" smtClean="0">
                <a:hlinkClick r:id="rId14"/>
              </a:rPr>
              <a:t>ru</a:t>
            </a:r>
            <a:r>
              <a:rPr lang="ru-RU" sz="1400" u="sng" dirty="0" smtClean="0">
                <a:hlinkClick r:id="rId14"/>
              </a:rPr>
              <a:t>/</a:t>
            </a:r>
            <a:r>
              <a:rPr lang="en-US" sz="1400" u="sng" dirty="0" smtClean="0">
                <a:hlinkClick r:id="rId14"/>
              </a:rPr>
              <a:t>communities</a:t>
            </a:r>
            <a:r>
              <a:rPr lang="ru-RU" sz="1400" u="sng" dirty="0" smtClean="0">
                <a:hlinkClick r:id="rId14"/>
              </a:rPr>
              <a:t>.</a:t>
            </a:r>
            <a:r>
              <a:rPr lang="en-US" sz="1400" u="sng" dirty="0" err="1" smtClean="0">
                <a:hlinkClick r:id="rId14"/>
              </a:rPr>
              <a:t>aspx</a:t>
            </a:r>
            <a:r>
              <a:rPr lang="ru-RU" sz="1400" u="sng" dirty="0" smtClean="0">
                <a:hlinkClick r:id="rId14"/>
              </a:rPr>
              <a:t>?</a:t>
            </a:r>
            <a:r>
              <a:rPr lang="en-US" sz="1400" u="sng" dirty="0" smtClean="0">
                <a:hlinkClick r:id="rId14"/>
              </a:rPr>
              <a:t>cat</a:t>
            </a:r>
            <a:r>
              <a:rPr lang="ru-RU" sz="1400" u="sng" dirty="0" smtClean="0">
                <a:hlinkClick r:id="rId14"/>
              </a:rPr>
              <a:t>_</a:t>
            </a:r>
            <a:r>
              <a:rPr lang="en-US" sz="1400" u="sng" dirty="0" smtClean="0">
                <a:hlinkClick r:id="rId14"/>
              </a:rPr>
              <a:t>no</a:t>
            </a:r>
            <a:r>
              <a:rPr lang="ru-RU" sz="1400" u="sng" dirty="0" smtClean="0">
                <a:hlinkClick r:id="rId14"/>
              </a:rPr>
              <a:t>=13748&amp;</a:t>
            </a:r>
            <a:r>
              <a:rPr lang="en-US" sz="1400" u="sng" dirty="0" smtClean="0">
                <a:hlinkClick r:id="rId14"/>
              </a:rPr>
              <a:t>d</a:t>
            </a:r>
            <a:r>
              <a:rPr lang="ru-RU" sz="1400" u="sng" dirty="0" smtClean="0">
                <a:hlinkClick r:id="rId14"/>
              </a:rPr>
              <a:t>_</a:t>
            </a:r>
            <a:r>
              <a:rPr lang="en-US" sz="1400" u="sng" dirty="0" smtClean="0">
                <a:hlinkClick r:id="rId14"/>
              </a:rPr>
              <a:t>no</a:t>
            </a:r>
            <a:r>
              <a:rPr lang="ru-RU" sz="1400" u="sng" dirty="0" smtClean="0">
                <a:hlinkClick r:id="rId14"/>
              </a:rPr>
              <a:t>=222265&amp;</a:t>
            </a:r>
            <a:r>
              <a:rPr lang="en-US" sz="1400" u="sng" dirty="0" smtClean="0">
                <a:hlinkClick r:id="rId14"/>
              </a:rPr>
              <a:t>ext</a:t>
            </a:r>
            <a:r>
              <a:rPr lang="ru-RU" sz="1400" u="sng" dirty="0" smtClean="0">
                <a:hlinkClick r:id="rId14"/>
              </a:rPr>
              <a:t>=</a:t>
            </a:r>
            <a:r>
              <a:rPr lang="en-US" sz="1400" u="sng" dirty="0" smtClean="0">
                <a:hlinkClick r:id="rId14"/>
              </a:rPr>
              <a:t>Attachment</a:t>
            </a:r>
            <a:r>
              <a:rPr lang="ru-RU" sz="1400" u="sng" dirty="0" smtClean="0">
                <a:hlinkClick r:id="rId14"/>
              </a:rPr>
              <a:t>.</a:t>
            </a:r>
            <a:r>
              <a:rPr lang="en-US" sz="1400" u="sng" dirty="0" err="1" smtClean="0">
                <a:hlinkClick r:id="rId14"/>
              </a:rPr>
              <a:t>aspx</a:t>
            </a:r>
            <a:r>
              <a:rPr lang="ru-RU" sz="1400" u="sng" dirty="0" smtClean="0">
                <a:hlinkClick r:id="rId14"/>
              </a:rPr>
              <a:t>?</a:t>
            </a:r>
            <a:r>
              <a:rPr lang="en-US" sz="1400" u="sng" dirty="0" smtClean="0">
                <a:hlinkClick r:id="rId14"/>
              </a:rPr>
              <a:t>Id</a:t>
            </a:r>
            <a:r>
              <a:rPr lang="ru-RU" sz="1400" u="sng" dirty="0" smtClean="0">
                <a:hlinkClick r:id="rId14"/>
              </a:rPr>
              <a:t>=97001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643578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5"/>
              </a:rPr>
              <a:t>http://www.det-kolyaski.ru/products_thumb/1250257834.jpg</a:t>
            </a:r>
            <a:r>
              <a:rPr lang="ru-RU" sz="1400" dirty="0" smtClean="0"/>
              <a:t> </a:t>
            </a:r>
            <a:r>
              <a:rPr lang="ru-RU" sz="1400" dirty="0" err="1" smtClean="0"/>
              <a:t>автокресло</a:t>
            </a:r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743</TotalTime>
  <Words>222</Words>
  <Application>Microsoft Office PowerPoint</Application>
  <PresentationFormat>Экран (4:3)</PresentationFormat>
  <Paragraphs>59</Paragraphs>
  <Slides>9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112</cp:revision>
  <dcterms:created xsi:type="dcterms:W3CDTF">2011-10-16T09:28:51Z</dcterms:created>
  <dcterms:modified xsi:type="dcterms:W3CDTF">2011-12-24T18:58:17Z</dcterms:modified>
</cp:coreProperties>
</file>