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9" r:id="rId5"/>
    <p:sldId id="268" r:id="rId6"/>
    <p:sldId id="270" r:id="rId7"/>
    <p:sldId id="272" r:id="rId8"/>
    <p:sldId id="273" r:id="rId9"/>
    <p:sldId id="271" r:id="rId10"/>
    <p:sldId id="274" r:id="rId11"/>
    <p:sldId id="275" r:id="rId12"/>
    <p:sldId id="276" r:id="rId13"/>
    <p:sldId id="277" r:id="rId14"/>
    <p:sldId id="278" r:id="rId15"/>
    <p:sldId id="280" r:id="rId16"/>
    <p:sldId id="279" r:id="rId17"/>
    <p:sldId id="281" r:id="rId18"/>
    <p:sldId id="284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563938" y="1916113"/>
            <a:ext cx="4968875" cy="1296987"/>
          </a:xfrm>
        </p:spPr>
        <p:txBody>
          <a:bodyPr/>
          <a:lstStyle/>
          <a:p>
            <a:r>
              <a:rPr lang="ru-RU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здоровье учителя</a:t>
            </a:r>
            <a:br>
              <a:rPr lang="ru-RU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C0B00"/>
                </a:solidFill>
              </a:rPr>
              <a:t>Учитель не имеет права беспечно относиться к своему здоровью: он – пример для подражания и несет ответственность за последствия копирования своего труда.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834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ВАЖНО</a:t>
            </a:r>
            <a:endParaRPr lang="ru-RU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691679" y="1844675"/>
            <a:ext cx="6491883" cy="385445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rgbClr val="0C0B00"/>
                </a:solidFill>
              </a:rPr>
              <a:t>Задача повышения грамотности учителей по вопросам сохранения и укрепления здоровья должна рассматриваться как одна из приоритетных.</a:t>
            </a:r>
            <a:endParaRPr lang="ru-RU" sz="3600" b="1" dirty="0" smtClean="0">
              <a:solidFill>
                <a:srgbClr val="0C0B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7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C0B00"/>
                </a:solidFill>
              </a:rPr>
              <a:t>Способы </a:t>
            </a:r>
            <a:r>
              <a:rPr lang="ru-RU" dirty="0" err="1">
                <a:solidFill>
                  <a:srgbClr val="0C0B00"/>
                </a:solidFill>
              </a:rPr>
              <a:t>саморегуляции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4824536" cy="4886003"/>
          </a:xfrm>
        </p:spPr>
        <p:txBody>
          <a:bodyPr/>
          <a:lstStyle/>
          <a:p>
            <a:pPr lvl="0" eaLnBrk="0" hangingPunct="0">
              <a:lnSpc>
                <a:spcPct val="9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000" dirty="0"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Я собран и уравновешен, у меня приподнятое и радостное настроение. Я хочу быть активным и бодрым; я могу быть активным и бодрым; я активен и бодр. Я хочу (могу, буду) чувствовать энергию и бодрость; я жизнерадостен и полон сил.</a:t>
            </a:r>
          </a:p>
          <a:p>
            <a:pPr lvl="0" eaLnBrk="0" hangingPunct="0">
              <a:lnSpc>
                <a:spcPct val="9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000" dirty="0"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Я совершенно спокоен; я вхожу в класс уверенно; я чувствую себя на уроке свободно и раскованно; хорошо владею собой; мой голос звучит ровно и уверенно. Я могу хорошо провести урок; мне самому интересно на уроке. Мне интересно учить ребят, я спокоен и уверен в себе.</a:t>
            </a:r>
          </a:p>
          <a:p>
            <a:endParaRPr lang="ru-RU" dirty="0"/>
          </a:p>
        </p:txBody>
      </p:sp>
      <p:pic>
        <p:nvPicPr>
          <p:cNvPr id="4" name="Picture 2" descr="D:\картинки\ToonADay\PRFSS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68760"/>
            <a:ext cx="4429696" cy="451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31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C0B00"/>
                </a:solidFill>
              </a:rPr>
              <a:t>Способы </a:t>
            </a:r>
            <a:r>
              <a:rPr lang="ru-RU" dirty="0" err="1">
                <a:solidFill>
                  <a:srgbClr val="0C0B00"/>
                </a:solidFill>
              </a:rPr>
              <a:t>саморегуляции</a:t>
            </a:r>
            <a:endParaRPr lang="ru-RU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5" y="1124744"/>
            <a:ext cx="4613151" cy="4602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Я могу наслаждаться своей работой. У меня хорошая работа. Каждый день я с радостью иду на работу. Я работаю легко и радостно. У меня все получается. Это просто здорово — работать с подрастающим поколением. От своих учеников я заряжаюсь молодостью и энергией. Я энергичен, молод душой и оптимистичен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60000"/>
              <a:buFont typeface="Wingdings" pitchFamily="2" charset="2"/>
              <a:buChar char="n"/>
              <a:tabLst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0C0B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" name="Picture 1" descr="D:\картинки\Super Mom\SUPER04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24744"/>
            <a:ext cx="4143375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4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C0B00"/>
                </a:solidFill>
              </a:rPr>
              <a:t>Способы </a:t>
            </a:r>
            <a:r>
              <a:rPr lang="ru-RU" dirty="0" err="1">
                <a:solidFill>
                  <a:srgbClr val="0C0B00"/>
                </a:solidFill>
              </a:rPr>
              <a:t>саморегуляции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 eaLnBrk="0" hangingPunct="0">
              <a:lnSpc>
                <a:spcPct val="9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400" dirty="0"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Сегодня я – успешный учитель. Я верю в свои силы, способности, таланты. Я начну и закончу сегодняшний день радостно и успешно. И так будет ежедневно. Так будет всегда. Так будет всю мою жизнь, которой никто не распоряжается, кроме меня самого. </a:t>
            </a:r>
          </a:p>
          <a:p>
            <a:pPr lvl="0" eaLnBrk="0" hangingPunct="0">
              <a:lnSpc>
                <a:spcPct val="9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400" dirty="0"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Работа учителя сложна, но благородна. Я делаю благородное дело. Работая, я встречаю много интересных людей, я узнаю много нового, я расту и совершенствуюсь. Уча других, я многому учусь сам. Учительская работа — мой жизненный путь. Это — мой путь. Это — хороший путь.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989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Дистресс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776864" cy="4741987"/>
          </a:xfrm>
        </p:spPr>
        <p:txBody>
          <a:bodyPr/>
          <a:lstStyle/>
          <a:p>
            <a:pPr lvl="0" algn="ctr">
              <a:buClr>
                <a:srgbClr val="A50021"/>
              </a:buClr>
              <a:buSzPct val="60000"/>
              <a:buNone/>
              <a:defRPr/>
            </a:pPr>
            <a:r>
              <a:rPr lang="ru-RU" dirty="0">
                <a:solidFill>
                  <a:srgbClr val="0C0B00"/>
                </a:solidFill>
                <a:latin typeface="Times New Roman"/>
              </a:rPr>
              <a:t>Один из главных врагов здоровья учителя – </a:t>
            </a:r>
            <a:r>
              <a:rPr lang="ru-RU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СТРЕСС </a:t>
            </a:r>
            <a:r>
              <a:rPr lang="ru-RU" b="1" dirty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(</a:t>
            </a:r>
            <a:r>
              <a:rPr lang="ru-RU" b="1" dirty="0" err="1">
                <a:solidFill>
                  <a:srgbClr val="0C0B00"/>
                </a:solidFill>
                <a:latin typeface="Times New Roman"/>
              </a:rPr>
              <a:t>дистресс</a:t>
            </a:r>
            <a:r>
              <a:rPr lang="ru-RU" b="1" dirty="0">
                <a:solidFill>
                  <a:srgbClr val="0C0B00"/>
                </a:solidFill>
                <a:latin typeface="Times New Roman"/>
              </a:rPr>
              <a:t>)</a:t>
            </a:r>
          </a:p>
          <a:p>
            <a:pPr lvl="0"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Дистресс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</a:rPr>
              <a:t> </a:t>
            </a:r>
            <a:r>
              <a:rPr lang="ru-RU" dirty="0">
                <a:solidFill>
                  <a:srgbClr val="0C0B00"/>
                </a:solidFill>
                <a:latin typeface="Times New Roman"/>
              </a:rPr>
              <a:t>- стресс чрезмерной силы или продолжительности, оказывающий на организм неблагоприятное (патогенное) воздействие.</a:t>
            </a:r>
          </a:p>
          <a:p>
            <a:pPr lvl="0" algn="ctr">
              <a:buClr>
                <a:srgbClr val="A50021"/>
              </a:buClr>
              <a:buSzPct val="60000"/>
              <a:buNone/>
              <a:defRPr/>
            </a:pPr>
            <a:r>
              <a:rPr lang="ru-RU" dirty="0">
                <a:solidFill>
                  <a:srgbClr val="0C0B00"/>
                </a:solidFill>
                <a:latin typeface="Times New Roman"/>
              </a:rPr>
              <a:t>	Урок – фактор стресса (45 минут)!</a:t>
            </a:r>
          </a:p>
          <a:p>
            <a:pPr lvl="0" algn="ctr">
              <a:buClr>
                <a:srgbClr val="A50021"/>
              </a:buClr>
              <a:buSzPct val="60000"/>
              <a:buNone/>
              <a:defRPr/>
            </a:pPr>
            <a:r>
              <a:rPr lang="ru-RU" dirty="0">
                <a:solidFill>
                  <a:srgbClr val="0C0B00"/>
                </a:solidFill>
                <a:latin typeface="Times New Roman"/>
              </a:rPr>
              <a:t>Угроза «не успеть» - одна из самых </a:t>
            </a:r>
            <a:r>
              <a:rPr lang="ru-RU" dirty="0" err="1">
                <a:solidFill>
                  <a:srgbClr val="0C0B00"/>
                </a:solidFill>
                <a:latin typeface="Times New Roman"/>
              </a:rPr>
              <a:t>стрессогенных</a:t>
            </a:r>
            <a:r>
              <a:rPr lang="ru-RU" dirty="0">
                <a:solidFill>
                  <a:srgbClr val="0C0B00"/>
                </a:solidFill>
                <a:latin typeface="Times New Roman"/>
              </a:rPr>
              <a:t> для современного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277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C0B00"/>
                </a:solidFill>
              </a:rPr>
              <a:t>Как помочь себе при стрессе?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4525963"/>
          </a:xfrm>
        </p:spPr>
        <p:txBody>
          <a:bodyPr/>
          <a:lstStyle/>
          <a:p>
            <a:pPr lvl="0" eaLnBrk="0" hangingPunct="0">
              <a:lnSpc>
                <a:spcPct val="8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800" dirty="0"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Не блокировать эмоции - найти место, где можно вслух поговорить, прокричать то, что возмущает, обижает, выплакаться.</a:t>
            </a:r>
          </a:p>
          <a:p>
            <a:pPr lvl="0" eaLnBrk="0" hangingPunct="0">
              <a:lnSpc>
                <a:spcPct val="8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800" dirty="0"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Использовать свою логику. Это поможет скорректировать эмоциональные реакции.</a:t>
            </a:r>
          </a:p>
          <a:p>
            <a:pPr lvl="0" eaLnBrk="0" hangingPunct="0">
              <a:lnSpc>
                <a:spcPct val="8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800" dirty="0"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Вспомнить приятные события из собственной жизни. Вспомнить состояние радости. Сделать такое же лицо, улыбку,</a:t>
            </a:r>
            <a:br>
              <a:rPr lang="ru-RU" sz="2800" dirty="0"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ru-RU" sz="2800" dirty="0"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почувствовать это состояние всем телом.</a:t>
            </a:r>
          </a:p>
          <a:p>
            <a:pPr lvl="0" eaLnBrk="0" hangingPunct="0">
              <a:lnSpc>
                <a:spcPct val="80000"/>
              </a:lnSpc>
              <a:buClr>
                <a:srgbClr val="A50021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2800" dirty="0">
                <a:solidFill>
                  <a:srgbClr val="0C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По мере того как эти действия будут выполняться, раздражение, гнев, обида станут постепенно уходить.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75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918435"/>
              </p:ext>
            </p:extLst>
          </p:nvPr>
        </p:nvGraphicFramePr>
        <p:xfrm>
          <a:off x="2987824" y="1268760"/>
          <a:ext cx="5813425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3" imgW="4540250" imgH="3497263" progId="MS_ClipArt_Gallery.2">
                  <p:embed/>
                </p:oleObj>
              </mc:Choice>
              <mc:Fallback>
                <p:oleObj name="Clip" r:id="rId3" imgW="4540250" imgH="3497263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30000" contrast="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268760"/>
                        <a:ext cx="5813425" cy="471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C0B00"/>
                </a:solidFill>
              </a:rPr>
              <a:t>Как помочь себе при стрессе?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196752"/>
            <a:ext cx="5400600" cy="4525963"/>
          </a:xfrm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Ранний подъем;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Разделение труда;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Периодический отдых;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Физические упражнения;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Снисхождение к себе;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Расслабление;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Желание прощать;</a:t>
            </a:r>
          </a:p>
          <a:p>
            <a:pPr>
              <a:defRPr/>
            </a:pPr>
            <a:r>
              <a:rPr lang="ru-RU" sz="2800" dirty="0">
                <a:solidFill>
                  <a:srgbClr val="0C0B00"/>
                </a:solidFill>
              </a:rPr>
              <a:t>Готовность решать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12002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785926"/>
            <a:ext cx="8143932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0" cap="all" spc="0" normalizeH="0" baseline="0" noProof="0" dirty="0">
                <a:ln w="0"/>
                <a:gradFill flip="none">
                  <a:gsLst>
                    <a:gs pos="0">
                      <a:srgbClr val="CC6600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CC6600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CC6600">
                        <a:shade val="65000"/>
                        <a:satMod val="130000"/>
                      </a:srgbClr>
                    </a:gs>
                    <a:gs pos="92000">
                      <a:srgbClr val="CC6600">
                        <a:shade val="50000"/>
                        <a:satMod val="120000"/>
                      </a:srgbClr>
                    </a:gs>
                    <a:gs pos="100000">
                      <a:srgbClr val="CC6600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/>
              </a:rPr>
              <a:t>Будьте здоровы!</a:t>
            </a:r>
          </a:p>
        </p:txBody>
      </p:sp>
    </p:spTree>
    <p:extLst>
      <p:ext uri="{BB962C8B-B14F-4D97-AF65-F5344CB8AC3E}">
        <p14:creationId xmlns:p14="http://schemas.microsoft.com/office/powerpoint/2010/main" val="30174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dirty="0" smtClean="0">
                <a:effectLst/>
              </a:rPr>
              <a:t>                   </a:t>
            </a:r>
            <a:r>
              <a:rPr lang="ru-RU" sz="3600" b="1" dirty="0" smtClean="0">
                <a:solidFill>
                  <a:srgbClr val="0C0B00"/>
                </a:solidFill>
                <a:effectLst/>
              </a:rPr>
              <a:t>Ах, если б знать…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C0B00"/>
                </a:solidFill>
                <a:effectLst/>
              </a:rPr>
              <a:t>                   А разве я не знаю?!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2800" i="1" dirty="0" smtClean="0">
                <a:solidFill>
                  <a:srgbClr val="0C0B00"/>
                </a:solidFill>
                <a:effectLst/>
              </a:rPr>
              <a:t>Внутренний диалог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dirty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Нарушения здоровья педагогов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844675"/>
            <a:ext cx="7499176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C0B00"/>
                </a:solidFill>
                <a:effectLst/>
              </a:rPr>
              <a:t>нервные расстройства;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C0B00"/>
                </a:solidFill>
                <a:effectLst/>
              </a:rPr>
              <a:t>сердечно-сосудистые нарушения;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C0B00"/>
                </a:solidFill>
                <a:effectLst/>
              </a:rPr>
              <a:t>остеохондроз;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C0B00"/>
                </a:solidFill>
                <a:effectLst/>
              </a:rPr>
              <a:t>нарушения обмена веществ, расстройства пищеварительной системы;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C0B00"/>
                </a:solidFill>
                <a:effectLst/>
              </a:rPr>
              <a:t>заболевания верхних дыхательных путей;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C0B00"/>
                </a:solidFill>
                <a:effectLst/>
              </a:rPr>
              <a:t>патология зрения;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C0B00"/>
                </a:solidFill>
                <a:effectLst/>
              </a:rPr>
              <a:t>гинекологические нарушения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b="1" dirty="0" smtClean="0">
              <a:solidFill>
                <a:srgbClr val="0C0B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112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dirty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Нарушения здоровья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>
                <a:solidFill>
                  <a:srgbClr val="0C0B00"/>
                </a:solidFill>
              </a:rPr>
              <a:t>Заболевания голосового аппарата – </a:t>
            </a:r>
            <a:r>
              <a:rPr lang="ru-RU" sz="2400" b="1" dirty="0">
                <a:solidFill>
                  <a:srgbClr val="0C0B00"/>
                </a:solidFill>
              </a:rPr>
              <a:t>49,5 %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err="1">
                <a:solidFill>
                  <a:srgbClr val="0C0B00"/>
                </a:solidFill>
              </a:rPr>
              <a:t>Кардиореспираторная</a:t>
            </a:r>
            <a:r>
              <a:rPr lang="ru-RU" sz="2400" dirty="0">
                <a:solidFill>
                  <a:srgbClr val="0C0B00"/>
                </a:solidFill>
              </a:rPr>
              <a:t> система – </a:t>
            </a:r>
            <a:r>
              <a:rPr lang="ru-RU" sz="2400" b="1" dirty="0">
                <a:solidFill>
                  <a:srgbClr val="0C0B00"/>
                </a:solidFill>
              </a:rPr>
              <a:t>60 %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>
                <a:solidFill>
                  <a:srgbClr val="0C0B00"/>
                </a:solidFill>
              </a:rPr>
              <a:t>Психоэмоциональная сфера – </a:t>
            </a:r>
            <a:r>
              <a:rPr lang="ru-RU" sz="2400" b="1" dirty="0">
                <a:solidFill>
                  <a:srgbClr val="0C0B00"/>
                </a:solidFill>
              </a:rPr>
              <a:t>63 %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rgbClr val="0C0B00"/>
                </a:solidFill>
              </a:rPr>
              <a:t>72 %</a:t>
            </a:r>
            <a:r>
              <a:rPr lang="ru-RU" sz="2400" dirty="0">
                <a:solidFill>
                  <a:srgbClr val="0C0B00"/>
                </a:solidFill>
              </a:rPr>
              <a:t> педагогов по функциональному состоянию голосового аппарата могут быть признаны </a:t>
            </a:r>
            <a:r>
              <a:rPr lang="ru-RU" sz="2400" dirty="0" err="1">
                <a:solidFill>
                  <a:srgbClr val="0C0B00"/>
                </a:solidFill>
              </a:rPr>
              <a:t>профнепригодными</a:t>
            </a:r>
            <a:r>
              <a:rPr lang="ru-RU" sz="2400" dirty="0">
                <a:solidFill>
                  <a:srgbClr val="0C0B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rgbClr val="0C0B00"/>
                </a:solidFill>
              </a:rPr>
              <a:t>       Ежегодно </a:t>
            </a:r>
            <a:r>
              <a:rPr lang="ru-RU" sz="2400" dirty="0">
                <a:solidFill>
                  <a:srgbClr val="0C0B00"/>
                </a:solidFill>
              </a:rPr>
              <a:t>из </a:t>
            </a:r>
            <a:r>
              <a:rPr lang="ru-RU" sz="2400" b="1" dirty="0">
                <a:solidFill>
                  <a:srgbClr val="0C0B00"/>
                </a:solidFill>
              </a:rPr>
              <a:t>10.000</a:t>
            </a:r>
            <a:r>
              <a:rPr lang="ru-RU" sz="2400" dirty="0">
                <a:solidFill>
                  <a:srgbClr val="0C0B00"/>
                </a:solidFill>
              </a:rPr>
              <a:t> работающих педагогов </a:t>
            </a:r>
            <a:r>
              <a:rPr lang="ru-RU" sz="2400" dirty="0" smtClean="0">
                <a:solidFill>
                  <a:srgbClr val="0C0B00"/>
                </a:solidFill>
              </a:rPr>
              <a:t>    инвалидами </a:t>
            </a:r>
            <a:r>
              <a:rPr lang="ru-RU" sz="2400" dirty="0">
                <a:solidFill>
                  <a:srgbClr val="0C0B00"/>
                </a:solidFill>
              </a:rPr>
              <a:t>вследствие общего заболевания </a:t>
            </a:r>
            <a:r>
              <a:rPr lang="ru-RU" sz="2400" dirty="0" smtClean="0">
                <a:solidFill>
                  <a:srgbClr val="0C0B00"/>
                </a:solidFill>
              </a:rPr>
              <a:t>    становится </a:t>
            </a:r>
            <a:r>
              <a:rPr lang="ru-RU" sz="2400" b="1" dirty="0">
                <a:solidFill>
                  <a:srgbClr val="0C0B00"/>
                </a:solidFill>
              </a:rPr>
              <a:t>50</a:t>
            </a:r>
            <a:r>
              <a:rPr lang="ru-RU" sz="2400" dirty="0">
                <a:solidFill>
                  <a:srgbClr val="0C0B00"/>
                </a:solidFill>
              </a:rPr>
              <a:t> и более человек</a:t>
            </a:r>
          </a:p>
          <a:p>
            <a:endParaRPr lang="ru-RU" dirty="0"/>
          </a:p>
        </p:txBody>
      </p:sp>
      <p:pic>
        <p:nvPicPr>
          <p:cNvPr id="4" name="Picture 22" descr="j04336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81128"/>
            <a:ext cx="26638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20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30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так?</a:t>
            </a: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980728"/>
            <a:ext cx="7272808" cy="532859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Учителя отличаются крайне низкими показателями физического и психического здоровья;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Труд учителя специфичен: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Рабочий день учителя неограничен только количеством данных им уроков; учитель имеет очень большой объем ежедневной «сверхурочной» работы и работы в выходные;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объем ежедневного рабочего времени учителя не изучен, не учтен и не отражен в действующем трудовом законодательстве;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труд учителя очень нервный и напряженный;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 сожалению, здоровью, социально-бытовым условиям, оплате труда, отдыху, профессиональному престижу учителя все еще уделяется недостаточно общественно-государственного внимания, уважения, заботы;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Для учителей со стажем работы 15 – 20 лет характерны «педагогические кризы», «истощение», «сгорание</a:t>
            </a:r>
            <a:r>
              <a:rPr lang="ru-RU" sz="2000" b="1" dirty="0" smtClean="0"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».</a:t>
            </a:r>
            <a:endParaRPr lang="ru-RU" sz="2000" b="1" dirty="0" smtClean="0"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b="1" dirty="0" smtClean="0"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000" b="1" dirty="0" smtClean="0">
              <a:solidFill>
                <a:schemeClr val="tx2">
                  <a:lumMod val="1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1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25000"/>
                  </a:schemeClr>
                </a:solidFill>
              </a:rPr>
              <a:t>Причины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7355160" cy="4929411"/>
          </a:xfrm>
        </p:spPr>
        <p:txBody>
          <a:bodyPr/>
          <a:lstStyle/>
          <a:p>
            <a:r>
              <a:rPr lang="ru-RU" sz="1400" b="1" dirty="0">
                <a:solidFill>
                  <a:srgbClr val="0C0B00"/>
                </a:solidFill>
              </a:rPr>
              <a:t>проблемные педагогические ситуации; </a:t>
            </a:r>
          </a:p>
          <a:p>
            <a:r>
              <a:rPr lang="ru-RU" sz="1400" b="1" dirty="0">
                <a:solidFill>
                  <a:srgbClr val="0C0B00"/>
                </a:solidFill>
              </a:rPr>
              <a:t>физическая и психологическая напряженность труда, постоянное оценивание со стороны различных людей;  </a:t>
            </a:r>
          </a:p>
          <a:p>
            <a:r>
              <a:rPr lang="ru-RU" sz="1400" b="1" dirty="0">
                <a:solidFill>
                  <a:srgbClr val="0C0B00"/>
                </a:solidFill>
              </a:rPr>
              <a:t>тенденция агрессивного отношения со стороны родителей и учащихся;  </a:t>
            </a:r>
          </a:p>
          <a:p>
            <a:r>
              <a:rPr lang="ru-RU" sz="1400" b="1" dirty="0">
                <a:solidFill>
                  <a:srgbClr val="0C0B00"/>
                </a:solidFill>
              </a:rPr>
              <a:t>высокая эмоциональная включенность в деятельность;</a:t>
            </a:r>
          </a:p>
          <a:p>
            <a:pPr lvl="1"/>
            <a:r>
              <a:rPr lang="ru-RU" sz="1400" b="1" dirty="0">
                <a:solidFill>
                  <a:srgbClr val="0C0B00"/>
                </a:solidFill>
              </a:rPr>
              <a:t>жесткие временные рамки (урок, четверть, учебный год);</a:t>
            </a:r>
          </a:p>
          <a:p>
            <a:pPr lvl="1"/>
            <a:r>
              <a:rPr lang="ru-RU" sz="1400" b="1" dirty="0">
                <a:solidFill>
                  <a:srgbClr val="0C0B00"/>
                </a:solidFill>
              </a:rPr>
              <a:t>отсутствие осознания обратной связи между процессом обучения и получаемым результатом, несоответствие результатов затраченным силам;</a:t>
            </a:r>
          </a:p>
          <a:p>
            <a:r>
              <a:rPr lang="ru-RU" sz="1400" b="1" dirty="0">
                <a:solidFill>
                  <a:srgbClr val="0C0B00"/>
                </a:solidFill>
              </a:rPr>
              <a:t>авторитарный репрессивный  стиль управления педагогическими кадрами: жесткий контроль со стороны администрации </a:t>
            </a:r>
          </a:p>
          <a:p>
            <a:r>
              <a:rPr lang="ru-RU" sz="1400" b="1" dirty="0">
                <a:solidFill>
                  <a:srgbClr val="0C0B00"/>
                </a:solidFill>
              </a:rPr>
              <a:t>высокий уровень ответственности; в том числе  ответственность перед родителями, обществом в целом за результат своей деятельности;</a:t>
            </a:r>
          </a:p>
          <a:p>
            <a:pPr lvl="1"/>
            <a:r>
              <a:rPr lang="ru-RU" sz="1400" b="1" dirty="0" err="1">
                <a:solidFill>
                  <a:srgbClr val="0C0B00"/>
                </a:solidFill>
              </a:rPr>
              <a:t>неотрегулированность</a:t>
            </a:r>
            <a:r>
              <a:rPr lang="ru-RU" sz="1400" b="1" dirty="0">
                <a:solidFill>
                  <a:srgbClr val="0C0B00"/>
                </a:solidFill>
              </a:rPr>
              <a:t> организационных моментов в педагогической деятельности (нагрузка, расписание, кабинет, моральное и материальное стимулирование).</a:t>
            </a:r>
          </a:p>
          <a:p>
            <a:r>
              <a:rPr lang="ru-RU" sz="1400" b="1" dirty="0">
                <a:solidFill>
                  <a:srgbClr val="0C0B00"/>
                </a:solidFill>
              </a:rPr>
              <a:t>Субъективными причинами являются фрустрации потребностей педагога: потребности в уважении, одобрении плодов деятельности, психологической поддержки.</a:t>
            </a:r>
            <a:br>
              <a:rPr lang="ru-RU" sz="1400" b="1" dirty="0">
                <a:solidFill>
                  <a:srgbClr val="0C0B00"/>
                </a:solidFill>
              </a:rPr>
            </a:br>
            <a:endParaRPr lang="ru-RU" sz="1400" b="1" dirty="0">
              <a:solidFill>
                <a:srgbClr val="0C0B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267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Синдром «профессионального выгорания» 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276872"/>
            <a:ext cx="7787208" cy="3849291"/>
          </a:xfrm>
        </p:spPr>
        <p:txBody>
          <a:bodyPr/>
          <a:lstStyle/>
          <a:p>
            <a:r>
              <a:rPr lang="ru-RU" b="1" dirty="0">
                <a:solidFill>
                  <a:srgbClr val="0C0B00"/>
                </a:solidFill>
              </a:rPr>
              <a:t>Хроническое состояние психологической опустошенности, апатии, безразличия, падение работоспособности, творческого потенциала, возникающее у педагогов после нескольких лет работы при несоблюдении правил личной психогигиены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34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301006"/>
          </a:xfrm>
        </p:spPr>
        <p:txBody>
          <a:bodyPr/>
          <a:lstStyle/>
          <a:p>
            <a:pPr lvl="0" indent="342900" eaLnBrk="0" hangingPunct="0"/>
            <a:r>
              <a:rPr lang="ru-RU" sz="2400" b="1" kern="1200" dirty="0">
                <a:solidFill>
                  <a:srgbClr val="000000"/>
                </a:solidFill>
                <a:latin typeface="Calibri" pitchFamily="34" charset="0"/>
                <a:ea typeface="+mn-ea"/>
                <a:cs typeface="Times New Roman" pitchFamily="18" charset="0"/>
              </a:rPr>
              <a:t>Перечень психических процессов, поведенческих реакций, проявляющихся в состоянии эмоционального выгорания  (в %)</a:t>
            </a:r>
            <a:r>
              <a:rPr lang="ru-RU" sz="24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2400" b="1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59" y="1600200"/>
            <a:ext cx="427768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j01863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44824"/>
            <a:ext cx="266541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903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400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Причины профессионального выгорания</a:t>
            </a:r>
            <a:endParaRPr lang="ru-RU" sz="4000" dirty="0" smtClean="0">
              <a:solidFill>
                <a:srgbClr val="0C0B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87624" y="1447683"/>
            <a:ext cx="7956376" cy="4997152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sz="2800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Человек не ощущает результатов своего труда</a:t>
            </a:r>
          </a:p>
          <a:p>
            <a:pPr>
              <a:defRPr/>
            </a:pPr>
            <a:r>
              <a:rPr lang="ru-RU" sz="2800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Человек не владеет навыками эффективного </a:t>
            </a:r>
            <a:r>
              <a:rPr lang="ru-RU" sz="2800" dirty="0" err="1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саморасслабления</a:t>
            </a:r>
            <a:endParaRPr lang="ru-RU" sz="2800" dirty="0" smtClean="0">
              <a:solidFill>
                <a:srgbClr val="0C0B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ru-RU" sz="2800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работе отсутствует элемент новизны, необычности</a:t>
            </a:r>
          </a:p>
          <a:p>
            <a:pPr>
              <a:defRPr/>
            </a:pPr>
            <a:r>
              <a:rPr lang="ru-RU" sz="2800" dirty="0" smtClean="0">
                <a:solidFill>
                  <a:srgbClr val="0C0B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Завышенное чувство ответственности, которое может быть связано как с высокой ценой ошибки, так и с большим количеством сфер, за которые учитель призван отвечать</a:t>
            </a:r>
            <a:endParaRPr lang="ru-RU" sz="2800" dirty="0" smtClean="0">
              <a:solidFill>
                <a:srgbClr val="0C0B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970532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862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Diseño predeterminado</vt:lpstr>
      <vt:lpstr>Microsoft Clip Gallery</vt:lpstr>
      <vt:lpstr>здоровье учителя </vt:lpstr>
      <vt:lpstr>Презентация PowerPoint</vt:lpstr>
      <vt:lpstr>Нарушения здоровья педагогов</vt:lpstr>
      <vt:lpstr>Нарушения здоровья педагогов</vt:lpstr>
      <vt:lpstr>Почему так?</vt:lpstr>
      <vt:lpstr>Причины</vt:lpstr>
      <vt:lpstr>Синдром «профессионального выгорания» учителя</vt:lpstr>
      <vt:lpstr>Перечень психических процессов, поведенческих реакций, проявляющихся в состоянии эмоционального выгорания  (в %) </vt:lpstr>
      <vt:lpstr>Презентация PowerPoint</vt:lpstr>
      <vt:lpstr>ВНИМАНИЕ</vt:lpstr>
      <vt:lpstr>ВАЖНО</vt:lpstr>
      <vt:lpstr>Способы саморегуляции</vt:lpstr>
      <vt:lpstr>Способы саморегуляции</vt:lpstr>
      <vt:lpstr>Способы саморегуляции</vt:lpstr>
      <vt:lpstr>Дистресс</vt:lpstr>
      <vt:lpstr>Как помочь себе при стрессе?</vt:lpstr>
      <vt:lpstr>Как помочь себе при стрессе?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36</cp:revision>
  <dcterms:created xsi:type="dcterms:W3CDTF">2009-10-07T17:55:06Z</dcterms:created>
  <dcterms:modified xsi:type="dcterms:W3CDTF">2012-12-07T18:58:28Z</dcterms:modified>
</cp:coreProperties>
</file>