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74" r:id="rId13"/>
    <p:sldId id="266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72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1A57E-8883-400B-BA23-9EE37F652C94}" type="datetimeFigureOut">
              <a:rPr lang="ru-RU" smtClean="0"/>
              <a:pPr/>
              <a:t>31.10.2011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88420-59CB-491A-8A99-B1E640D0E09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EF5E-3E84-4570-866B-6515D2CDF29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269F2-E0E3-44B7-AD0D-9B3EFA44B09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A35DD-C5AF-46CB-8A0F-C40D612FA2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715314-684A-4952-A0F6-6C6D38BA7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0F71F4-84DE-45E1-8765-30959F78D2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038787-9C5B-4D85-B526-97FD7DAD746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BC181-989F-4473-A98E-34F2D221DEC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A52B10-EAC5-4EC3-B14C-7EB31828F55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4122-E042-4584-BC08-47D0644A6C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5C6CC-D300-4579-857B-E3F3051DACD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77469D7-FF85-4BE2-BDAF-D82C0347E3A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CD6153-7200-4EF1-A7AD-18B0EC67ECA6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09600" y="609600"/>
            <a:ext cx="8042030" cy="3581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Презентация к уроку русского языка по теме: «Мягкий знак на конце имён существительных после шипящих»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429000" y="4114800"/>
            <a:ext cx="5486400" cy="2362200"/>
          </a:xfrm>
        </p:spPr>
        <p:txBody>
          <a:bodyPr/>
          <a:lstStyle/>
          <a:p>
            <a:r>
              <a:rPr lang="ru-RU" dirty="0" smtClean="0"/>
              <a:t>Автор: </a:t>
            </a:r>
          </a:p>
          <a:p>
            <a:r>
              <a:rPr lang="ru-RU" dirty="0" err="1" smtClean="0"/>
              <a:t>Мхитарян</a:t>
            </a:r>
            <a:r>
              <a:rPr lang="ru-RU" dirty="0" smtClean="0"/>
              <a:t> Анна </a:t>
            </a:r>
            <a:r>
              <a:rPr lang="ru-RU" dirty="0" err="1" smtClean="0"/>
              <a:t>Карленовна</a:t>
            </a:r>
            <a:endParaRPr lang="ru-RU" dirty="0" smtClean="0"/>
          </a:p>
          <a:p>
            <a:r>
              <a:rPr lang="ru-RU" dirty="0" smtClean="0"/>
              <a:t>учитель начальных классов </a:t>
            </a:r>
          </a:p>
          <a:p>
            <a:r>
              <a:rPr lang="ru-RU" dirty="0" smtClean="0"/>
              <a:t>ГОУ СОШ №795 г. Москвы</a:t>
            </a:r>
            <a:endParaRPr lang="ru-RU" dirty="0"/>
          </a:p>
        </p:txBody>
      </p:sp>
      <p:pic>
        <p:nvPicPr>
          <p:cNvPr id="6" name="Рисунок 5" descr="Рисунок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1932" y="4343400"/>
            <a:ext cx="3072230" cy="1828799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м.р.                  ж.р.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sz="5400" dirty="0" smtClean="0"/>
              <a:t>камыш</a:t>
            </a:r>
          </a:p>
          <a:p>
            <a:r>
              <a:rPr lang="ru-RU" sz="5400" dirty="0" smtClean="0"/>
              <a:t>грач</a:t>
            </a:r>
          </a:p>
          <a:p>
            <a:r>
              <a:rPr lang="ru-RU" sz="5400" dirty="0" smtClean="0"/>
              <a:t>плащ</a:t>
            </a:r>
          </a:p>
          <a:p>
            <a:endParaRPr lang="ru-RU" sz="5400" dirty="0"/>
          </a:p>
        </p:txBody>
      </p:sp>
      <p:sp>
        <p:nvSpPr>
          <p:cNvPr id="10" name="Содержимое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sz="5400" dirty="0" smtClean="0"/>
              <a:t>мышь</a:t>
            </a:r>
          </a:p>
          <a:p>
            <a:r>
              <a:rPr lang="ru-RU" sz="5400" dirty="0" smtClean="0"/>
              <a:t>ночь</a:t>
            </a:r>
          </a:p>
          <a:p>
            <a:r>
              <a:rPr lang="ru-RU" sz="5400" dirty="0" smtClean="0"/>
              <a:t>вещь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АЛГОРИТМ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200" dirty="0" smtClean="0"/>
              <a:t>1.Читаю или произношу слово. </a:t>
            </a:r>
            <a:br>
              <a:rPr lang="ru-RU" sz="3200" dirty="0" smtClean="0"/>
            </a:br>
            <a:r>
              <a:rPr lang="ru-RU" sz="3200" dirty="0" smtClean="0"/>
              <a:t>2. Определяю часть речи. </a:t>
            </a:r>
            <a:br>
              <a:rPr lang="ru-RU" sz="3200" dirty="0" smtClean="0"/>
            </a:br>
            <a:r>
              <a:rPr lang="ru-RU" sz="3200" dirty="0" smtClean="0"/>
              <a:t>3. Внимательно слушаю звуки на конце слова. </a:t>
            </a:r>
            <a:br>
              <a:rPr lang="ru-RU" sz="3200" dirty="0" smtClean="0"/>
            </a:br>
            <a:r>
              <a:rPr lang="ru-RU" sz="3200" dirty="0" smtClean="0"/>
              <a:t>4. Если слышу шипящий звук, определяю род имени существительного. </a:t>
            </a:r>
            <a:br>
              <a:rPr lang="ru-RU" sz="3200" dirty="0" smtClean="0"/>
            </a:br>
            <a:r>
              <a:rPr lang="ru-RU" sz="3200" dirty="0" smtClean="0"/>
              <a:t>5. Если существительное мужского рода, то Ь не пишу. </a:t>
            </a:r>
            <a:br>
              <a:rPr lang="ru-RU" sz="3200" dirty="0" smtClean="0"/>
            </a:br>
            <a:r>
              <a:rPr lang="ru-RU" sz="3200" dirty="0" smtClean="0"/>
              <a:t>Если существительное женского рода, то Ь пишу. 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371600" y="152400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Имена существительные</a:t>
            </a:r>
            <a:endParaRPr lang="ru-RU" sz="4000" dirty="0"/>
          </a:p>
        </p:txBody>
      </p:sp>
      <p:sp>
        <p:nvSpPr>
          <p:cNvPr id="31" name="TextBox 30"/>
          <p:cNvSpPr txBox="1"/>
          <p:nvPr/>
        </p:nvSpPr>
        <p:spPr>
          <a:xfrm>
            <a:off x="1219200" y="3429000"/>
            <a:ext cx="172916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Ж.р.</a:t>
            </a:r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Ь</a:t>
            </a:r>
            <a:endParaRPr lang="ru-RU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715000" y="3429000"/>
            <a:ext cx="63350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М.р.</a:t>
            </a:r>
          </a:p>
          <a:p>
            <a:endParaRPr lang="ru-RU" sz="2000" b="1" dirty="0" smtClean="0"/>
          </a:p>
          <a:p>
            <a:endParaRPr lang="ru-RU" sz="2000" b="1" dirty="0" smtClean="0"/>
          </a:p>
          <a:p>
            <a:endParaRPr lang="ru-RU" sz="2000" b="1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3810000" y="3124200"/>
            <a:ext cx="665567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000" dirty="0" smtClean="0"/>
              <a:t>Ж</a:t>
            </a:r>
            <a:br>
              <a:rPr lang="ru-RU" sz="4000" dirty="0" smtClean="0"/>
            </a:br>
            <a:r>
              <a:rPr lang="ru-RU" sz="4000" dirty="0" smtClean="0"/>
              <a:t>Ш</a:t>
            </a:r>
            <a:br>
              <a:rPr lang="ru-RU" sz="4000" dirty="0" smtClean="0"/>
            </a:br>
            <a:r>
              <a:rPr lang="ru-RU" sz="4000" dirty="0" smtClean="0"/>
              <a:t>Ч</a:t>
            </a:r>
            <a:br>
              <a:rPr lang="ru-RU" sz="4000" dirty="0" smtClean="0"/>
            </a:br>
            <a:r>
              <a:rPr lang="ru-RU" sz="4000" dirty="0" smtClean="0"/>
              <a:t>Щ</a:t>
            </a:r>
            <a:endParaRPr lang="ru-RU" sz="4000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5486400" y="4572000"/>
            <a:ext cx="914400" cy="91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Стрелка вправо 43"/>
          <p:cNvSpPr/>
          <p:nvPr/>
        </p:nvSpPr>
        <p:spPr>
          <a:xfrm>
            <a:off x="2667000" y="4038600"/>
            <a:ext cx="990600" cy="484632"/>
          </a:xfrm>
          <a:prstGeom prst="rightArrow">
            <a:avLst>
              <a:gd name="adj1" fmla="val 50000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лево 45"/>
          <p:cNvSpPr/>
          <p:nvPr/>
        </p:nvSpPr>
        <p:spPr>
          <a:xfrm>
            <a:off x="4648200" y="40386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u="sng" dirty="0" smtClean="0"/>
              <a:t>ФИЗМИНУТКА.</a:t>
            </a:r>
            <a:endParaRPr lang="ru-RU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ru-RU" dirty="0" smtClean="0"/>
              <a:t> </a:t>
            </a:r>
          </a:p>
          <a:p>
            <a:pPr algn="ctr">
              <a:buNone/>
            </a:pPr>
            <a:r>
              <a:rPr lang="ru-RU" sz="9800" dirty="0" smtClean="0"/>
              <a:t>Мы устали чуточку,</a:t>
            </a:r>
            <a:br>
              <a:rPr lang="ru-RU" sz="9800" dirty="0" smtClean="0"/>
            </a:br>
            <a:r>
              <a:rPr lang="ru-RU" sz="9800" dirty="0" smtClean="0"/>
              <a:t>Отдохнём минуточку.</a:t>
            </a:r>
          </a:p>
          <a:p>
            <a:pPr algn="ctr">
              <a:buNone/>
            </a:pPr>
            <a:r>
              <a:rPr lang="ru-RU" sz="9800" dirty="0" smtClean="0"/>
              <a:t>Поворот,</a:t>
            </a:r>
          </a:p>
          <a:p>
            <a:pPr algn="ctr">
              <a:buNone/>
            </a:pPr>
            <a:r>
              <a:rPr lang="ru-RU" sz="9800" dirty="0" smtClean="0"/>
              <a:t>                 наклон, </a:t>
            </a:r>
          </a:p>
          <a:p>
            <a:pPr algn="ctr">
              <a:buNone/>
            </a:pPr>
            <a:r>
              <a:rPr lang="ru-RU" sz="9800" dirty="0" smtClean="0"/>
              <a:t>                                      прыжок!</a:t>
            </a:r>
            <a:br>
              <a:rPr lang="ru-RU" sz="9800" dirty="0" smtClean="0"/>
            </a:br>
            <a:r>
              <a:rPr lang="ru-RU" sz="9800" dirty="0" smtClean="0"/>
              <a:t>Улыбнись, давай дружок!</a:t>
            </a:r>
          </a:p>
          <a:p>
            <a:pPr algn="ctr">
              <a:buNone/>
            </a:pPr>
            <a:r>
              <a:rPr lang="ru-RU" sz="9800" dirty="0" smtClean="0"/>
              <a:t>Прямо спину ты держи,</a:t>
            </a:r>
          </a:p>
          <a:p>
            <a:pPr algn="ctr">
              <a:buNone/>
            </a:pPr>
            <a:r>
              <a:rPr lang="ru-RU" sz="9800" dirty="0" smtClean="0"/>
              <a:t>На соседа посмотри,</a:t>
            </a:r>
          </a:p>
          <a:p>
            <a:pPr algn="ctr">
              <a:buNone/>
            </a:pPr>
            <a:r>
              <a:rPr lang="ru-RU" sz="9800" dirty="0" smtClean="0"/>
              <a:t>Руки вверх</a:t>
            </a:r>
          </a:p>
          <a:p>
            <a:pPr algn="ctr">
              <a:buNone/>
            </a:pPr>
            <a:r>
              <a:rPr lang="ru-RU" sz="9800" dirty="0" smtClean="0"/>
              <a:t> и сразу вниз,</a:t>
            </a:r>
          </a:p>
          <a:p>
            <a:pPr algn="ctr">
              <a:buNone/>
            </a:pPr>
            <a:r>
              <a:rPr lang="ru-RU" sz="9800" dirty="0" smtClean="0"/>
              <a:t>И за парту вновь садись.</a:t>
            </a:r>
          </a:p>
          <a:p>
            <a:pPr algn="ctr">
              <a:buNone/>
            </a:pPr>
            <a:r>
              <a:rPr lang="ru-RU" sz="9800" dirty="0" smtClean="0"/>
              <a:t> </a:t>
            </a:r>
          </a:p>
          <a:p>
            <a:pPr algn="ctr">
              <a:buNone/>
            </a:pPr>
            <a:r>
              <a:rPr lang="ru-RU" sz="9800" dirty="0" smtClean="0"/>
              <a:t> </a:t>
            </a:r>
            <a:endParaRPr lang="ru-RU" sz="9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90600" y="914401"/>
            <a:ext cx="7239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3200" dirty="0" smtClean="0"/>
              <a:t>• Футбольное соревнование (Матч) </a:t>
            </a:r>
            <a:br>
              <a:rPr lang="ru-RU" sz="3200" dirty="0" smtClean="0"/>
            </a:br>
            <a:r>
              <a:rPr lang="ru-RU" sz="3200" dirty="0" smtClean="0"/>
              <a:t>• Предмет, на котором ездил Емеля (Печь) </a:t>
            </a:r>
            <a:br>
              <a:rPr lang="ru-RU" sz="3200" dirty="0" smtClean="0"/>
            </a:br>
            <a:r>
              <a:rPr lang="ru-RU" sz="3200" dirty="0" smtClean="0"/>
              <a:t>• Без него не откроешь замок (Ключ) </a:t>
            </a:r>
            <a:br>
              <a:rPr lang="ru-RU" sz="3200" dirty="0" smtClean="0"/>
            </a:br>
            <a:r>
              <a:rPr lang="ru-RU" sz="3200" dirty="0" smtClean="0"/>
              <a:t>• Маленький ребёнок (Малыш) </a:t>
            </a:r>
            <a:br>
              <a:rPr lang="ru-RU" sz="3200" dirty="0" smtClean="0"/>
            </a:br>
            <a:r>
              <a:rPr lang="ru-RU" sz="3200" dirty="0" smtClean="0"/>
              <a:t>• Добыча охотника. (Дичь) </a:t>
            </a:r>
            <a:br>
              <a:rPr lang="ru-RU" sz="3200" dirty="0" smtClean="0"/>
            </a:br>
            <a:r>
              <a:rPr lang="ru-RU" sz="3200" dirty="0" smtClean="0"/>
              <a:t>• Середина ночи. (Полночь) </a:t>
            </a:r>
            <a:br>
              <a:rPr lang="ru-RU" sz="3200" dirty="0" smtClean="0"/>
            </a:br>
            <a:r>
              <a:rPr lang="ru-RU" sz="3200" dirty="0" smtClean="0"/>
              <a:t>• Все предметы для запряжки лошадей. (Упряжь) </a:t>
            </a:r>
            <a:br>
              <a:rPr lang="ru-RU" sz="3200" dirty="0" smtClean="0"/>
            </a:br>
            <a:r>
              <a:rPr lang="ru-RU" sz="3200" dirty="0" smtClean="0"/>
              <a:t>• Тихая безветренная погода. (Тишь) </a:t>
            </a:r>
            <a:br>
              <a:rPr lang="ru-RU" sz="3200" dirty="0" smtClean="0"/>
            </a:br>
            <a:r>
              <a:rPr lang="ru-RU" sz="3200" dirty="0" smtClean="0"/>
              <a:t>• Мелкие деньги. (Мелочь) </a:t>
            </a:r>
          </a:p>
          <a:p>
            <a:endParaRPr lang="ru-RU" sz="3200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14400" y="609600"/>
            <a:ext cx="7086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1.по, малыш(?), берегу, бегал, реки.</a:t>
            </a:r>
          </a:p>
          <a:p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2.холодный, овраге, ключ(?), в, шумит. </a:t>
            </a:r>
          </a:p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3.на, веселилась, площадке,      </a:t>
            </a:r>
            <a:r>
              <a:rPr lang="ru-RU" sz="3200" dirty="0" err="1" smtClean="0"/>
              <a:t>молодёж</a:t>
            </a:r>
            <a:r>
              <a:rPr lang="ru-RU" sz="3200" dirty="0" smtClean="0"/>
              <a:t>(?).</a:t>
            </a:r>
          </a:p>
          <a:p>
            <a:r>
              <a:rPr lang="ru-RU" sz="3200" dirty="0" smtClean="0"/>
              <a:t> </a:t>
            </a:r>
            <a:br>
              <a:rPr lang="ru-RU" sz="3200" dirty="0" smtClean="0"/>
            </a:br>
            <a:r>
              <a:rPr lang="ru-RU" sz="3200" dirty="0" smtClean="0"/>
              <a:t>4.плащ(?), от, защитил, дождя, меня. </a:t>
            </a:r>
          </a:p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5.отец, багаж(?), вещи, в, сдал. </a:t>
            </a:r>
            <a:endParaRPr lang="ru-RU" sz="3200" dirty="0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000" y="685801"/>
            <a:ext cx="6858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5400" dirty="0" smtClean="0"/>
              <a:t>Спасибо </a:t>
            </a:r>
          </a:p>
          <a:p>
            <a:pPr algn="ctr">
              <a:buNone/>
            </a:pPr>
            <a:r>
              <a:rPr lang="ru-RU" sz="5400" dirty="0" smtClean="0"/>
              <a:t>за </a:t>
            </a:r>
          </a:p>
          <a:p>
            <a:pPr algn="ctr">
              <a:buNone/>
            </a:pPr>
            <a:r>
              <a:rPr lang="ru-RU" sz="5400" dirty="0" smtClean="0"/>
              <a:t>работу на уроке!</a:t>
            </a:r>
            <a:endParaRPr lang="ru-RU" sz="5400" dirty="0"/>
          </a:p>
        </p:txBody>
      </p:sp>
      <p:pic>
        <p:nvPicPr>
          <p:cNvPr id="3" name="Picture 3" descr="C:\Documents and Settings\mm\Мои документы\Мои рисунки\Рисунок4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64417" y="3505200"/>
            <a:ext cx="2979583" cy="3309777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09600" y="704088"/>
            <a:ext cx="8153400" cy="546811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Ну-ка, проверь, дружок,</a:t>
            </a:r>
            <a:br>
              <a:rPr lang="ru-RU" dirty="0" smtClean="0"/>
            </a:br>
            <a:r>
              <a:rPr lang="ru-RU" dirty="0" smtClean="0"/>
              <a:t>Ты готов начать урок?</a:t>
            </a:r>
            <a:br>
              <a:rPr lang="ru-RU" dirty="0" smtClean="0"/>
            </a:br>
            <a:r>
              <a:rPr lang="ru-RU" dirty="0" smtClean="0"/>
              <a:t>Всё ль на месте, </a:t>
            </a:r>
            <a:br>
              <a:rPr lang="ru-RU" dirty="0" smtClean="0"/>
            </a:br>
            <a:r>
              <a:rPr lang="ru-RU" dirty="0" smtClean="0"/>
              <a:t>Всё ль в порядке:</a:t>
            </a:r>
            <a:br>
              <a:rPr lang="ru-RU" dirty="0" smtClean="0"/>
            </a:br>
            <a:r>
              <a:rPr lang="ru-RU" dirty="0" smtClean="0"/>
              <a:t>Ручка, книжка и тетрадка?</a:t>
            </a:r>
            <a:br>
              <a:rPr lang="ru-RU" dirty="0" smtClean="0"/>
            </a:br>
            <a:r>
              <a:rPr lang="ru-RU" dirty="0" smtClean="0"/>
              <a:t>Все ли правильно сидят?</a:t>
            </a:r>
            <a:br>
              <a:rPr lang="ru-RU" dirty="0" smtClean="0"/>
            </a:br>
            <a:r>
              <a:rPr lang="ru-RU" dirty="0" smtClean="0"/>
              <a:t>Все ль внимательно глядят?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ЧИСТОПИСАНИЕ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927848" cy="3619936"/>
          </a:xfrm>
        </p:spPr>
        <p:txBody>
          <a:bodyPr>
            <a:normAutofit/>
          </a:bodyPr>
          <a:lstStyle/>
          <a:p>
            <a:pPr algn="ctr"/>
            <a:r>
              <a:rPr lang="ru-RU" sz="9600" b="1" i="1" dirty="0" smtClean="0"/>
              <a:t>е  </a:t>
            </a:r>
            <a:r>
              <a:rPr lang="ru-RU" sz="9600" b="1" i="1" dirty="0" err="1" smtClean="0"/>
              <a:t>ё</a:t>
            </a:r>
            <a:r>
              <a:rPr lang="ru-RU" sz="9600" b="1" i="1" dirty="0" smtClean="0"/>
              <a:t>  </a:t>
            </a:r>
            <a:r>
              <a:rPr lang="ru-RU" sz="9600" b="1" i="1" dirty="0" err="1" smtClean="0"/>
              <a:t>ю</a:t>
            </a:r>
            <a:r>
              <a:rPr lang="ru-RU" sz="9600" b="1" i="1" dirty="0" smtClean="0"/>
              <a:t>  я  и  </a:t>
            </a:r>
            <a:r>
              <a:rPr lang="ru-RU" sz="9600" b="1" i="1" dirty="0" err="1" smtClean="0"/>
              <a:t>ь</a:t>
            </a:r>
            <a:endParaRPr lang="ru-RU" sz="9600" i="1" dirty="0" smtClean="0"/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4800" y="2514600"/>
            <a:ext cx="8458200" cy="3200400"/>
          </a:xfrm>
        </p:spPr>
        <p:txBody>
          <a:bodyPr>
            <a:noAutofit/>
          </a:bodyPr>
          <a:lstStyle/>
          <a:p>
            <a:pPr algn="ctr"/>
            <a:r>
              <a:rPr lang="ru-RU" sz="8800" b="1" i="1" dirty="0" err="1" smtClean="0"/>
              <a:t>мдь</a:t>
            </a:r>
            <a:r>
              <a:rPr lang="ru-RU" sz="8800" b="1" i="1" dirty="0" smtClean="0"/>
              <a:t>   </a:t>
            </a:r>
            <a:r>
              <a:rPr lang="ru-RU" sz="8800" b="1" i="1" dirty="0" err="1" smtClean="0"/>
              <a:t>ьмд</a:t>
            </a:r>
            <a:r>
              <a:rPr lang="ru-RU" sz="8800" b="1" i="1" dirty="0" smtClean="0"/>
              <a:t>  </a:t>
            </a:r>
            <a:r>
              <a:rPr lang="ru-RU" sz="8800" b="1" i="1" dirty="0" err="1" smtClean="0"/>
              <a:t>дьм</a:t>
            </a:r>
            <a:r>
              <a:rPr lang="ru-RU" sz="8800" dirty="0" smtClean="0"/>
              <a:t/>
            </a:r>
            <a:br>
              <a:rPr lang="ru-RU" sz="8800" dirty="0" smtClean="0"/>
            </a:br>
            <a:endParaRPr lang="ru-RU" sz="8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5800" y="2667000"/>
            <a:ext cx="8153400" cy="2743200"/>
          </a:xfrm>
        </p:spPr>
        <p:txBody>
          <a:bodyPr>
            <a:noAutofit/>
          </a:bodyPr>
          <a:lstStyle/>
          <a:p>
            <a:pPr algn="ctr"/>
            <a:r>
              <a:rPr lang="ru-RU" sz="6000" dirty="0" smtClean="0"/>
              <a:t>Берёза, мальчик, тетрадь, рябина, учитель, сегодня, столько, девочка.</a:t>
            </a:r>
            <a:endParaRPr lang="ru-RU" sz="6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Словарь: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algn="ctr"/>
            <a:r>
              <a:rPr lang="ru-RU" sz="5400" dirty="0" smtClean="0"/>
              <a:t>берёза, мальчик, тетрадь, рябина, сегодня, девочка.</a:t>
            </a:r>
            <a:endParaRPr lang="ru-RU" sz="5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5800" y="704088"/>
            <a:ext cx="8077200" cy="5468112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/>
              <a:t>камыш, грач, мышь, плащ, ночь, вещь.</a:t>
            </a:r>
            <a:br>
              <a:rPr lang="ru-RU" sz="8000" dirty="0" smtClean="0"/>
            </a:br>
            <a:endParaRPr lang="ru-RU" sz="8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dirty="0" smtClean="0"/>
              <a:t>Сходства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ru-RU" dirty="0" smtClean="0"/>
              <a:t>Отличия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sz="3600" dirty="0" smtClean="0"/>
              <a:t>имена существительные</a:t>
            </a:r>
          </a:p>
          <a:p>
            <a:r>
              <a:rPr lang="ru-RU" sz="3600" dirty="0" smtClean="0"/>
              <a:t>единственное число</a:t>
            </a:r>
          </a:p>
          <a:p>
            <a:r>
              <a:rPr lang="ru-RU" sz="3600" dirty="0" smtClean="0"/>
              <a:t>оканчиваются на шипящий звук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мужской и женский род</a:t>
            </a:r>
          </a:p>
          <a:p>
            <a:r>
              <a:rPr lang="ru-RU" sz="3600" dirty="0" smtClean="0"/>
              <a:t>наличие и отсутствие «</a:t>
            </a:r>
            <a:r>
              <a:rPr lang="ru-RU" sz="3600" dirty="0" err="1" smtClean="0"/>
              <a:t>ь</a:t>
            </a:r>
            <a:r>
              <a:rPr lang="ru-RU" sz="3600" dirty="0" smtClean="0"/>
              <a:t>» на конце слова</a:t>
            </a:r>
            <a:endParaRPr lang="ru-RU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5800" y="1316736"/>
            <a:ext cx="7616952" cy="3941064"/>
          </a:xfrm>
        </p:spPr>
        <p:txBody>
          <a:bodyPr/>
          <a:lstStyle/>
          <a:p>
            <a:pPr algn="ctr"/>
            <a:r>
              <a:rPr lang="ru-RU" dirty="0" smtClean="0"/>
              <a:t>Мягкий знак </a:t>
            </a:r>
            <a:br>
              <a:rPr lang="ru-RU" dirty="0" smtClean="0"/>
            </a:br>
            <a:r>
              <a:rPr lang="ru-RU" dirty="0" smtClean="0"/>
              <a:t>на конце имён существительных после шипящих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 flipV="1">
            <a:off x="457200" y="4214376"/>
            <a:ext cx="7845552" cy="662424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Другая 2">
      <a:majorFont>
        <a:latin typeface="Castellar"/>
        <a:ea typeface=""/>
        <a:cs typeface=""/>
      </a:majorFont>
      <a:minorFont>
        <a:latin typeface="Times New Roman"/>
        <a:ea typeface=""/>
        <a:cs typeface="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209</TotalTime>
  <Words>167</Words>
  <Application>Microsoft PowerPoint</Application>
  <PresentationFormat>Экран (4:3)</PresentationFormat>
  <Paragraphs>62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Поток</vt:lpstr>
      <vt:lpstr>Презентация к уроку русского языка по теме: «Мягкий знак на конце имён существительных после шипящих»</vt:lpstr>
      <vt:lpstr>Ну-ка, проверь, дружок, Ты готов начать урок? Всё ль на месте,  Всё ль в порядке: Ручка, книжка и тетрадка? Все ли правильно сидят? Все ль внимательно глядят? </vt:lpstr>
      <vt:lpstr>ЧИСТОПИСАНИЕ</vt:lpstr>
      <vt:lpstr>мдь   ьмд  дьм </vt:lpstr>
      <vt:lpstr>Берёза, мальчик, тетрадь, рябина, учитель, сегодня, столько, девочка.</vt:lpstr>
      <vt:lpstr>Словарь:</vt:lpstr>
      <vt:lpstr>камыш, грач, мышь, плащ, ночь, вещь. </vt:lpstr>
      <vt:lpstr>Слайд 8</vt:lpstr>
      <vt:lpstr>Мягкий знак  на конце имён существительных после шипящих  </vt:lpstr>
      <vt:lpstr>   м.р.                  ж.р.</vt:lpstr>
      <vt:lpstr>АЛГОРИТМ</vt:lpstr>
      <vt:lpstr>Слайд 12</vt:lpstr>
      <vt:lpstr>ФИЗМИНУТКА.</vt:lpstr>
      <vt:lpstr>Слайд 14</vt:lpstr>
      <vt:lpstr>Слайд 15</vt:lpstr>
      <vt:lpstr>Слайд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zazu</cp:lastModifiedBy>
  <cp:revision>24</cp:revision>
  <cp:lastPrinted>1601-01-01T00:00:00Z</cp:lastPrinted>
  <dcterms:created xsi:type="dcterms:W3CDTF">1601-01-01T00:00:00Z</dcterms:created>
  <dcterms:modified xsi:type="dcterms:W3CDTF">2011-10-31T17:49:21Z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