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4" r:id="rId13"/>
    <p:sldId id="266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A57E-8883-400B-BA23-9EE37F652C94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88420-59CB-491A-8A99-B1E640D0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EF5E-3E84-4570-866B-6515D2CDF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69F2-E0E3-44B7-AD0D-9B3EFA44B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5DD-C5AF-46CB-8A0F-C40D612FA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5314-684A-4952-A0F6-6C6D38BA7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1F4-84DE-45E1-8765-30959F78D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8787-9C5B-4D85-B526-97FD7DAD7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C181-989F-4473-A98E-34F2D221D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2B10-EAC5-4EC3-B14C-7EB31828F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122-E042-4584-BC08-47D0644A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C6CC-D300-4579-857B-E3F3051DA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7469D7-FF85-4BE2-BDAF-D82C0347E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CD6153-7200-4EF1-A7AD-18B0EC67ECA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8042030" cy="3581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русского языка по теме: «Мягкий знак на конце имён существительных после шипящих»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429000" y="4114800"/>
            <a:ext cx="5486400" cy="2362200"/>
          </a:xfrm>
        </p:spPr>
        <p:txBody>
          <a:bodyPr/>
          <a:lstStyle/>
          <a:p>
            <a:r>
              <a:rPr lang="ru-RU" dirty="0" smtClean="0"/>
              <a:t>Автор: </a:t>
            </a:r>
          </a:p>
          <a:p>
            <a:r>
              <a:rPr lang="ru-RU" dirty="0" err="1" smtClean="0"/>
              <a:t>Мхитарян</a:t>
            </a:r>
            <a:r>
              <a:rPr lang="ru-RU" dirty="0" smtClean="0"/>
              <a:t> Анна </a:t>
            </a:r>
            <a:r>
              <a:rPr lang="ru-RU" dirty="0" err="1" smtClean="0"/>
              <a:t>Карленовна</a:t>
            </a:r>
            <a:endParaRPr lang="ru-RU" dirty="0" smtClean="0"/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ГОУ СОШ №795 г. Москвы</a:t>
            </a:r>
            <a:endParaRPr lang="ru-RU" dirty="0"/>
          </a:p>
        </p:txBody>
      </p:sp>
      <p:pic>
        <p:nvPicPr>
          <p:cNvPr id="6" name="Рисунок 5" descr="Рисунок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932" y="4343400"/>
            <a:ext cx="3072230" cy="182879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м.р.                  ж.р.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камыш</a:t>
            </a:r>
          </a:p>
          <a:p>
            <a:r>
              <a:rPr lang="ru-RU" sz="5400" dirty="0" smtClean="0"/>
              <a:t>грач</a:t>
            </a:r>
          </a:p>
          <a:p>
            <a:r>
              <a:rPr lang="ru-RU" sz="5400" dirty="0" smtClean="0"/>
              <a:t>плащ</a:t>
            </a:r>
          </a:p>
          <a:p>
            <a:endParaRPr lang="ru-RU" sz="54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5400" dirty="0" smtClean="0"/>
              <a:t>мышь</a:t>
            </a:r>
          </a:p>
          <a:p>
            <a:r>
              <a:rPr lang="ru-RU" sz="5400" dirty="0" smtClean="0"/>
              <a:t>ночь</a:t>
            </a:r>
          </a:p>
          <a:p>
            <a:r>
              <a:rPr lang="ru-RU" sz="5400" dirty="0" smtClean="0"/>
              <a:t>вещь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1.Читаю или произношу слово. </a:t>
            </a:r>
            <a:br>
              <a:rPr lang="ru-RU" sz="3200" dirty="0" smtClean="0"/>
            </a:br>
            <a:r>
              <a:rPr lang="ru-RU" sz="3200" dirty="0" smtClean="0"/>
              <a:t>2. Определяю часть речи. </a:t>
            </a:r>
            <a:br>
              <a:rPr lang="ru-RU" sz="3200" dirty="0" smtClean="0"/>
            </a:br>
            <a:r>
              <a:rPr lang="ru-RU" sz="3200" dirty="0" smtClean="0"/>
              <a:t>3. Внимательно слушаю звуки на конце слова. </a:t>
            </a:r>
            <a:br>
              <a:rPr lang="ru-RU" sz="3200" dirty="0" smtClean="0"/>
            </a:br>
            <a:r>
              <a:rPr lang="ru-RU" sz="3200" dirty="0" smtClean="0"/>
              <a:t>4. Если слышу шипящий звук, определяю род имени существительного. </a:t>
            </a:r>
            <a:br>
              <a:rPr lang="ru-RU" sz="3200" dirty="0" smtClean="0"/>
            </a:br>
            <a:r>
              <a:rPr lang="ru-RU" sz="3200" dirty="0" smtClean="0"/>
              <a:t>5. Если существительное мужского рода, то Ь не пишу. </a:t>
            </a:r>
            <a:br>
              <a:rPr lang="ru-RU" sz="3200" dirty="0" smtClean="0"/>
            </a:br>
            <a:r>
              <a:rPr lang="ru-RU" sz="3200" dirty="0" smtClean="0"/>
              <a:t>Если существительное женского рода, то Ь пишу.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1524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Имена существительные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429000"/>
            <a:ext cx="1729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Ж.р.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Ь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15000" y="3429000"/>
            <a:ext cx="6335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М.р.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3810000" y="3124200"/>
            <a:ext cx="66556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Ж</a:t>
            </a:r>
            <a:br>
              <a:rPr lang="ru-RU" sz="4000" dirty="0" smtClean="0"/>
            </a:br>
            <a:r>
              <a:rPr lang="ru-RU" sz="4000" dirty="0" smtClean="0"/>
              <a:t>Ш</a:t>
            </a:r>
            <a:br>
              <a:rPr lang="ru-RU" sz="4000" dirty="0" smtClean="0"/>
            </a:br>
            <a:r>
              <a:rPr lang="ru-RU" sz="4000" dirty="0" smtClean="0"/>
              <a:t>Ч</a:t>
            </a:r>
            <a:br>
              <a:rPr lang="ru-RU" sz="4000" dirty="0" smtClean="0"/>
            </a:br>
            <a:r>
              <a:rPr lang="ru-RU" sz="4000" dirty="0" smtClean="0"/>
              <a:t>Щ</a:t>
            </a:r>
            <a:endParaRPr lang="ru-RU" sz="4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486400" y="45720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2667000" y="4038600"/>
            <a:ext cx="990600" cy="4846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лево 45"/>
          <p:cNvSpPr/>
          <p:nvPr/>
        </p:nvSpPr>
        <p:spPr>
          <a:xfrm>
            <a:off x="4648200" y="4038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ФИЗМИНУТКА.</a:t>
            </a: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sz="9800" dirty="0" smtClean="0"/>
              <a:t>Мы устали чуточку,</a:t>
            </a:r>
            <a:br>
              <a:rPr lang="ru-RU" sz="9800" dirty="0" smtClean="0"/>
            </a:br>
            <a:r>
              <a:rPr lang="ru-RU" sz="9800" dirty="0" smtClean="0"/>
              <a:t>Отдохнём минуточку.</a:t>
            </a:r>
          </a:p>
          <a:p>
            <a:pPr algn="ctr">
              <a:buNone/>
            </a:pPr>
            <a:r>
              <a:rPr lang="ru-RU" sz="9800" dirty="0" smtClean="0"/>
              <a:t>Поворот,</a:t>
            </a:r>
          </a:p>
          <a:p>
            <a:pPr algn="ctr">
              <a:buNone/>
            </a:pPr>
            <a:r>
              <a:rPr lang="ru-RU" sz="9800" dirty="0" smtClean="0"/>
              <a:t>                 наклон, </a:t>
            </a:r>
          </a:p>
          <a:p>
            <a:pPr algn="ctr">
              <a:buNone/>
            </a:pPr>
            <a:r>
              <a:rPr lang="ru-RU" sz="9800" dirty="0" smtClean="0"/>
              <a:t>                                      прыжок!</a:t>
            </a:r>
            <a:br>
              <a:rPr lang="ru-RU" sz="9800" dirty="0" smtClean="0"/>
            </a:br>
            <a:r>
              <a:rPr lang="ru-RU" sz="9800" dirty="0" smtClean="0"/>
              <a:t>Улыбнись, давай дружок!</a:t>
            </a:r>
          </a:p>
          <a:p>
            <a:pPr algn="ctr">
              <a:buNone/>
            </a:pPr>
            <a:r>
              <a:rPr lang="ru-RU" sz="9800" dirty="0" smtClean="0"/>
              <a:t>Прямо спину ты держи,</a:t>
            </a:r>
          </a:p>
          <a:p>
            <a:pPr algn="ctr">
              <a:buNone/>
            </a:pPr>
            <a:r>
              <a:rPr lang="ru-RU" sz="9800" dirty="0" smtClean="0"/>
              <a:t>На соседа посмотри,</a:t>
            </a:r>
          </a:p>
          <a:p>
            <a:pPr algn="ctr">
              <a:buNone/>
            </a:pPr>
            <a:r>
              <a:rPr lang="ru-RU" sz="9800" dirty="0" smtClean="0"/>
              <a:t>Руки вверх</a:t>
            </a:r>
          </a:p>
          <a:p>
            <a:pPr algn="ctr">
              <a:buNone/>
            </a:pPr>
            <a:r>
              <a:rPr lang="ru-RU" sz="9800" dirty="0" smtClean="0"/>
              <a:t> и сразу вниз,</a:t>
            </a:r>
          </a:p>
          <a:p>
            <a:pPr algn="ctr">
              <a:buNone/>
            </a:pPr>
            <a:r>
              <a:rPr lang="ru-RU" sz="9800" dirty="0" smtClean="0"/>
              <a:t>И за парту вновь садись.</a:t>
            </a:r>
          </a:p>
          <a:p>
            <a:pPr algn="ctr">
              <a:buNone/>
            </a:pPr>
            <a:r>
              <a:rPr lang="ru-RU" sz="9800" dirty="0" smtClean="0"/>
              <a:t> </a:t>
            </a:r>
          </a:p>
          <a:p>
            <a:pPr algn="ctr">
              <a:buNone/>
            </a:pPr>
            <a:r>
              <a:rPr lang="ru-RU" sz="9800" dirty="0" smtClean="0"/>
              <a:t> </a:t>
            </a:r>
            <a:endParaRPr lang="ru-RU" sz="9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914401"/>
            <a:ext cx="7239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/>
              <a:t>• Футбольное соревнование (Матч) </a:t>
            </a:r>
            <a:br>
              <a:rPr lang="ru-RU" sz="3200" dirty="0" smtClean="0"/>
            </a:br>
            <a:r>
              <a:rPr lang="ru-RU" sz="3200" dirty="0" smtClean="0"/>
              <a:t>• Предмет, на котором ездил Емеля (Печь) </a:t>
            </a:r>
            <a:br>
              <a:rPr lang="ru-RU" sz="3200" dirty="0" smtClean="0"/>
            </a:br>
            <a:r>
              <a:rPr lang="ru-RU" sz="3200" dirty="0" smtClean="0"/>
              <a:t>• Без него не откроешь замок (Ключ) </a:t>
            </a:r>
            <a:br>
              <a:rPr lang="ru-RU" sz="3200" dirty="0" smtClean="0"/>
            </a:br>
            <a:r>
              <a:rPr lang="ru-RU" sz="3200" dirty="0" smtClean="0"/>
              <a:t>• Маленький ребёнок (Малыш) </a:t>
            </a:r>
            <a:br>
              <a:rPr lang="ru-RU" sz="3200" dirty="0" smtClean="0"/>
            </a:br>
            <a:r>
              <a:rPr lang="ru-RU" sz="3200" dirty="0" smtClean="0"/>
              <a:t>• Добыча охотника. (Дичь) </a:t>
            </a:r>
            <a:br>
              <a:rPr lang="ru-RU" sz="3200" dirty="0" smtClean="0"/>
            </a:br>
            <a:r>
              <a:rPr lang="ru-RU" sz="3200" dirty="0" smtClean="0"/>
              <a:t>• Середина ночи. (Полночь) </a:t>
            </a:r>
            <a:br>
              <a:rPr lang="ru-RU" sz="3200" dirty="0" smtClean="0"/>
            </a:br>
            <a:r>
              <a:rPr lang="ru-RU" sz="3200" dirty="0" smtClean="0"/>
              <a:t>• Все предметы для запряжки лошадей. (Упряжь) </a:t>
            </a:r>
            <a:br>
              <a:rPr lang="ru-RU" sz="3200" dirty="0" smtClean="0"/>
            </a:br>
            <a:r>
              <a:rPr lang="ru-RU" sz="3200" dirty="0" smtClean="0"/>
              <a:t>• Тихая безветренная погода. (Тишь) </a:t>
            </a:r>
            <a:br>
              <a:rPr lang="ru-RU" sz="3200" dirty="0" smtClean="0"/>
            </a:br>
            <a:r>
              <a:rPr lang="ru-RU" sz="3200" dirty="0" smtClean="0"/>
              <a:t>• Мелкие деньги. (Мелочь) </a:t>
            </a:r>
          </a:p>
          <a:p>
            <a:endParaRPr lang="ru-RU" sz="32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609600"/>
            <a:ext cx="7086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1.по, малыш(?), берегу, бегал, реки.</a:t>
            </a:r>
          </a:p>
          <a:p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2.холодный, овраге, ключ(?), в, шумит. 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3.на, веселилась, площадке,      </a:t>
            </a:r>
            <a:r>
              <a:rPr lang="ru-RU" sz="3200" dirty="0" err="1" smtClean="0"/>
              <a:t>молодёж</a:t>
            </a:r>
            <a:r>
              <a:rPr lang="ru-RU" sz="3200" dirty="0" smtClean="0"/>
              <a:t>(?).</a:t>
            </a:r>
          </a:p>
          <a:p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4.плащ(?), от, защитил, дождя, меня. 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5.отец, багаж(?), вещи, в, сдал. </a:t>
            </a:r>
            <a:endParaRPr lang="ru-RU" sz="32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685801"/>
            <a:ext cx="685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400" dirty="0" smtClean="0"/>
              <a:t>Спасибо </a:t>
            </a:r>
          </a:p>
          <a:p>
            <a:pPr algn="ctr">
              <a:buNone/>
            </a:pPr>
            <a:r>
              <a:rPr lang="ru-RU" sz="5400" dirty="0" smtClean="0"/>
              <a:t>за </a:t>
            </a:r>
          </a:p>
          <a:p>
            <a:pPr algn="ctr">
              <a:buNone/>
            </a:pPr>
            <a:r>
              <a:rPr lang="ru-RU" sz="5400" dirty="0" smtClean="0"/>
              <a:t>работу на уроке!</a:t>
            </a:r>
            <a:endParaRPr lang="ru-RU" sz="5400" dirty="0"/>
          </a:p>
        </p:txBody>
      </p:sp>
      <p:pic>
        <p:nvPicPr>
          <p:cNvPr id="3" name="Picture 3" descr="C:\Documents and Settings\mm\Мои документы\Мои рисунки\Рисунок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4417" y="3505200"/>
            <a:ext cx="2979583" cy="330977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704088"/>
            <a:ext cx="8153400" cy="546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Ну-ка, проверь, дружок,</a:t>
            </a:r>
            <a:br>
              <a:rPr lang="ru-RU" dirty="0" smtClean="0"/>
            </a:br>
            <a:r>
              <a:rPr lang="ru-RU" dirty="0" smtClean="0"/>
              <a:t>Ты готов начать урок?</a:t>
            </a:r>
            <a:br>
              <a:rPr lang="ru-RU" dirty="0" smtClean="0"/>
            </a:br>
            <a:r>
              <a:rPr lang="ru-RU" dirty="0" smtClean="0"/>
              <a:t>Всё ль на месте, </a:t>
            </a:r>
            <a:br>
              <a:rPr lang="ru-RU" dirty="0" smtClean="0"/>
            </a:br>
            <a:r>
              <a:rPr lang="ru-RU" dirty="0" smtClean="0"/>
              <a:t>Всё ль в порядке:</a:t>
            </a:r>
            <a:br>
              <a:rPr lang="ru-RU" dirty="0" smtClean="0"/>
            </a:br>
            <a:r>
              <a:rPr lang="ru-RU" dirty="0" smtClean="0"/>
              <a:t>Ручка, книжка и тетрадка?</a:t>
            </a:r>
            <a:br>
              <a:rPr lang="ru-RU" dirty="0" smtClean="0"/>
            </a:br>
            <a:r>
              <a:rPr lang="ru-RU" dirty="0" smtClean="0"/>
              <a:t>Все ли правильно сидят?</a:t>
            </a:r>
            <a:br>
              <a:rPr lang="ru-RU" dirty="0" smtClean="0"/>
            </a:br>
            <a:r>
              <a:rPr lang="ru-RU" dirty="0" smtClean="0"/>
              <a:t>Все ль внимательно глядят?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ЧИСТОПИСАНИЕ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927848" cy="3619936"/>
          </a:xfrm>
        </p:spPr>
        <p:txBody>
          <a:bodyPr>
            <a:normAutofit/>
          </a:bodyPr>
          <a:lstStyle/>
          <a:p>
            <a:pPr algn="ctr"/>
            <a:r>
              <a:rPr lang="ru-RU" sz="9600" b="1" i="1" dirty="0" smtClean="0"/>
              <a:t>е  </a:t>
            </a:r>
            <a:r>
              <a:rPr lang="ru-RU" sz="9600" b="1" i="1" dirty="0" err="1" smtClean="0"/>
              <a:t>ё</a:t>
            </a:r>
            <a:r>
              <a:rPr lang="ru-RU" sz="9600" b="1" i="1" dirty="0" smtClean="0"/>
              <a:t>  </a:t>
            </a:r>
            <a:r>
              <a:rPr lang="ru-RU" sz="9600" b="1" i="1" dirty="0" err="1" smtClean="0"/>
              <a:t>ю</a:t>
            </a:r>
            <a:r>
              <a:rPr lang="ru-RU" sz="9600" b="1" i="1" dirty="0" smtClean="0"/>
              <a:t>  я  и  </a:t>
            </a:r>
            <a:r>
              <a:rPr lang="ru-RU" sz="9600" b="1" i="1" dirty="0" err="1" smtClean="0"/>
              <a:t>ь</a:t>
            </a:r>
            <a:endParaRPr lang="ru-RU" sz="9600" i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458200" cy="3200400"/>
          </a:xfrm>
        </p:spPr>
        <p:txBody>
          <a:bodyPr>
            <a:noAutofit/>
          </a:bodyPr>
          <a:lstStyle/>
          <a:p>
            <a:pPr algn="ctr"/>
            <a:r>
              <a:rPr lang="ru-RU" sz="8800" b="1" i="1" dirty="0" err="1" smtClean="0"/>
              <a:t>мдь</a:t>
            </a:r>
            <a:r>
              <a:rPr lang="ru-RU" sz="8800" b="1" i="1" dirty="0" smtClean="0"/>
              <a:t>   </a:t>
            </a:r>
            <a:r>
              <a:rPr lang="ru-RU" sz="8800" b="1" i="1" dirty="0" err="1" smtClean="0"/>
              <a:t>ьмд</a:t>
            </a:r>
            <a:r>
              <a:rPr lang="ru-RU" sz="8800" b="1" i="1" dirty="0" smtClean="0"/>
              <a:t>  </a:t>
            </a:r>
            <a:r>
              <a:rPr lang="ru-RU" sz="8800" b="1" i="1" dirty="0" err="1" smtClean="0"/>
              <a:t>дьм</a:t>
            </a:r>
            <a:r>
              <a:rPr lang="ru-RU" sz="8800" dirty="0" smtClean="0"/>
              <a:t/>
            </a:r>
            <a:br>
              <a:rPr lang="ru-RU" sz="8800" dirty="0" smtClean="0"/>
            </a:br>
            <a:endParaRPr lang="ru-RU" sz="8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2667000"/>
            <a:ext cx="8153400" cy="27432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Берёза, мальчик, тетрадь, рябина, учитель, сегодня, столько, девочка.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берёза, мальчик, тетрадь, рябина, сегодня, девочка.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704088"/>
            <a:ext cx="8077200" cy="5468112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камыш, грач, мышь, плащ, ночь, вещь.</a:t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Сходства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Отличия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3600" dirty="0" smtClean="0"/>
              <a:t>имена существительные</a:t>
            </a:r>
          </a:p>
          <a:p>
            <a:r>
              <a:rPr lang="ru-RU" sz="3600" dirty="0" smtClean="0"/>
              <a:t>единственное число</a:t>
            </a:r>
          </a:p>
          <a:p>
            <a:r>
              <a:rPr lang="ru-RU" sz="3600" dirty="0" smtClean="0"/>
              <a:t>оканчиваются на шипящий звук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мужской и женский род</a:t>
            </a:r>
          </a:p>
          <a:p>
            <a:r>
              <a:rPr lang="ru-RU" sz="3600" dirty="0" smtClean="0"/>
              <a:t>наличие и отсутствие «</a:t>
            </a:r>
            <a:r>
              <a:rPr lang="ru-RU" sz="3600" dirty="0" err="1" smtClean="0"/>
              <a:t>ь</a:t>
            </a:r>
            <a:r>
              <a:rPr lang="ru-RU" sz="3600" dirty="0" smtClean="0"/>
              <a:t>» на конце слова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5800" y="1316736"/>
            <a:ext cx="7616952" cy="3941064"/>
          </a:xfrm>
        </p:spPr>
        <p:txBody>
          <a:bodyPr/>
          <a:lstStyle/>
          <a:p>
            <a:pPr algn="ctr"/>
            <a:r>
              <a:rPr lang="ru-RU" dirty="0" smtClean="0"/>
              <a:t>Мягкий знак </a:t>
            </a:r>
            <a:br>
              <a:rPr lang="ru-RU" dirty="0" smtClean="0"/>
            </a:br>
            <a:r>
              <a:rPr lang="ru-RU" dirty="0" smtClean="0"/>
              <a:t>на конце имён существительных после шипящих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 flipV="1">
            <a:off x="457200" y="4214376"/>
            <a:ext cx="7845552" cy="6624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Другая 2">
      <a:majorFont>
        <a:latin typeface="Castellar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167</Words>
  <Application>Microsoft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к уроку русского языка по теме: «Мягкий знак на конце имён существительных после шипящих»</vt:lpstr>
      <vt:lpstr>Ну-ка, проверь, дружок, Ты готов начать урок? Всё ль на месте,  Всё ль в порядке: Ручка, книжка и тетрадка? Все ли правильно сидят? Все ль внимательно глядят? </vt:lpstr>
      <vt:lpstr>ЧИСТОПИСАНИЕ</vt:lpstr>
      <vt:lpstr>мдь   ьмд  дьм </vt:lpstr>
      <vt:lpstr>Берёза, мальчик, тетрадь, рябина, учитель, сегодня, столько, девочка.</vt:lpstr>
      <vt:lpstr>Словарь:</vt:lpstr>
      <vt:lpstr>камыш, грач, мышь, плащ, ночь, вещь. </vt:lpstr>
      <vt:lpstr>Слайд 8</vt:lpstr>
      <vt:lpstr>Мягкий знак  на конце имён существительных после шипящих  </vt:lpstr>
      <vt:lpstr>   м.р.                  ж.р.</vt:lpstr>
      <vt:lpstr>АЛГОРИТМ</vt:lpstr>
      <vt:lpstr>Слайд 12</vt:lpstr>
      <vt:lpstr>ФИЗМИНУТКА.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zazu</cp:lastModifiedBy>
  <cp:revision>24</cp:revision>
  <cp:lastPrinted>1601-01-01T00:00:00Z</cp:lastPrinted>
  <dcterms:created xsi:type="dcterms:W3CDTF">1601-01-01T00:00:00Z</dcterms:created>
  <dcterms:modified xsi:type="dcterms:W3CDTF">2011-10-31T17:49:21Z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