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7" r:id="rId2"/>
    <p:sldId id="258" r:id="rId3"/>
    <p:sldId id="260" r:id="rId4"/>
    <p:sldId id="259" r:id="rId5"/>
    <p:sldId id="261" r:id="rId6"/>
    <p:sldId id="262" r:id="rId7"/>
    <p:sldId id="263" r:id="rId8"/>
    <p:sldId id="264" r:id="rId9"/>
    <p:sldId id="266" r:id="rId10"/>
    <p:sldId id="267" r:id="rId11"/>
    <p:sldId id="268" r:id="rId12"/>
    <p:sldId id="269" r:id="rId13"/>
    <p:sldId id="270" r:id="rId14"/>
    <p:sldId id="271" r:id="rId15"/>
    <p:sldId id="272" r:id="rId16"/>
    <p:sldId id="27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18.11.2012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18.11.2012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18.11.2012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18.11.2012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1643050"/>
            <a:ext cx="7901014" cy="2071702"/>
          </a:xfrm>
        </p:spPr>
        <p:txBody>
          <a:bodyPr>
            <a:normAutofit/>
          </a:bodyPr>
          <a:lstStyle/>
          <a:p>
            <a:r>
              <a:rPr lang="ru-RU" sz="5400" dirty="0" smtClean="0">
                <a:latin typeface="Times New Roman" pitchFamily="18" charset="0"/>
                <a:cs typeface="Times New Roman" pitchFamily="18" charset="0"/>
              </a:rPr>
              <a:t>Авторские дидактические системы 19-н.20 века</a:t>
            </a:r>
            <a:endParaRPr lang="ru-RU" sz="5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571480"/>
            <a:ext cx="8329642" cy="5768997"/>
          </a:xfrm>
        </p:spPr>
        <p:txBody>
          <a:bodyPr>
            <a:normAutofit/>
          </a:bodyPr>
          <a:lstStyle/>
          <a:p>
            <a:r>
              <a:rPr lang="ru-RU" dirty="0" smtClean="0">
                <a:latin typeface="Times New Roman" pitchFamily="18" charset="0"/>
                <a:cs typeface="Times New Roman" pitchFamily="18" charset="0"/>
              </a:rPr>
              <a:t>В этот исторический период в большинстве школ западноевропейских государств господствовал догматический способ обучения, что способствовало возникновению реформаторской педагогики начала </a:t>
            </a:r>
            <a:r>
              <a:rPr lang="en-US" dirty="0" smtClean="0">
                <a:latin typeface="Times New Roman" pitchFamily="18" charset="0"/>
                <a:cs typeface="Times New Roman" pitchFamily="18" charset="0"/>
              </a:rPr>
              <a:t>XX </a:t>
            </a:r>
            <a:r>
              <a:rPr lang="ru-RU" dirty="0" smtClean="0">
                <a:latin typeface="Times New Roman" pitchFamily="18" charset="0"/>
                <a:cs typeface="Times New Roman" pitchFamily="18" charset="0"/>
              </a:rPr>
              <a:t>в. Это был период «золотого века» альтернативного образования (Г. </a:t>
            </a:r>
            <a:r>
              <a:rPr lang="ru-RU" dirty="0" err="1" smtClean="0">
                <a:latin typeface="Times New Roman" pitchFamily="18" charset="0"/>
                <a:cs typeface="Times New Roman" pitchFamily="18" charset="0"/>
              </a:rPr>
              <a:t>Рерс</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Флитнер</a:t>
            </a:r>
            <a:r>
              <a:rPr lang="ru-RU" dirty="0" smtClean="0">
                <a:latin typeface="Times New Roman" pitchFamily="18" charset="0"/>
                <a:cs typeface="Times New Roman" pitchFamily="18" charset="0"/>
              </a:rPr>
              <a:t> и др.). Г. </a:t>
            </a:r>
            <a:r>
              <a:rPr lang="ru-RU" dirty="0" err="1" smtClean="0">
                <a:latin typeface="Times New Roman" pitchFamily="18" charset="0"/>
                <a:cs typeface="Times New Roman" pitchFamily="18" charset="0"/>
              </a:rPr>
              <a:t>Шаррельман</a:t>
            </a:r>
            <a:r>
              <a:rPr lang="ru-RU" dirty="0" smtClean="0">
                <a:latin typeface="Times New Roman" pitchFamily="18" charset="0"/>
                <a:cs typeface="Times New Roman" pitchFamily="18" charset="0"/>
              </a:rPr>
              <a:t> в работе «Трудовая школа» представил характеристику новой школы как воспитывающего жизненного пространства и опытного поля для ребенка.</a:t>
            </a:r>
          </a:p>
          <a:p>
            <a:endParaRPr lang="ru-RU" dirty="0"/>
          </a:p>
        </p:txBody>
      </p:sp>
      <p:pic>
        <p:nvPicPr>
          <p:cNvPr id="18434" name="Picture 2" descr="C:\Documents and Settings\User\Рабочий стол\уч уч\motiv1-300x241.jpg"/>
          <p:cNvPicPr>
            <a:picLocks noChangeAspect="1" noChangeArrowheads="1"/>
          </p:cNvPicPr>
          <p:nvPr/>
        </p:nvPicPr>
        <p:blipFill>
          <a:blip r:embed="rId2"/>
          <a:srcRect/>
          <a:stretch>
            <a:fillRect/>
          </a:stretch>
        </p:blipFill>
        <p:spPr bwMode="auto">
          <a:xfrm>
            <a:off x="5143504" y="4357694"/>
            <a:ext cx="3000396" cy="223431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857232"/>
            <a:ext cx="8372476" cy="5168905"/>
          </a:xfrm>
        </p:spPr>
        <p:txBody>
          <a:bodyPr>
            <a:normAutofit fontScale="85000" lnSpcReduction="20000"/>
          </a:bodyPr>
          <a:lstStyle/>
          <a:p>
            <a:r>
              <a:rPr lang="ru-RU" dirty="0" smtClean="0">
                <a:latin typeface="Times New Roman" pitchFamily="18" charset="0"/>
                <a:cs typeface="Times New Roman" pitchFamily="18" charset="0"/>
              </a:rPr>
              <a:t>Альтернативная организация новой школы предусматривала изменение содержания, методов обучения, пробуждение детских интересов в процессе обучения, более естественного процесса познания.</a:t>
            </a:r>
          </a:p>
          <a:p>
            <a:pPr algn="ctr">
              <a:buNone/>
            </a:pPr>
            <a:r>
              <a:rPr lang="ru-RU" sz="3400" dirty="0" smtClean="0">
                <a:latin typeface="Times New Roman" pitchFamily="18" charset="0"/>
                <a:cs typeface="Times New Roman" pitchFamily="18" charset="0"/>
              </a:rPr>
              <a:t> </a:t>
            </a:r>
            <a:r>
              <a:rPr lang="ru-RU" sz="3400" b="1" dirty="0" smtClean="0">
                <a:latin typeface="Times New Roman" pitchFamily="18" charset="0"/>
                <a:cs typeface="Times New Roman" pitchFamily="18" charset="0"/>
              </a:rPr>
              <a:t>Отличительные </a:t>
            </a:r>
            <a:r>
              <a:rPr lang="ru-RU" sz="3400" b="1" dirty="0" err="1" smtClean="0">
                <a:latin typeface="Times New Roman" pitchFamily="18" charset="0"/>
                <a:cs typeface="Times New Roman" pitchFamily="18" charset="0"/>
              </a:rPr>
              <a:t>особеннсти</a:t>
            </a:r>
            <a:r>
              <a:rPr lang="ru-RU" sz="3400" b="1" dirty="0" smtClean="0">
                <a:latin typeface="Times New Roman" pitchFamily="18" charset="0"/>
                <a:cs typeface="Times New Roman" pitchFamily="18" charset="0"/>
              </a:rPr>
              <a:t> </a:t>
            </a:r>
            <a:r>
              <a:rPr lang="ru-RU" sz="3400" b="1" i="1" dirty="0" smtClean="0">
                <a:latin typeface="Times New Roman" pitchFamily="18" charset="0"/>
                <a:cs typeface="Times New Roman" pitchFamily="18" charset="0"/>
              </a:rPr>
              <a:t>новой дидактики </a:t>
            </a:r>
            <a:r>
              <a:rPr lang="ru-RU" sz="3400" b="1"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 интегрированный, </a:t>
            </a:r>
            <a:r>
              <a:rPr lang="ru-RU" dirty="0" err="1" smtClean="0">
                <a:latin typeface="Times New Roman" pitchFamily="18" charset="0"/>
                <a:cs typeface="Times New Roman" pitchFamily="18" charset="0"/>
              </a:rPr>
              <a:t>культуросообразный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социоориентирован-ный</a:t>
            </a:r>
            <a:r>
              <a:rPr lang="ru-RU" dirty="0" smtClean="0">
                <a:latin typeface="Times New Roman" pitchFamily="18" charset="0"/>
                <a:cs typeface="Times New Roman" pitchFamily="18" charset="0"/>
              </a:rPr>
              <a:t>, целостный подход к учебным предметам;</a:t>
            </a:r>
          </a:p>
          <a:p>
            <a:pPr>
              <a:buNone/>
            </a:pPr>
            <a:r>
              <a:rPr lang="ru-RU" dirty="0" smtClean="0">
                <a:latin typeface="Times New Roman" pitchFamily="18" charset="0"/>
                <a:cs typeface="Times New Roman" pitchFamily="18" charset="0"/>
              </a:rPr>
              <a:t>• применение дидактических материалов в учебном процессе; организация группового и индивидуального процесса обучения; использование нетрадиционных методов обучения: игры, диалога, учебной беседы, тренингов, прогулок и экскурсий, дискуссий, свободного общения, самостоятельной работы детей;</a:t>
            </a:r>
          </a:p>
          <a:p>
            <a:pPr>
              <a:buNone/>
            </a:pPr>
            <a:r>
              <a:rPr lang="ru-RU" dirty="0" smtClean="0">
                <a:latin typeface="Times New Roman" pitchFamily="18" charset="0"/>
                <a:cs typeface="Times New Roman" pitchFamily="18" charset="0"/>
              </a:rPr>
              <a:t>• отказ от авторитаризма в процессе обучения, но ориентировка на детскую индивидуальность, самоконтроль, обеспечение комфортного психологического климата в детском коллективе, создание развивающего жизненного пространства;</a:t>
            </a:r>
          </a:p>
          <a:p>
            <a:pPr>
              <a:buNone/>
            </a:pPr>
            <a:r>
              <a:rPr lang="ru-RU" dirty="0" smtClean="0">
                <a:latin typeface="Times New Roman" pitchFamily="18" charset="0"/>
                <a:cs typeface="Times New Roman" pitchFamily="18" charset="0"/>
              </a:rPr>
              <a:t>• творческая свобода учителя.</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000108"/>
            <a:ext cx="8329642" cy="5126055"/>
          </a:xfrm>
        </p:spPr>
        <p:txBody>
          <a:bodyPr>
            <a:normAutofit fontScale="70000" lnSpcReduction="20000"/>
          </a:bodyPr>
          <a:lstStyle/>
          <a:p>
            <a:r>
              <a:rPr lang="ru-RU" dirty="0" smtClean="0">
                <a:latin typeface="Times New Roman" pitchFamily="18" charset="0"/>
                <a:cs typeface="Times New Roman" pitchFamily="18" charset="0"/>
              </a:rPr>
              <a:t>В контексте реформаторской педагогики значительное место занимают </a:t>
            </a:r>
            <a:r>
              <a:rPr lang="ru-RU" b="1" dirty="0" smtClean="0">
                <a:latin typeface="Times New Roman" pitchFamily="18" charset="0"/>
                <a:cs typeface="Times New Roman" pitchFamily="18" charset="0"/>
              </a:rPr>
              <a:t>школы труда. </a:t>
            </a:r>
            <a:r>
              <a:rPr lang="ru-RU" dirty="0" smtClean="0">
                <a:latin typeface="Times New Roman" pitchFamily="18" charset="0"/>
                <a:cs typeface="Times New Roman" pitchFamily="18" charset="0"/>
              </a:rPr>
              <a:t>Идея трудовой школы основывалась на признании полезности детского труда в формировании нравственных качеств ребенка, а впоследствии на основе педагогических воззрений И. Г. Песталоцци, Ф. </a:t>
            </a:r>
            <a:r>
              <a:rPr lang="ru-RU" dirty="0" err="1" smtClean="0">
                <a:latin typeface="Times New Roman" pitchFamily="18" charset="0"/>
                <a:cs typeface="Times New Roman" pitchFamily="18" charset="0"/>
              </a:rPr>
              <a:t>Фребеля</a:t>
            </a:r>
            <a:r>
              <a:rPr lang="ru-RU" dirty="0" smtClean="0">
                <a:latin typeface="Times New Roman" pitchFamily="18" charset="0"/>
                <a:cs typeface="Times New Roman" pitchFamily="18" charset="0"/>
              </a:rPr>
              <a:t>, М. </a:t>
            </a:r>
            <a:r>
              <a:rPr lang="ru-RU" dirty="0" err="1" smtClean="0">
                <a:latin typeface="Times New Roman" pitchFamily="18" charset="0"/>
                <a:cs typeface="Times New Roman" pitchFamily="18" charset="0"/>
              </a:rPr>
              <a:t>Монтессори</a:t>
            </a:r>
            <a:r>
              <a:rPr lang="ru-RU" dirty="0" smtClean="0">
                <a:latin typeface="Times New Roman" pitchFamily="18" charset="0"/>
                <a:cs typeface="Times New Roman" pitchFamily="18" charset="0"/>
              </a:rPr>
              <a:t> труд рассматривали как </a:t>
            </a:r>
            <a:r>
              <a:rPr lang="ru-RU" dirty="0" err="1" smtClean="0">
                <a:latin typeface="Times New Roman" pitchFamily="18" charset="0"/>
                <a:cs typeface="Times New Roman" pitchFamily="18" charset="0"/>
              </a:rPr>
              <a:t>социоориентирующий</a:t>
            </a:r>
            <a:r>
              <a:rPr lang="ru-RU" dirty="0" smtClean="0">
                <a:latin typeface="Times New Roman" pitchFamily="18" charset="0"/>
                <a:cs typeface="Times New Roman" pitchFamily="18" charset="0"/>
              </a:rPr>
              <a:t> фактор. </a:t>
            </a:r>
          </a:p>
          <a:p>
            <a:r>
              <a:rPr lang="ru-RU" dirty="0" smtClean="0">
                <a:latin typeface="Times New Roman" pitchFamily="18" charset="0"/>
                <a:cs typeface="Times New Roman" pitchFamily="18" charset="0"/>
              </a:rPr>
              <a:t>Теоретическое обоснование и практическая реализация идеи школы труда принадлежат немецкому педагогу Г. </a:t>
            </a:r>
            <a:r>
              <a:rPr lang="ru-RU" dirty="0" err="1" smtClean="0">
                <a:latin typeface="Times New Roman" pitchFamily="18" charset="0"/>
                <a:cs typeface="Times New Roman" pitchFamily="18" charset="0"/>
              </a:rPr>
              <a:t>Кершенштейнеру</a:t>
            </a:r>
            <a:r>
              <a:rPr lang="ru-RU" dirty="0" smtClean="0">
                <a:latin typeface="Times New Roman" pitchFamily="18" charset="0"/>
                <a:cs typeface="Times New Roman" pitchFamily="18" charset="0"/>
              </a:rPr>
              <a:t> (1854— 1932). В трактате «Понятие трудовой школы» он показал, что с раннего возраста ребенок проявляет активность, творчество, а с приходом в школу «исчезают дела, охватывавшие все детское существо, исчезает реальность дома, мастерской, кухни, хлева, сада, поля.</a:t>
            </a:r>
            <a:r>
              <a:rPr lang="ru-RU" b="1" dirty="0" smtClean="0">
                <a:latin typeface="Times New Roman" pitchFamily="18" charset="0"/>
                <a:cs typeface="Times New Roman" pitchFamily="18" charset="0"/>
              </a:rPr>
              <a:t> Исчезает производительная деятельность</a:t>
            </a:r>
            <a:r>
              <a:rPr lang="ru-RU" dirty="0" smtClean="0">
                <a:latin typeface="Times New Roman" pitchFamily="18" charset="0"/>
                <a:cs typeface="Times New Roman" pitchFamily="18" charset="0"/>
              </a:rPr>
              <a:t>; новый чуждый мир с сотней загадок и непонятными целями и требованиями предстает перед ребенком». Поэтому необходимо осуществлять непрерывное развитие жизненной активности.</a:t>
            </a:r>
          </a:p>
          <a:p>
            <a:r>
              <a:rPr lang="ru-RU" dirty="0" smtClean="0">
                <a:latin typeface="Times New Roman" pitchFamily="18" charset="0"/>
                <a:cs typeface="Times New Roman" pitchFamily="18" charset="0"/>
              </a:rPr>
              <a:t>Основным дидактическим приемом являлась модель непрерывного обучения, состоящая из логических шагов. </a:t>
            </a:r>
            <a:r>
              <a:rPr lang="ru-RU" b="1" dirty="0" smtClean="0">
                <a:latin typeface="Times New Roman" pitchFamily="18" charset="0"/>
                <a:cs typeface="Times New Roman" pitchFamily="18" charset="0"/>
              </a:rPr>
              <a:t>Первый шаг </a:t>
            </a:r>
            <a:r>
              <a:rPr lang="ru-RU" dirty="0" smtClean="0">
                <a:latin typeface="Times New Roman" pitchFamily="18" charset="0"/>
                <a:cs typeface="Times New Roman" pitchFamily="18" charset="0"/>
              </a:rPr>
              <a:t>связан с постановкой проблемы, вызывающей поиск ее решения. Вопросы учащихся — это </a:t>
            </a:r>
            <a:r>
              <a:rPr lang="ru-RU" b="1" dirty="0" smtClean="0">
                <a:latin typeface="Times New Roman" pitchFamily="18" charset="0"/>
                <a:cs typeface="Times New Roman" pitchFamily="18" charset="0"/>
              </a:rPr>
              <a:t>второй</a:t>
            </a:r>
            <a:r>
              <a:rPr lang="ru-RU" dirty="0" smtClean="0">
                <a:latin typeface="Times New Roman" pitchFamily="18" charset="0"/>
                <a:cs typeface="Times New Roman" pitchFamily="18" charset="0"/>
              </a:rPr>
              <a:t> логический </a:t>
            </a:r>
            <a:r>
              <a:rPr lang="ru-RU" b="1" dirty="0" smtClean="0">
                <a:latin typeface="Times New Roman" pitchFamily="18" charset="0"/>
                <a:cs typeface="Times New Roman" pitchFamily="18" charset="0"/>
              </a:rPr>
              <a:t>шаг</a:t>
            </a:r>
            <a:r>
              <a:rPr lang="ru-RU" dirty="0" smtClean="0">
                <a:latin typeface="Times New Roman" pitchFamily="18" charset="0"/>
                <a:cs typeface="Times New Roman" pitchFamily="18" charset="0"/>
              </a:rPr>
              <a:t>, но «важнейшим является </a:t>
            </a:r>
            <a:r>
              <a:rPr lang="ru-RU" b="1" dirty="0" smtClean="0">
                <a:latin typeface="Times New Roman" pitchFamily="18" charset="0"/>
                <a:cs typeface="Times New Roman" pitchFamily="18" charset="0"/>
              </a:rPr>
              <a:t>третий шаг</a:t>
            </a:r>
            <a:r>
              <a:rPr lang="ru-RU" dirty="0" smtClean="0">
                <a:latin typeface="Times New Roman" pitchFamily="18" charset="0"/>
                <a:cs typeface="Times New Roman" pitchFamily="18" charset="0"/>
              </a:rPr>
              <a:t>, когда ученик не принимает любое возникшее в его голове предположение, а пытается его критически осмыслить. Это требует самостоятельности и приверженности к истине и достигается не без мучительного труда». </a:t>
            </a:r>
            <a:r>
              <a:rPr lang="ru-RU" b="1" dirty="0" smtClean="0">
                <a:latin typeface="Times New Roman" pitchFamily="18" charset="0"/>
                <a:cs typeface="Times New Roman" pitchFamily="18" charset="0"/>
              </a:rPr>
              <a:t>Завершающий шаг </a:t>
            </a:r>
            <a:r>
              <a:rPr lang="ru-RU" dirty="0" smtClean="0">
                <a:latin typeface="Times New Roman" pitchFamily="18" charset="0"/>
                <a:cs typeface="Times New Roman" pitchFamily="18" charset="0"/>
              </a:rPr>
              <a:t>— самоконтроль качества собственного продукта труда, а также анализ причин допущенных ошибок.</a:t>
            </a:r>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928670"/>
            <a:ext cx="8258204" cy="5197493"/>
          </a:xfrm>
        </p:spPr>
        <p:txBody>
          <a:bodyPr>
            <a:normAutofit fontScale="92500" lnSpcReduction="20000"/>
          </a:bodyPr>
          <a:lstStyle/>
          <a:p>
            <a:r>
              <a:rPr lang="ru-RU" dirty="0" smtClean="0">
                <a:latin typeface="Times New Roman" pitchFamily="18" charset="0"/>
                <a:cs typeface="Times New Roman" pitchFamily="18" charset="0"/>
              </a:rPr>
              <a:t>Иным направлением в оформлении концепции школы труда являлось построение школы на основе «свободной духовной деятельности».Этот принцип в центр педагогического процесса ставил ученика. </a:t>
            </a:r>
            <a:r>
              <a:rPr lang="ru-RU" dirty="0" err="1" smtClean="0">
                <a:latin typeface="Times New Roman" pitchFamily="18" charset="0"/>
                <a:cs typeface="Times New Roman" pitchFamily="18" charset="0"/>
              </a:rPr>
              <a:t>Гаудига</a:t>
            </a:r>
            <a:r>
              <a:rPr lang="ru-RU" dirty="0" smtClean="0">
                <a:latin typeface="Times New Roman" pitchFamily="18" charset="0"/>
                <a:cs typeface="Times New Roman" pitchFamily="18" charset="0"/>
              </a:rPr>
              <a:t> отмечал- «свободно действующий ученик не нуждается во внешнем толчке, стимулировании его "сил", не нуждается в </a:t>
            </a:r>
            <a:r>
              <a:rPr lang="ru-RU" dirty="0" err="1" smtClean="0">
                <a:latin typeface="Times New Roman" pitchFamily="18" charset="0"/>
                <a:cs typeface="Times New Roman" pitchFamily="18" charset="0"/>
              </a:rPr>
              <a:t>путевождении</a:t>
            </a:r>
            <a:r>
              <a:rPr lang="ru-RU" dirty="0" smtClean="0">
                <a:latin typeface="Times New Roman" pitchFamily="18" charset="0"/>
                <a:cs typeface="Times New Roman" pitchFamily="18" charset="0"/>
              </a:rPr>
              <a:t>, ибо в состоянии сам найти путь к решению задачи».</a:t>
            </a:r>
          </a:p>
          <a:p>
            <a:pPr>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Характерная особенность модели школы труда </a:t>
            </a:r>
            <a:r>
              <a:rPr lang="ru-RU" dirty="0" smtClean="0">
                <a:latin typeface="Times New Roman" pitchFamily="18" charset="0"/>
                <a:cs typeface="Times New Roman" pitchFamily="18" charset="0"/>
              </a:rPr>
              <a:t>противопоставление книжным знаниям традиционной школы активной, свободной деятельности детей в процессе их творческо-трудовой работы. С. И. Гессен утверждал: «Смысл трудовой школы состоит не в том, чтобы свести всякий умственный труд к физическому, но в том, чтобы всякий труд сделать источником целостного развития личности.</a:t>
            </a:r>
            <a:endParaRPr lang="ru-RU"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142984"/>
            <a:ext cx="8086724" cy="5286412"/>
          </a:xfrm>
        </p:spPr>
        <p:txBody>
          <a:bodyPr/>
          <a:lstStyle/>
          <a:p>
            <a:pPr lvl="1"/>
            <a:r>
              <a:rPr lang="ru-RU" dirty="0" smtClean="0">
                <a:latin typeface="Times New Roman" pitchFamily="18" charset="0"/>
                <a:cs typeface="Times New Roman" pitchFamily="18" charset="0"/>
              </a:rPr>
              <a:t>Инициатором интересного опыта организации трудового образования в России явился </a:t>
            </a:r>
            <a:r>
              <a:rPr lang="ru-RU" dirty="0" err="1" smtClean="0">
                <a:latin typeface="Times New Roman" pitchFamily="18" charset="0"/>
                <a:cs typeface="Times New Roman" pitchFamily="18" charset="0"/>
              </a:rPr>
              <a:t>С.Т.Шацкий</a:t>
            </a:r>
            <a:r>
              <a:rPr lang="ru-RU" dirty="0" smtClean="0">
                <a:latin typeface="Times New Roman" pitchFamily="18" charset="0"/>
                <a:cs typeface="Times New Roman" pitchFamily="18" charset="0"/>
              </a:rPr>
              <a:t> (1878—1934), основавший необычные воспитательные учреждения — общества «</a:t>
            </a:r>
            <a:r>
              <a:rPr lang="ru-RU" dirty="0" err="1" smtClean="0">
                <a:latin typeface="Times New Roman" pitchFamily="18" charset="0"/>
                <a:cs typeface="Times New Roman" pitchFamily="18" charset="0"/>
              </a:rPr>
              <a:t>Сетле-мент</a:t>
            </a:r>
            <a:r>
              <a:rPr lang="ru-RU" dirty="0" smtClean="0">
                <a:latin typeface="Times New Roman" pitchFamily="18" charset="0"/>
                <a:cs typeface="Times New Roman" pitchFamily="18" charset="0"/>
              </a:rPr>
              <a:t>» и «Детский труд и отдых», колонию «Бодрая жизнь», Опытную станцию, в которых решалась задача приучения детей к труду, знаниям и культуре посредством активной социальной деятельности.</a:t>
            </a:r>
          </a:p>
          <a:p>
            <a:endParaRPr lang="ru-RU" dirty="0"/>
          </a:p>
        </p:txBody>
      </p:sp>
      <p:pic>
        <p:nvPicPr>
          <p:cNvPr id="8" name="Picture 2" descr="C:\Documents and Settings\User\Рабочий стол\уч уч\imgB.jpeg"/>
          <p:cNvPicPr>
            <a:picLocks noChangeAspect="1" noChangeArrowheads="1"/>
          </p:cNvPicPr>
          <p:nvPr/>
        </p:nvPicPr>
        <p:blipFill>
          <a:blip r:embed="rId2"/>
          <a:srcRect/>
          <a:stretch>
            <a:fillRect/>
          </a:stretch>
        </p:blipFill>
        <p:spPr bwMode="auto">
          <a:xfrm>
            <a:off x="4857752" y="3857628"/>
            <a:ext cx="2643206" cy="215682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a:spLocks noGrp="1"/>
          </p:cNvSpPr>
          <p:nvPr>
            <p:ph idx="1"/>
          </p:nvPr>
        </p:nvSpPr>
        <p:spPr>
          <a:xfrm>
            <a:off x="357188" y="1000125"/>
            <a:ext cx="8329612" cy="5324475"/>
          </a:xfrm>
        </p:spPr>
        <p:txBody>
          <a:bodyPr/>
          <a:lstStyle/>
          <a:p>
            <a:r>
              <a:rPr lang="ru-RU" dirty="0" smtClean="0">
                <a:latin typeface="Times New Roman" pitchFamily="18" charset="0"/>
                <a:cs typeface="Times New Roman" pitchFamily="18" charset="0"/>
              </a:rPr>
              <a:t>Основным принципом организации воспитательной работы являлась направленность на совместную деятельность детей и взрослых, где участники педагогического процесса могли знакомиться с социумом и особенностями существования в нем.</a:t>
            </a:r>
            <a:r>
              <a:rPr lang="ru-RU" b="1" dirty="0" smtClean="0">
                <a:latin typeface="Times New Roman" pitchFamily="18" charset="0"/>
                <a:cs typeface="Times New Roman" pitchFamily="18" charset="0"/>
              </a:rPr>
              <a:t> Труд в системе </a:t>
            </a:r>
            <a:r>
              <a:rPr lang="ru-RU" b="1" dirty="0" err="1" smtClean="0">
                <a:latin typeface="Times New Roman" pitchFamily="18" charset="0"/>
                <a:cs typeface="Times New Roman" pitchFamily="18" charset="0"/>
              </a:rPr>
              <a:t>С.Т.Шацкого</a:t>
            </a:r>
            <a:r>
              <a:rPr lang="ru-RU" b="1" dirty="0" smtClean="0">
                <a:latin typeface="Times New Roman" pitchFamily="18" charset="0"/>
                <a:cs typeface="Times New Roman" pitchFamily="18" charset="0"/>
              </a:rPr>
              <a:t> являлся основанием для организации образовательного процесса в различных учебных заведениях </a:t>
            </a:r>
            <a:r>
              <a:rPr lang="ru-RU" dirty="0" smtClean="0">
                <a:latin typeface="Times New Roman" pitchFamily="18" charset="0"/>
                <a:cs typeface="Times New Roman" pitchFamily="18" charset="0"/>
              </a:rPr>
              <a:t>— детском саду, экспериментальной начальной школе, ремесленных мастерских, где подростки получали общее и специально-профессиональное образование.</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071546"/>
            <a:ext cx="8329642" cy="5253054"/>
          </a:xfrm>
        </p:spPr>
        <p:txBody>
          <a:bodyPr>
            <a:normAutofit/>
          </a:bodyPr>
          <a:lstStyle/>
          <a:p>
            <a:r>
              <a:rPr lang="ru-RU" dirty="0" smtClean="0">
                <a:latin typeface="Times New Roman" pitchFamily="18" charset="0"/>
                <a:cs typeface="Times New Roman" pitchFamily="18" charset="0"/>
              </a:rPr>
              <a:t>Таким образом, в первой трети </a:t>
            </a:r>
            <a:r>
              <a:rPr lang="en-US" dirty="0" smtClean="0">
                <a:latin typeface="Times New Roman" pitchFamily="18" charset="0"/>
                <a:cs typeface="Times New Roman" pitchFamily="18" charset="0"/>
              </a:rPr>
              <a:t>XX </a:t>
            </a:r>
            <a:r>
              <a:rPr lang="ru-RU" dirty="0" smtClean="0">
                <a:latin typeface="Times New Roman" pitchFamily="18" charset="0"/>
                <a:cs typeface="Times New Roman" pitchFamily="18" charset="0"/>
              </a:rPr>
              <a:t>в. произошло становление, теоретическое обоснование и практическая реализация антропологического фундамента дидактических принципов. Наметилась четкая тенденция на социализацию системы образования, которая являлась основой выполнения общественного заказа на формирование определенного типа личности. Сложилась четкая структура образовательной системы, были выработаны основные требования к содержанию, формам и методам работы на каждой из ступеней обучения.</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357158" y="1071546"/>
            <a:ext cx="8329642" cy="5054617"/>
          </a:xfrm>
        </p:spPr>
        <p:txBody>
          <a:bodyPr>
            <a:normAutofit/>
          </a:bodyPr>
          <a:lstStyle/>
          <a:p>
            <a:pPr>
              <a:buNone/>
            </a:pPr>
            <a:r>
              <a:rPr lang="ru-RU" dirty="0" smtClean="0">
                <a:latin typeface="Times New Roman" pitchFamily="18" charset="0"/>
                <a:cs typeface="Times New Roman" pitchFamily="18" charset="0"/>
              </a:rPr>
              <a:t>    Конец XIX – начало XX в. отмечены вступлением крупнейших стран Западной Европы и США в такую стадию общественно-экономических отношений, которая потребовала научного и технического перевооружения производства и совершенствования социальных институтов. </a:t>
            </a:r>
            <a:r>
              <a:rPr lang="ru-RU" b="1" dirty="0" smtClean="0">
                <a:latin typeface="Times New Roman" pitchFamily="18" charset="0"/>
                <a:cs typeface="Times New Roman" pitchFamily="18" charset="0"/>
              </a:rPr>
              <a:t>Школа в этот период на всех ее ступенях не соответствовала требованиям научно-технического прогресса.</a:t>
            </a:r>
            <a:r>
              <a:rPr lang="ru-RU" dirty="0" smtClean="0">
                <a:latin typeface="Times New Roman" pitchFamily="18" charset="0"/>
                <a:cs typeface="Times New Roman" pitchFamily="18" charset="0"/>
              </a:rPr>
              <a:t> Потребность в обновлении школы и педагогической науки становилась все более актуальной.</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320040" y="886968"/>
            <a:ext cx="8366760" cy="5239195"/>
          </a:xfrm>
        </p:spPr>
        <p:txBody>
          <a:bodyPr>
            <a:normAutofit fontScale="92500" lnSpcReduction="10000"/>
          </a:bodyPr>
          <a:lstStyle/>
          <a:p>
            <a:r>
              <a:rPr lang="ru-RU" b="1" i="1" dirty="0" smtClean="0">
                <a:latin typeface="Times New Roman" pitchFamily="18" charset="0"/>
                <a:cs typeface="Times New Roman" pitchFamily="18" charset="0"/>
              </a:rPr>
              <a:t>Дидактическая система И. Ф. </a:t>
            </a:r>
            <a:r>
              <a:rPr lang="ru-RU" b="1" i="1" dirty="0" err="1" smtClean="0">
                <a:latin typeface="Times New Roman" pitchFamily="18" charset="0"/>
                <a:cs typeface="Times New Roman" pitchFamily="18" charset="0"/>
              </a:rPr>
              <a:t>Гербарта</a:t>
            </a:r>
            <a:r>
              <a:rPr lang="ru-RU" b="1"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(1776— 1841). Развитие массовой начальной и средней школы привело к созданию универсальной дидактической концепции немецкого педагога в единстве философского, теоретического и методического обоснования особенностей организации учебного процесса. Система И. Ф. </a:t>
            </a:r>
            <a:r>
              <a:rPr lang="ru-RU" dirty="0" err="1" smtClean="0">
                <a:latin typeface="Times New Roman" pitchFamily="18" charset="0"/>
                <a:cs typeface="Times New Roman" pitchFamily="18" charset="0"/>
              </a:rPr>
              <a:t>Гербарта</a:t>
            </a:r>
            <a:r>
              <a:rPr lang="ru-RU" dirty="0" smtClean="0">
                <a:latin typeface="Times New Roman" pitchFamily="18" charset="0"/>
                <a:cs typeface="Times New Roman" pitchFamily="18" charset="0"/>
              </a:rPr>
              <a:t> стала классическим примером </a:t>
            </a:r>
            <a:r>
              <a:rPr lang="ru-RU" b="1" dirty="0" smtClean="0">
                <a:latin typeface="Times New Roman" pitchFamily="18" charset="0"/>
                <a:cs typeface="Times New Roman" pitchFamily="18" charset="0"/>
              </a:rPr>
              <a:t>авторитарной педагогики, построенной на основе взаимодействия учителя (как субъекта) и ученика (как объекта учебного процесса)</a:t>
            </a:r>
            <a:r>
              <a:rPr lang="ru-RU" dirty="0" smtClean="0">
                <a:latin typeface="Times New Roman" pitchFamily="18" charset="0"/>
                <a:cs typeface="Times New Roman" pitchFamily="18" charset="0"/>
              </a:rPr>
              <a:t>, и оказала глубокое влияние на развитие педагогической теории и практики, в том числе и в сфере дидактики.</a:t>
            </a:r>
          </a:p>
          <a:p>
            <a:r>
              <a:rPr lang="ru-RU" dirty="0" smtClean="0">
                <a:latin typeface="Times New Roman" pitchFamily="18" charset="0"/>
                <a:cs typeface="Times New Roman" pitchFamily="18" charset="0"/>
              </a:rPr>
              <a:t>Антрополого-педагогическая концепция И. Ф. </a:t>
            </a:r>
            <a:r>
              <a:rPr lang="ru-RU" dirty="0" err="1" smtClean="0">
                <a:latin typeface="Times New Roman" pitchFamily="18" charset="0"/>
                <a:cs typeface="Times New Roman" pitchFamily="18" charset="0"/>
              </a:rPr>
              <a:t>Гербарта</a:t>
            </a:r>
            <a:r>
              <a:rPr lang="ru-RU" dirty="0" smtClean="0">
                <a:latin typeface="Times New Roman" pitchFamily="18" charset="0"/>
                <a:cs typeface="Times New Roman" pitchFamily="18" charset="0"/>
              </a:rPr>
              <a:t> строилась на признании человека как природного, социального и культурного существа в единстве этих компонентов.</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28596" y="1142984"/>
            <a:ext cx="8258204" cy="5340369"/>
          </a:xfrm>
        </p:spPr>
        <p:txBody>
          <a:bodyPr>
            <a:normAutofit/>
          </a:bodyPr>
          <a:lstStyle/>
          <a:p>
            <a:r>
              <a:rPr lang="ru-RU" dirty="0" smtClean="0">
                <a:latin typeface="Times New Roman" pitchFamily="18" charset="0"/>
                <a:cs typeface="Times New Roman" pitchFamily="18" charset="0"/>
              </a:rPr>
              <a:t>И. Ф. </a:t>
            </a:r>
            <a:r>
              <a:rPr lang="ru-RU" dirty="0" err="1" smtClean="0">
                <a:latin typeface="Times New Roman" pitchFamily="18" charset="0"/>
                <a:cs typeface="Times New Roman" pitchFamily="18" charset="0"/>
              </a:rPr>
              <a:t>Гербарт</a:t>
            </a:r>
            <a:r>
              <a:rPr lang="ru-RU" dirty="0" smtClean="0">
                <a:latin typeface="Times New Roman" pitchFamily="18" charset="0"/>
                <a:cs typeface="Times New Roman" pitchFamily="18" charset="0"/>
              </a:rPr>
              <a:t> дал новую трактовку цели воспитания и обучения как «восхождения человека к человечеству» посредством проявления своей «всеобщности» и «уникальности» (необходимые и возможные цели). Он научно обосновал идею единства процесса освоения системы сведений об окружающем мире — «материальное образование» и развитие индивидуальных познавательных способностей ученика — «формальное образование» на основе развития интересов учеников.</a:t>
            </a: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928670"/>
            <a:ext cx="8329642" cy="5197493"/>
          </a:xfrm>
        </p:spPr>
        <p:txBody>
          <a:bodyPr>
            <a:normAutofit/>
          </a:bodyPr>
          <a:lstStyle/>
          <a:p>
            <a:pPr>
              <a:buNone/>
            </a:pPr>
            <a:r>
              <a:rPr lang="ru-RU" dirty="0" smtClean="0">
                <a:latin typeface="Times New Roman" pitchFamily="18" charset="0"/>
                <a:cs typeface="Times New Roman" pitchFamily="18" charset="0"/>
              </a:rPr>
              <a:t>   Учебные предметы И. Ф. </a:t>
            </a:r>
            <a:r>
              <a:rPr lang="ru-RU" dirty="0" err="1" smtClean="0">
                <a:latin typeface="Times New Roman" pitchFamily="18" charset="0"/>
                <a:cs typeface="Times New Roman" pitchFamily="18" charset="0"/>
              </a:rPr>
              <a:t>Гербарт</a:t>
            </a:r>
            <a:r>
              <a:rPr lang="ru-RU" dirty="0" smtClean="0">
                <a:latin typeface="Times New Roman" pitchFamily="18" charset="0"/>
                <a:cs typeface="Times New Roman" pitchFamily="18" charset="0"/>
              </a:rPr>
              <a:t> разделил на две группы:</a:t>
            </a:r>
          </a:p>
          <a:p>
            <a:pPr>
              <a:buNone/>
            </a:pPr>
            <a:r>
              <a:rPr lang="ru-RU" dirty="0" smtClean="0">
                <a:latin typeface="Times New Roman" pitchFamily="18" charset="0"/>
                <a:cs typeface="Times New Roman" pitchFamily="18" charset="0"/>
              </a:rPr>
              <a:t>• натуралистические — познание природы;</a:t>
            </a:r>
          </a:p>
          <a:p>
            <a:pPr>
              <a:buNone/>
            </a:pPr>
            <a:r>
              <a:rPr lang="ru-RU" dirty="0" smtClean="0">
                <a:latin typeface="Times New Roman" pitchFamily="18" charset="0"/>
                <a:cs typeface="Times New Roman" pitchFamily="18" charset="0"/>
              </a:rPr>
              <a:t>• историко-философские — познание человечества.</a:t>
            </a:r>
          </a:p>
          <a:p>
            <a:r>
              <a:rPr lang="ru-RU" dirty="0" smtClean="0">
                <a:latin typeface="Times New Roman" pitchFamily="18" charset="0"/>
                <a:cs typeface="Times New Roman" pitchFamily="18" charset="0"/>
              </a:rPr>
              <a:t>Связующим звеном в ходе преподавания этих предметов выступает религия. Поэтому школа И. Ф. </a:t>
            </a:r>
            <a:r>
              <a:rPr lang="ru-RU" dirty="0" err="1" smtClean="0">
                <a:latin typeface="Times New Roman" pitchFamily="18" charset="0"/>
                <a:cs typeface="Times New Roman" pitchFamily="18" charset="0"/>
              </a:rPr>
              <a:t>Гербарта</a:t>
            </a:r>
            <a:r>
              <a:rPr lang="ru-RU" dirty="0" smtClean="0">
                <a:latin typeface="Times New Roman" pitchFamily="18" charset="0"/>
                <a:cs typeface="Times New Roman" pitchFamily="18" charset="0"/>
              </a:rPr>
              <a:t> была ориентирована на целенаправленную передачу подрастающему поколению духовного опыта человечества, которая способствовала развитию познавательных сил и способностей каждого ученика.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785794"/>
            <a:ext cx="8258204" cy="5340369"/>
          </a:xfrm>
        </p:spPr>
        <p:txBody>
          <a:bodyPr>
            <a:normAutofit fontScale="77500" lnSpcReduction="20000"/>
          </a:bodyPr>
          <a:lstStyle/>
          <a:p>
            <a:r>
              <a:rPr lang="ru-RU" dirty="0" smtClean="0">
                <a:latin typeface="Times New Roman" pitchFamily="18" charset="0"/>
                <a:cs typeface="Times New Roman" pitchFamily="18" charset="0"/>
              </a:rPr>
              <a:t>Теория И. Ф. </a:t>
            </a:r>
            <a:r>
              <a:rPr lang="ru-RU" dirty="0" err="1" smtClean="0">
                <a:latin typeface="Times New Roman" pitchFamily="18" charset="0"/>
                <a:cs typeface="Times New Roman" pitchFamily="18" charset="0"/>
              </a:rPr>
              <a:t>Гербарта</a:t>
            </a:r>
            <a:r>
              <a:rPr lang="ru-RU" dirty="0" smtClean="0">
                <a:latin typeface="Times New Roman" pitchFamily="18" charset="0"/>
                <a:cs typeface="Times New Roman" pitchFamily="18" charset="0"/>
              </a:rPr>
              <a:t> строилась на признании определенной самостоятельности и активности ученика, которое базируется на пробуждении и целенаправленном укреплении его интересов, в следующей логике:</a:t>
            </a:r>
          </a:p>
          <a:p>
            <a:r>
              <a:rPr lang="ru-RU" dirty="0" smtClean="0">
                <a:latin typeface="Times New Roman" pitchFamily="18" charset="0"/>
                <a:cs typeface="Times New Roman" pitchFamily="18" charset="0"/>
              </a:rPr>
              <a:t>• «описание» на основе расширения опыта детей посредством наблюдения за объективным миром природы и социума;</a:t>
            </a:r>
          </a:p>
          <a:p>
            <a:r>
              <a:rPr lang="ru-RU" dirty="0" smtClean="0">
                <a:latin typeface="Times New Roman" pitchFamily="18" charset="0"/>
                <a:cs typeface="Times New Roman" pitchFamily="18" charset="0"/>
              </a:rPr>
              <a:t>• «аналитическое обучение» как разъяснение, уточнение и исправление выраженных учеником идей.</a:t>
            </a:r>
          </a:p>
          <a:p>
            <a:r>
              <a:rPr lang="ru-RU" dirty="0" smtClean="0">
                <a:latin typeface="Times New Roman" pitchFamily="18" charset="0"/>
                <a:cs typeface="Times New Roman" pitchFamily="18" charset="0"/>
              </a:rPr>
              <a:t>Данная последовательность представляет собой «синтетический способ обучения». В свою очередь выделяются  конкретные обучающие ступени, на которых задействованы различных психические функции ребенка, а именно:</a:t>
            </a:r>
          </a:p>
          <a:p>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ассоциация </a:t>
            </a:r>
            <a:r>
              <a:rPr lang="ru-RU" dirty="0" smtClean="0">
                <a:latin typeface="Times New Roman" pitchFamily="18" charset="0"/>
                <a:cs typeface="Times New Roman" pitchFamily="18" charset="0"/>
              </a:rPr>
              <a:t>— происходит мобилизация памяти и ассоциативного мышления;</a:t>
            </a:r>
          </a:p>
          <a:p>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система </a:t>
            </a:r>
            <a:r>
              <a:rPr lang="ru-RU" dirty="0" smtClean="0">
                <a:latin typeface="Times New Roman" pitchFamily="18" charset="0"/>
                <a:cs typeface="Times New Roman" pitchFamily="18" charset="0"/>
              </a:rPr>
              <a:t>— мышление начинает работать на уровне обобщения;</a:t>
            </a:r>
          </a:p>
          <a:p>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метод </a:t>
            </a:r>
            <a:r>
              <a:rPr lang="ru-RU" dirty="0" smtClean="0">
                <a:latin typeface="Times New Roman" pitchFamily="18" charset="0"/>
                <a:cs typeface="Times New Roman" pitchFamily="18" charset="0"/>
              </a:rPr>
              <a:t>— происходит мобилизация различных познавательных процессов в их единстве посредством выполнения разнообразных заданий-задач.</a:t>
            </a:r>
          </a:p>
          <a:p>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714356"/>
            <a:ext cx="8329642" cy="5411807"/>
          </a:xfrm>
        </p:spPr>
        <p:txBody>
          <a:bodyPr>
            <a:normAutofit fontScale="77500" lnSpcReduction="20000"/>
          </a:bodyPr>
          <a:lstStyle/>
          <a:p>
            <a:pPr>
              <a:buNone/>
            </a:pPr>
            <a:r>
              <a:rPr lang="ru-RU" dirty="0" smtClean="0">
                <a:latin typeface="Times New Roman" pitchFamily="18" charset="0"/>
                <a:cs typeface="Times New Roman" pitchFamily="18" charset="0"/>
              </a:rPr>
              <a:t>И. Ф. </a:t>
            </a:r>
            <a:r>
              <a:rPr lang="ru-RU" dirty="0" err="1" smtClean="0">
                <a:latin typeface="Times New Roman" pitchFamily="18" charset="0"/>
                <a:cs typeface="Times New Roman" pitchFamily="18" charset="0"/>
              </a:rPr>
              <a:t>Гербарт</a:t>
            </a:r>
            <a:r>
              <a:rPr lang="ru-RU" dirty="0" smtClean="0">
                <a:latin typeface="Times New Roman" pitchFamily="18" charset="0"/>
                <a:cs typeface="Times New Roman" pitchFamily="18" charset="0"/>
              </a:rPr>
              <a:t> различал </a:t>
            </a:r>
            <a:r>
              <a:rPr lang="ru-RU" b="1" dirty="0" smtClean="0">
                <a:latin typeface="Times New Roman" pitchFamily="18" charset="0"/>
                <a:cs typeface="Times New Roman" pitchFamily="18" charset="0"/>
              </a:rPr>
              <a:t>три вида обучения</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описательное</a:t>
            </a:r>
            <a:r>
              <a:rPr lang="ru-RU" dirty="0" smtClean="0">
                <a:latin typeface="Times New Roman" pitchFamily="18" charset="0"/>
                <a:cs typeface="Times New Roman" pitchFamily="18" charset="0"/>
              </a:rPr>
              <a:t> — выявляющее опыт ребенка и дополняющее его на основе предоставления и заучивания соответствующего учебного материала;</a:t>
            </a:r>
          </a:p>
          <a:p>
            <a:pPr>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аналитическое</a:t>
            </a:r>
            <a:r>
              <a:rPr lang="ru-RU" dirty="0" smtClean="0">
                <a:latin typeface="Times New Roman" pitchFamily="18" charset="0"/>
                <a:cs typeface="Times New Roman" pitchFamily="18" charset="0"/>
              </a:rPr>
              <a:t> —нацелено на разложение всех представлений об окружающем на отдельные элементы в зависимости от их специфики;</a:t>
            </a:r>
          </a:p>
          <a:p>
            <a:pPr>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синтетическое</a:t>
            </a:r>
            <a:r>
              <a:rPr lang="ru-RU" dirty="0" smtClean="0">
                <a:latin typeface="Times New Roman" pitchFamily="18" charset="0"/>
                <a:cs typeface="Times New Roman" pitchFamily="18" charset="0"/>
              </a:rPr>
              <a:t> — применяющееся в старшем возрастном периоде и учитывающее необходимость обобщения и синтеза всей освоенной детьми информации.</a:t>
            </a:r>
          </a:p>
          <a:p>
            <a:pPr>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Реализация подобной системы опиралась на разделение процесса воспитания на три направления</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управление</a:t>
            </a:r>
            <a:r>
              <a:rPr lang="ru-RU" dirty="0" smtClean="0">
                <a:latin typeface="Times New Roman" pitchFamily="18" charset="0"/>
                <a:cs typeface="Times New Roman" pitchFamily="18" charset="0"/>
              </a:rPr>
              <a:t>, которое было призвано подавить «дикую резвость», свойственную детям, отвлечь их от беспорядка и нарушений дисциплины посредством активного использования следующих средств: угрозы, надзора, приказаний и запрещений, авторитета и любви к учителю;</a:t>
            </a:r>
          </a:p>
          <a:p>
            <a:pPr>
              <a:buNone/>
            </a:pPr>
            <a:r>
              <a:rPr lang="ru-RU"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 обучение </a:t>
            </a:r>
            <a:r>
              <a:rPr lang="ru-RU" dirty="0" smtClean="0">
                <a:latin typeface="Times New Roman" pitchFamily="18" charset="0"/>
                <a:cs typeface="Times New Roman" pitchFamily="18" charset="0"/>
              </a:rPr>
              <a:t>— как основное средство воспитания (воспитывающее обучение), строящееся на основе развития интересов детей в рамках работы основных типов школ — элементарной, городской и гимназии;</a:t>
            </a:r>
          </a:p>
          <a:p>
            <a:pPr>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нравственное</a:t>
            </a:r>
            <a:r>
              <a:rPr lang="ru-RU" dirty="0" smtClean="0">
                <a:latin typeface="Times New Roman" pitchFamily="18" charset="0"/>
                <a:cs typeface="Times New Roman" pitchFamily="18" charset="0"/>
              </a:rPr>
              <a:t> воспитание — как основа развития личности ребенка.</a:t>
            </a:r>
          </a:p>
          <a:p>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8"/>
            <a:ext cx="8401080" cy="5840435"/>
          </a:xfrm>
        </p:spPr>
        <p:txBody>
          <a:bodyPr>
            <a:normAutofit/>
          </a:bodyPr>
          <a:lstStyle/>
          <a:p>
            <a:r>
              <a:rPr lang="ru-RU" dirty="0" err="1" smtClean="0"/>
              <a:t>гербартарианская</a:t>
            </a:r>
            <a:r>
              <a:rPr lang="ru-RU" dirty="0" smtClean="0"/>
              <a:t> концепция, связанная с целенаправленным формированием прежде всего культуры мышления, была направлена на жесткую установку необходимости управления процессом формирования личности извне. Именно учителю принадлежала ведущая роль в учебном процессе, что приводило к авторитаризму и регламентации в образовании, ограничивало активность и самостоятельность воспитанников,</a:t>
            </a:r>
            <a:endParaRPr lang="ru-RU" dirty="0"/>
          </a:p>
        </p:txBody>
      </p:sp>
      <p:pic>
        <p:nvPicPr>
          <p:cNvPr id="19459" name="Picture 3" descr="C:\Documents and Settings\User\Рабочий стол\уч уч\Teacher.jpg"/>
          <p:cNvPicPr>
            <a:picLocks noChangeAspect="1" noChangeArrowheads="1"/>
          </p:cNvPicPr>
          <p:nvPr/>
        </p:nvPicPr>
        <p:blipFill>
          <a:blip r:embed="rId2"/>
          <a:srcRect/>
          <a:stretch>
            <a:fillRect/>
          </a:stretch>
        </p:blipFill>
        <p:spPr bwMode="auto">
          <a:xfrm>
            <a:off x="2714612" y="3929066"/>
            <a:ext cx="4086266" cy="271509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285860"/>
            <a:ext cx="8143932" cy="4572033"/>
          </a:xfrm>
        </p:spPr>
        <p:txBody>
          <a:bodyPr/>
          <a:lstStyle/>
          <a:p>
            <a:r>
              <a:rPr lang="ru-RU" dirty="0" smtClean="0"/>
              <a:t>Педагогическая наука начала </a:t>
            </a:r>
            <a:r>
              <a:rPr lang="en-US" dirty="0" smtClean="0"/>
              <a:t>XX </a:t>
            </a:r>
            <a:r>
              <a:rPr lang="ru-RU" dirty="0" smtClean="0"/>
              <a:t>в. во многом явилась продолжением оформления классических теоретических оснований в образовании, с одной стороны, а с другой — осмысления и реализации новейших научных теорий, провозгласивших новое понимание сущности человека, веру в прогресс и торжество разума и свободы.</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TotalTime>
  <Words>1400</Words>
  <PresentationFormat>Экран (4:3)</PresentationFormat>
  <Paragraphs>41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Поток</vt:lpstr>
      <vt:lpstr>Авторские дидактические системы 19-н.20 века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Авторские дидактические системы к.19-н.20 века</dc:title>
  <cp:lastModifiedBy>Пользователь</cp:lastModifiedBy>
  <cp:revision>12</cp:revision>
  <dcterms:modified xsi:type="dcterms:W3CDTF">2012-11-18T15:51:49Z</dcterms:modified>
</cp:coreProperties>
</file>