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3"/>
  </p:notesMasterIdLst>
  <p:sldIdLst>
    <p:sldId id="311" r:id="rId2"/>
    <p:sldId id="279" r:id="rId3"/>
    <p:sldId id="267" r:id="rId4"/>
    <p:sldId id="269" r:id="rId5"/>
    <p:sldId id="270" r:id="rId6"/>
    <p:sldId id="280" r:id="rId7"/>
    <p:sldId id="281" r:id="rId8"/>
    <p:sldId id="286" r:id="rId9"/>
    <p:sldId id="287" r:id="rId10"/>
    <p:sldId id="291" r:id="rId11"/>
    <p:sldId id="297" r:id="rId12"/>
    <p:sldId id="315" r:id="rId13"/>
    <p:sldId id="317" r:id="rId14"/>
    <p:sldId id="299" r:id="rId15"/>
    <p:sldId id="302" r:id="rId16"/>
    <p:sldId id="323" r:id="rId17"/>
    <p:sldId id="324" r:id="rId18"/>
    <p:sldId id="303" r:id="rId19"/>
    <p:sldId id="304" r:id="rId20"/>
    <p:sldId id="282" r:id="rId21"/>
    <p:sldId id="29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3399"/>
    <a:srgbClr val="000099"/>
    <a:srgbClr val="FF00FF"/>
    <a:srgbClr val="660033"/>
    <a:srgbClr val="FEE4FE"/>
    <a:srgbClr val="0000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.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Прямоуг.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Прямоуг.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Прямоуг.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Прямоуг.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Прямоуг.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D35568-BE90-4495-9B49-7784D61A7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65AC6-8453-4308-91FA-7A40174F94A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0D0DC7-D40C-4645-8CD1-5E84CBD33F86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EACECE-B6DF-4F35-9705-A88C7681F29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10E179-0C8C-47E8-BB97-5CE327EF853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E93DEE0-30D7-4603-B0B5-4AEFCCF27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55C0-FB50-485A-9B33-7CCD59F35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EAD6B9-A736-4120-A078-4DD670D58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01EE-AE4F-4C7D-9BB3-C456A94AC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B77238-731C-4A79-98F6-96B1D9FC5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D2D-6711-4F43-A19B-59E7ADFA8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C4F3-8B88-4CCA-805A-1A5DADDD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32B4-5389-4581-8238-FEC5E75B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626F-F666-4083-BE1E-459C60076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5293-3762-4176-84DF-9A5766C75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BB9D7E-97DB-471C-99D0-A9C92F201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3C864EF-2195-42A8-B542-18DF3832E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1" r:id="rId2"/>
    <p:sldLayoutId id="2147483989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90" r:id="rId9"/>
    <p:sldLayoutId id="2147483987" r:id="rId10"/>
    <p:sldLayoutId id="2147483991" r:id="rId11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DE9A5-2CF7-4173-9B3F-EC66D29121B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908720"/>
            <a:ext cx="532677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 задач</a:t>
            </a:r>
          </a:p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3540968" cy="411049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116013" y="1773238"/>
            <a:ext cx="62769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D83670"/>
                </a:solidFill>
              </a:rPr>
              <a:t>Берегите лес  и все, что в нем растет и живет. Не убивайте паука, не наступайте на муравьев, не срывайте растения.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87208" cy="14722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Красную книгу занесено очень  много </a:t>
            </a:r>
            <a:r>
              <a:rPr lang="ru-RU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различных видов  </a:t>
            </a:r>
            <a:r>
              <a:rPr lang="ru-RU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 и </a:t>
            </a:r>
            <a:r>
              <a:rPr lang="ru-RU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трав, животных и птиц  </a:t>
            </a:r>
            <a:r>
              <a:rPr lang="ru-RU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которым грозит уничтожение. </a:t>
            </a:r>
            <a:endParaRPr lang="ru-RU" dirty="0"/>
          </a:p>
        </p:txBody>
      </p:sp>
      <p:pic>
        <p:nvPicPr>
          <p:cNvPr id="34819" name="Содержимое 5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2204864"/>
            <a:ext cx="3600450" cy="4367213"/>
          </a:xfrm>
        </p:spPr>
      </p:pic>
      <p:sp>
        <p:nvSpPr>
          <p:cNvPr id="348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F6624-8403-454A-8732-088AEABE1BEB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200400" cy="385762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Василёк русский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pl_22_16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800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Адонис весенний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Дрок германский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34925"/>
            <a:ext cx="84582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Истод сибирский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63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Суслик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4585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Животные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Сурок-байбак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ECEE3E-4130-4A64-8017-0A5BED7EBE8C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2611438"/>
            <a:ext cx="10152063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14300" algn="just" eaLnBrk="0" hangingPunct="0"/>
            <a:r>
              <a:rPr lang="ru-RU" sz="2400">
                <a:solidFill>
                  <a:srgbClr val="000099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0,8 * 5 =                             14,56 : 14,56 =   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1,045 * 100 =                     12: 10 =            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6 : 5 =                                 3,6 + 2,04 =    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2,5 + 6,11 =                        6 * 0,8 =           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75 : 10 =                             20 – 14,36 = 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03*4=                                 1,6*3=             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7,5 : 3 =                              12-2,39 =                                       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20-10,39                              6,8+ 2,81 =   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 25 : 100 =                           1500 : 20 =       </a:t>
            </a:r>
          </a:p>
          <a:p>
            <a:pPr indent="114300" algn="just" eaLnBrk="0" hangingPunct="0"/>
            <a:r>
              <a:rPr lang="ru-RU" sz="2400">
                <a:solidFill>
                  <a:srgbClr val="002060"/>
                </a:solidFill>
              </a:rPr>
              <a:t>7 – 1,37 =                              17 * 0,01 =     </a:t>
            </a:r>
            <a:r>
              <a:rPr lang="ru-RU">
                <a:solidFill>
                  <a:srgbClr val="002060"/>
                </a:solidFill>
              </a:rPr>
              <a:t>   </a:t>
            </a:r>
          </a:p>
          <a:p>
            <a:pPr indent="114300" algn="just" eaLnBrk="0" hangingPunct="0"/>
            <a:r>
              <a:rPr lang="ru-RU">
                <a:solidFill>
                  <a:srgbClr val="002060"/>
                </a:solidFill>
              </a:rPr>
              <a:t>              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88913"/>
            <a:ext cx="799306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мы узнаем название ещё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одного растения  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решив примеры и с помощью ключа расшифровав  название.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981075"/>
          <a:ext cx="7993063" cy="1326515"/>
        </p:xfrm>
        <a:graphic>
          <a:graphicData uri="http://schemas.openxmlformats.org/drawingml/2006/table">
            <a:tbl>
              <a:tblPr/>
              <a:tblGrid>
                <a:gridCol w="360363"/>
                <a:gridCol w="431800"/>
                <a:gridCol w="792162"/>
                <a:gridCol w="576263"/>
                <a:gridCol w="576262"/>
                <a:gridCol w="504825"/>
                <a:gridCol w="574675"/>
                <a:gridCol w="649288"/>
                <a:gridCol w="503237"/>
                <a:gridCol w="576263"/>
                <a:gridCol w="720725"/>
                <a:gridCol w="503237"/>
                <a:gridCol w="504825"/>
                <a:gridCol w="719138"/>
              </a:tblGrid>
              <a:tr h="720725"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8,61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9,61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6" descr="001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34938"/>
            <a:ext cx="9324975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otrychium_lunar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93096"/>
            <a:ext cx="291581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4330824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7200" dirty="0" err="1" smtClean="0"/>
              <a:t>ОТвет</a:t>
            </a:r>
            <a:endParaRPr lang="ru-RU" sz="7200" dirty="0"/>
          </a:p>
        </p:txBody>
      </p:sp>
      <p:sp>
        <p:nvSpPr>
          <p:cNvPr id="4198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F67273-E56A-4165-B76B-4C6F76160F3E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1990" name="Прямоугольник 3"/>
          <p:cNvSpPr>
            <a:spLocks noChangeArrowheads="1"/>
          </p:cNvSpPr>
          <p:nvPr/>
        </p:nvSpPr>
        <p:spPr bwMode="auto">
          <a:xfrm>
            <a:off x="395288" y="1557338"/>
            <a:ext cx="792162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0,8 * 5 =4                    (Г)          14,56 : 14,56 = 1 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1,045 * 100 = 104,5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          12: 10 = 1,2            (о)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 : 5 = 1,2                   (о)           3,6 + 2,04 = 5,64    (л)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2,5 + 6,11 = 8,61      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          6 * 0,8 = 4,8           (у)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75 : 10 = 7,5            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           20 – 14,36 = 5,64  (л)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03*4=1,2                    (о)            1,6*3=4,8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(у)</a:t>
            </a:r>
          </a:p>
          <a:p>
            <a:pPr indent="114300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7,5 : 3 = 2,5               (в)            12-2,39 =  9,61 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                                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20-10,39 =                 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          6,8+ 2,81 = 9,61 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25 : 100 = 0,25           (и)           1500 : 20 = 75    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143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 – 1,37 = 5,63           (к)            17 * 0,01 = 0,17   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   </a:t>
            </a:r>
          </a:p>
          <a:p>
            <a:pPr indent="114300" algn="just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 descr="Рисунок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653136"/>
            <a:ext cx="1584176" cy="183897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2"/>
          </p:nvPr>
        </p:nvSpPr>
        <p:spPr>
          <a:xfrm>
            <a:off x="250825" y="2492375"/>
            <a:ext cx="8569325" cy="1944688"/>
          </a:xfrm>
        </p:spPr>
        <p:txBody>
          <a:bodyPr>
            <a:noAutofit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под отходы занято 250 тыс. га земельных угодий, что составляет 0,5% всей площади. Какова площадь земельных угодий в России?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0.5%= 0,005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250:0,005=50000(га)-вся площадь земельных угодий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444680" cy="146304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rgbClr val="660033"/>
                </a:solidFill>
              </a:rPr>
              <a:t>Большую часть земного шара занимают леса. Мы можем отдыхать в тени деревьев, дышать свежим, чистым, обогащенным кислородом воздухом. Это дом, в котором живут звери и птицы. Охраняйте и берегите лес.</a:t>
            </a:r>
            <a:r>
              <a:rPr lang="ru-RU" sz="2200" cap="none" dirty="0" smtClean="0"/>
              <a:t/>
            </a:r>
            <a:br>
              <a:rPr lang="ru-RU" sz="2200" cap="none" dirty="0" smtClean="0"/>
            </a:br>
            <a:endParaRPr lang="ru-RU" sz="2200" dirty="0" smtClean="0"/>
          </a:p>
        </p:txBody>
      </p:sp>
      <p:sp>
        <p:nvSpPr>
          <p:cNvPr id="43011" name="Скругленный прямоугольник 7" descr="18b"/>
          <p:cNvSpPr>
            <a:spLocks noChangeArrowheads="1"/>
          </p:cNvSpPr>
          <p:nvPr/>
        </p:nvSpPr>
        <p:spPr bwMode="auto">
          <a:xfrm>
            <a:off x="684213" y="1989138"/>
            <a:ext cx="7200900" cy="4868862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1116013" y="2584440"/>
            <a:ext cx="63357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Определите, какое из деревьев, растущих на наших улицах, является лучшим “пылесосом”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Берёза – </a:t>
            </a:r>
            <a:r>
              <a:rPr lang="ru-RU" sz="2400" dirty="0" smtClean="0">
                <a:solidFill>
                  <a:schemeClr val="bg1"/>
                </a:solidFill>
              </a:rPr>
              <a:t>4.6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Сосна </a:t>
            </a:r>
            <a:r>
              <a:rPr lang="ru-RU" sz="2400" dirty="0" smtClean="0">
                <a:solidFill>
                  <a:schemeClr val="bg1"/>
                </a:solidFill>
              </a:rPr>
              <a:t>–2.8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Тополь </a:t>
            </a:r>
            <a:r>
              <a:rPr lang="ru-RU" sz="2400" dirty="0" smtClean="0">
                <a:solidFill>
                  <a:schemeClr val="bg1"/>
                </a:solidFill>
              </a:rPr>
              <a:t>–5.6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Чтобы ответить на вопрос, нужно решить пример:</a:t>
            </a:r>
          </a:p>
          <a:p>
            <a:r>
              <a:rPr lang="ru-RU" sz="2400" dirty="0">
                <a:solidFill>
                  <a:schemeClr val="bg1"/>
                </a:solidFill>
              </a:rPr>
              <a:t> 15.2*8 –(</a:t>
            </a:r>
            <a:r>
              <a:rPr lang="ru-RU" sz="2400" dirty="0" smtClean="0">
                <a:solidFill>
                  <a:schemeClr val="bg1"/>
                </a:solidFill>
              </a:rPr>
              <a:t>48.16+9.89)*2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8640"/>
            <a:ext cx="609330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капитанов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4" descr="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76" y="4553648"/>
            <a:ext cx="2414040" cy="204370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3E607-1B9F-4F2D-9DAE-3474F951AB2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32656"/>
            <a:ext cx="421196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Черные лебеди составляют 40% от общего числа белых и черных лебедей, живущих в заповеднике . Сколько черных лебедей живет в заповеднике, если  белых 63? </a:t>
            </a: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395288" y="4005263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37112"/>
            <a:ext cx="377991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Ответ:42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239000" cy="16561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rgbClr val="990000"/>
                </a:solidFill>
              </a:rPr>
              <a:t>Камбала живет 60 лет, что составляет 60% продолжительности жизни сома и 75% продолжительности жизни белуги, Сколько лет живет сом и белуга</a:t>
            </a:r>
            <a:r>
              <a:rPr lang="en-US" sz="2400" i="1" dirty="0" smtClean="0">
                <a:solidFill>
                  <a:srgbClr val="990000"/>
                </a:solidFill>
              </a:rPr>
              <a:t>?</a:t>
            </a:r>
            <a:endParaRPr lang="ru-RU" sz="4000" dirty="0" smtClean="0"/>
          </a:p>
        </p:txBody>
      </p:sp>
      <p:pic>
        <p:nvPicPr>
          <p:cNvPr id="22532" name="Рисунок 4" descr="СО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636838"/>
            <a:ext cx="3810000" cy="3683000"/>
          </a:xfrm>
          <a:noFill/>
          <a:ln w="38100">
            <a:solidFill>
              <a:srgbClr val="000000"/>
            </a:solidFill>
          </a:ln>
        </p:spPr>
      </p:pic>
      <p:sp>
        <p:nvSpPr>
          <p:cNvPr id="2662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AD7483-72FB-4A7A-ACD8-70C89CF792E0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22533" name="Рисунок 5" descr="САЗ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36838"/>
            <a:ext cx="2857500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4" name="Рисунок 6" descr="БЕЛ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0" y="2636838"/>
            <a:ext cx="2470150" cy="36718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5" name="Рисунок 7" descr="камба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81525"/>
            <a:ext cx="28797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55976" y="1628800"/>
            <a:ext cx="493204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100 лет сом</a:t>
            </a:r>
          </a:p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 лет белуга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62387-C277-477B-AB29-D1A593765FD8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23556" name="Рисунок 4" descr="1851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191250" cy="424815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79928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ЖИЗНИ БУРОГО МЕДВЕДЯ 50ЛЕТ ,  А ПРОДОЛЖИТЕЛЬНОСТЬ  ЖИЗНИ БЕЛОГО МЕДВЕДЯ –СОСТАВЛЯЕТ 0.6 ОТ ПРОДОЛЖИТЕЛЬНОСТИ ЖИЗНИ БУРОГО МЕДВЕДЯ.  ОПРЕДЕЛИТЕ ПРОДОЛЖИТЕЛЬНОСТЬ ЖИЗНИ  БЕЛОГО МЕДВЕДЯ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509120"/>
            <a:ext cx="242669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Ответ:</a:t>
            </a:r>
          </a:p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30 лет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971550" y="1196975"/>
            <a:ext cx="6913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32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Суммарный выброс в атмосферу вредных веществ по Нижегородской области в 1999 году составил 235,2 тыс. тонн, причем, в том числе, твердых веществ – 14,7 тыс. тонн. Какая часть твердых веществ выбрасывается в атмосферу, выразите в процентах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563" cy="1173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rgbClr val="CC3399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2276475"/>
            <a:ext cx="6357938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4800" b="1" dirty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 </a:t>
            </a:r>
          </a:p>
          <a:p>
            <a:pPr algn="ctr">
              <a:buFont typeface="Arial" charset="0"/>
              <a:buNone/>
              <a:defRPr/>
            </a:pPr>
            <a:r>
              <a:rPr lang="ru-RU" sz="4800" b="1" dirty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14,7 : 235,2=0,0625</a:t>
            </a:r>
          </a:p>
          <a:p>
            <a:pPr algn="ctr">
              <a:buFont typeface="Arial" charset="0"/>
              <a:buNone/>
              <a:defRPr/>
            </a:pPr>
            <a:r>
              <a:rPr lang="ru-RU" sz="4800" b="1" dirty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0,0625=6,25%- твердых веществ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285750"/>
            <a:ext cx="8215312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</a:rPr>
              <a:t>В мире ежегодно добывается  1600 </a:t>
            </a:r>
            <a:r>
              <a:rPr lang="ru-RU" sz="2400" dirty="0" smtClean="0">
                <a:solidFill>
                  <a:srgbClr val="FFFFFF"/>
                </a:solidFill>
              </a:rPr>
              <a:t>млн.м</a:t>
            </a:r>
            <a:r>
              <a:rPr lang="ru-RU" sz="2400" baseline="30000" dirty="0" smtClean="0">
                <a:solidFill>
                  <a:srgbClr val="FFFFFF"/>
                </a:solidFill>
              </a:rPr>
              <a:t>3 </a:t>
            </a:r>
            <a:r>
              <a:rPr lang="ru-RU" sz="2400" dirty="0" smtClean="0">
                <a:solidFill>
                  <a:srgbClr val="FFFFFF"/>
                </a:solidFill>
              </a:rPr>
              <a:t>древесины</a:t>
            </a:r>
            <a:r>
              <a:rPr lang="ru-RU" sz="2400" dirty="0">
                <a:solidFill>
                  <a:srgbClr val="FFFFFF"/>
                </a:solidFill>
              </a:rPr>
              <a:t>, около 0,2 всей древесины идет на топливо. Сколько кубических метров древесины сжигается?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133600"/>
            <a:ext cx="7488237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smeshannyi-les-vyrubka-lesa-volok-lesoseka-0002566404-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6486525" cy="554533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38923" name="Picture 11" descr="vyrubka-lesa-0000910502-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4826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3528" y="0"/>
            <a:ext cx="3635896" cy="249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Решение:</a:t>
            </a:r>
          </a:p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1600*0,2=</a:t>
            </a:r>
          </a:p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320млн.м</a:t>
            </a:r>
            <a:r>
              <a:rPr lang="ru-RU" sz="3600" baseline="30000" dirty="0" smtClean="0">
                <a:solidFill>
                  <a:srgbClr val="FFFF00"/>
                </a:solidFill>
              </a:rPr>
              <a:t>3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1053</TotalTime>
  <Words>285</Words>
  <Application>Microsoft Office PowerPoint</Application>
  <PresentationFormat>Экран (4:3)</PresentationFormat>
  <Paragraphs>101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Слайд 2</vt:lpstr>
      <vt:lpstr>Слайд 3</vt:lpstr>
      <vt:lpstr>     Камбала живет 60 лет, что составляет 60% продолжительности жизни сома и 75% продолжительности жизни белуги, Сколько лет живет сом и белуга?</vt:lpstr>
      <vt:lpstr>Слайд 5</vt:lpstr>
      <vt:lpstr>Слайд 6</vt:lpstr>
      <vt:lpstr>ответ</vt:lpstr>
      <vt:lpstr>Слайд 8</vt:lpstr>
      <vt:lpstr>Слайд 9</vt:lpstr>
      <vt:lpstr>Слайд 10</vt:lpstr>
      <vt:lpstr> В Красную книгу занесено очень  много различных видов  цветов и трав, животных и птиц  которым грозит уничтожение. </vt:lpstr>
      <vt:lpstr>Василёк русский</vt:lpstr>
      <vt:lpstr>Адонис весенний</vt:lpstr>
      <vt:lpstr>Дрок германский</vt:lpstr>
      <vt:lpstr>Истод сибирский</vt:lpstr>
      <vt:lpstr>Суслик</vt:lpstr>
      <vt:lpstr>Сурок-байбак</vt:lpstr>
      <vt:lpstr>Слайд 18</vt:lpstr>
      <vt:lpstr>ОТвет</vt:lpstr>
      <vt:lpstr>    Большую часть земного шара занимают леса. Мы можем отдыхать в тени деревьев, дышать свежим, чистым, обогащенным кислородом воздухом. Это дом, в котором живут звери и птицы. Охраняйте и берегите лес.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Назовите величины, описывающие каждый рисунок. Укажите вид пропорциональной зависимости.</dc:title>
  <dc:creator>7</dc:creator>
  <cp:lastModifiedBy>1</cp:lastModifiedBy>
  <cp:revision>114</cp:revision>
  <dcterms:created xsi:type="dcterms:W3CDTF">2007-11-12T16:52:00Z</dcterms:created>
  <dcterms:modified xsi:type="dcterms:W3CDTF">2012-04-26T10:54:00Z</dcterms:modified>
</cp:coreProperties>
</file>