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  <p:sldId id="256" r:id="rId7"/>
    <p:sldId id="257" r:id="rId8"/>
    <p:sldId id="259" r:id="rId9"/>
    <p:sldId id="260" r:id="rId10"/>
    <p:sldId id="261" r:id="rId11"/>
    <p:sldId id="263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E185-38EA-44D4-B2D7-0C75DB711EC4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797B9-4DC0-4D82-A1AA-F3B065693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8ECE4-0507-477D-A0CD-0D1A83B1A930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0AEF-94B9-4125-A74F-AA6E42DEB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48C74-4853-419F-B6CD-9D9030BF8324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9989-BF94-4579-90FC-E7E619CE6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76A1-6697-466E-B7C0-E0EB41111A4D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E2C3C-0431-4745-8A88-19486BABF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D07A4-F82B-43E1-9175-1A56CD1A9CA5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EB48-935F-4950-AD53-C3FF6AE90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BA8C-19A5-4679-A354-EC0F9B193EE7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39D3-1039-415C-A544-1A66BB923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06E4-FCDF-4D29-8CD5-22B0CA2697B8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A662-26ED-48C7-A9E3-853F37713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2EED-C539-49CB-8EBF-76080B80A2FC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77B2-3BF0-4EE9-A264-458A8C50E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5676-C668-4A64-BCCA-7B5C3711FE46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7699-B080-494F-A640-C036ADC2C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C4BB-C369-474B-89D1-CA3D08ED63E9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E55F9-F6D1-443A-B240-0E882E454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EC3F-E80E-4971-A8BF-2845177B1869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DDA3-A41A-44AB-99A1-09813D1FE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5A033A-8C32-401B-AF76-D10CD224FE10}" type="datetimeFigureOut">
              <a:rPr lang="ru-RU"/>
              <a:pPr>
                <a:defRPr/>
              </a:pPr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0FD593-FF01-4C55-84B8-D9F09FFA2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7536037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  <a:cs typeface="+mn-cs"/>
              </a:rPr>
              <a:t>ТРАНСФОРМАТОР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  <a:cs typeface="+mn-cs"/>
            </a:endParaRPr>
          </a:p>
        </p:txBody>
      </p:sp>
      <p:pic>
        <p:nvPicPr>
          <p:cNvPr id="13314" name="Рисунок 4" descr="n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928813"/>
            <a:ext cx="26384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5795963" y="6165850"/>
            <a:ext cx="230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Семенова Н.А.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313" y="1714500"/>
            <a:ext cx="8643937" cy="292893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1285875"/>
            <a:ext cx="75723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 Работа нагруженного трансформатора.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К вторичной обмотке подключен потребитель, следовательно, в ней существует ток. Это приводит к увеличению затрат электроэнергии, которое достигается за счет увеличения силы тока в первичной обмотке.  Поскольку потери мощности в сердечнике невелики (2—3%), то мощности тока в первичной и во вторичной обмотках примерно одинаковы: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Режим работы трансформаторов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2532" name="Picture 2" descr="f_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5072063"/>
            <a:ext cx="32654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Трансформаторы в промышленности и быту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3554" name="Рисунок 6" descr="tmg13_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38"/>
            <a:ext cx="22034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357438" y="714375"/>
            <a:ext cx="6572250" cy="17541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Трехфазные масляные трансформаторы герметичного исполнения без </a:t>
            </a:r>
            <a:r>
              <a:rPr lang="ru-RU" dirty="0" err="1">
                <a:latin typeface="+mn-lt"/>
                <a:cs typeface="+mn-cs"/>
              </a:rPr>
              <a:t>маслорасширителей</a:t>
            </a:r>
            <a:r>
              <a:rPr lang="ru-RU" dirty="0">
                <a:latin typeface="+mn-lt"/>
                <a:cs typeface="+mn-cs"/>
              </a:rPr>
              <a:t> предназначены для преобразования электроэнергии в сетях энергосистем и потребителей электроэнергии, для которых потери короткого замыкания в трансформаторах не оказывают существенного влияния на экономию электроэнергии.  </a:t>
            </a:r>
            <a:endParaRPr lang="ru-RU" dirty="0">
              <a:latin typeface="+mn-lt"/>
              <a:cs typeface="+mn-cs"/>
            </a:endParaRPr>
          </a:p>
        </p:txBody>
      </p:sp>
      <p:pic>
        <p:nvPicPr>
          <p:cNvPr id="10" name="Рисунок 9" descr="1283415822_117303919_1----10000-6300-4000-10000-25000-25000-2500-12834158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5" y="2857500"/>
            <a:ext cx="2857500" cy="381000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571500" y="4214813"/>
            <a:ext cx="5286375" cy="175418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Потери холостого хода и короткого замыкания в данной серии трансформаторов полностью соответствуют европейским нормам в области </a:t>
            </a:r>
            <a:r>
              <a:rPr lang="ru-RU" dirty="0" err="1">
                <a:latin typeface="+mn-lt"/>
                <a:cs typeface="+mn-cs"/>
              </a:rPr>
              <a:t>энергоэффективности</a:t>
            </a:r>
            <a:r>
              <a:rPr lang="ru-RU" dirty="0">
                <a:latin typeface="+mn-lt"/>
                <a:cs typeface="+mn-cs"/>
              </a:rPr>
              <a:t> распределительных трансформаторов. При этом также улучшены шумовые характеристики оборудования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Трансформаторы в промышленности и быту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38" y="714375"/>
            <a:ext cx="6572250" cy="14779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Трансформатор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b="1" dirty="0">
                <a:latin typeface="+mn-lt"/>
                <a:cs typeface="+mn-cs"/>
              </a:rPr>
              <a:t>ОСП0,4 </a:t>
            </a:r>
            <a:r>
              <a:rPr lang="ru-RU" dirty="0">
                <a:latin typeface="+mn-lt"/>
                <a:cs typeface="+mn-cs"/>
              </a:rPr>
              <a:t>однофазный сухой предназначен для питания цепей управления, сигнализации и автоматики, местного освещения.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Допускается применение для других целей при условии соблюдения требований технических условий.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" y="4214813"/>
            <a:ext cx="5286375" cy="147796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Трансформатор понижающий постоянного тока Штиль специально предназначен, чтобы вы спокойно могли пользоваться техникой, предназначенной для работы в сетях с напряжением 110В.</a:t>
            </a:r>
            <a:endParaRPr lang="ru-RU" dirty="0">
              <a:latin typeface="+mn-lt"/>
              <a:cs typeface="+mn-cs"/>
            </a:endParaRPr>
          </a:p>
        </p:txBody>
      </p:sp>
      <p:pic>
        <p:nvPicPr>
          <p:cNvPr id="24580" name="Рисунок 12" descr="91762003_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42938"/>
            <a:ext cx="17145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14" descr="AT1_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1075" y="4000500"/>
            <a:ext cx="28352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Проверь себя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5" y="714375"/>
            <a:ext cx="8501063" cy="830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Почему при разомкнутой вторичной цепи (в режиме холостого хода) трансформатор почти не потребляет энергии?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1785938"/>
            <a:ext cx="8501063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Объясните, почему с уменьшением сопротивления вторичной цепи возрастает мощность, потребляемая трансформатором от сети?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3214688"/>
            <a:ext cx="8501063" cy="830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Предложите способ и схему определения числа витков обмотки трансформатора, не разматывая катушки.</a:t>
            </a:r>
            <a:endParaRPr lang="ru-RU" sz="2400" dirty="0">
              <a:latin typeface="+mn-lt"/>
              <a:cs typeface="+mn-cs"/>
            </a:endParaRPr>
          </a:p>
        </p:txBody>
      </p:sp>
      <p:pic>
        <p:nvPicPr>
          <p:cNvPr id="25605" name="Рисунок 7" descr="n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4143375"/>
            <a:ext cx="24288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313" y="1714500"/>
            <a:ext cx="8643937" cy="25717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Тест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38664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  <a:cs typeface="+mn-cs"/>
              </a:rPr>
              <a:t>1.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  <a:cs typeface="+mn-cs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928688" y="642938"/>
            <a:ext cx="4954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Какой ток называется переменным?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785813" y="1785938"/>
            <a:ext cx="7858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Ток, у которого периодически изменяется только численное значение.</a:t>
            </a: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Ток, у которого периодически изменяются величина и направление.</a:t>
            </a: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Ток, у которого изменяется только направление.</a:t>
            </a:r>
          </a:p>
          <a:p>
            <a:pPr marL="457200" indent="-457200">
              <a:buFont typeface="Calibri" pitchFamily="34" charset="0"/>
              <a:buAutoNum type="alphaLcParenR"/>
            </a:pP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313" y="2214563"/>
            <a:ext cx="8643937" cy="1500187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Тест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43152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  <a:cs typeface="+mn-cs"/>
              </a:rPr>
              <a:t>2.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  <a:cs typeface="+mn-cs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928688" y="642938"/>
            <a:ext cx="8072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Виток вращается в однородном магнитном поле. Как расположены магнитные силовые линии относительно плоскости витка в момент времени, когда ЭДС индукции равна нулю?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785813" y="2286000"/>
            <a:ext cx="7858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Перпендикулярно плоскости витка.</a:t>
            </a: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Параллельно плоскости витка.</a:t>
            </a: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Под углом 45</a:t>
            </a:r>
            <a:r>
              <a:rPr lang="ru-RU" sz="2400" baseline="30000">
                <a:latin typeface="Calibri" pitchFamily="34" charset="0"/>
              </a:rPr>
              <a:t>о</a:t>
            </a:r>
            <a:r>
              <a:rPr lang="ru-RU" sz="2400">
                <a:latin typeface="Calibri" pitchFamily="34" charset="0"/>
              </a:rPr>
              <a:t> к нормали плоскости витка.</a:t>
            </a:r>
          </a:p>
          <a:p>
            <a:pPr marL="457200" indent="-457200">
              <a:buFont typeface="Calibri" pitchFamily="34" charset="0"/>
              <a:buAutoNum type="alphaLcParenR"/>
            </a:pP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313" y="2214563"/>
            <a:ext cx="8643937" cy="2071687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Тест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44114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  <a:cs typeface="+mn-cs"/>
              </a:rPr>
              <a:t>3.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  <a:cs typeface="+mn-cs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928688" y="642938"/>
            <a:ext cx="8072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От каких величин зависит максимальная ЭДС генератора?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785813" y="2286000"/>
            <a:ext cx="7858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От числа оборотов в единицу времени.</a:t>
            </a: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От числа витков обмотки, числа оборотов в единицу времени и величины площади витка магнитного поля.</a:t>
            </a: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>
                <a:latin typeface="Calibri" pitchFamily="34" charset="0"/>
              </a:rPr>
              <a:t>От числа оборотов в единицу времени и числа витков обмотки.</a:t>
            </a:r>
          </a:p>
          <a:p>
            <a:pPr marL="457200" indent="-457200">
              <a:buFont typeface="Calibri" pitchFamily="34" charset="0"/>
              <a:buAutoNum type="alphaLcParenR"/>
            </a:pP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14313" y="2214563"/>
            <a:ext cx="8643937" cy="2071687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Тест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4299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  <a:cs typeface="+mn-cs"/>
              </a:rPr>
              <a:t>4.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  <a:cs typeface="+mn-cs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928688" y="642938"/>
            <a:ext cx="8072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Изменение ЭДС в рамке, которая вращается в магнитном поле, задано уравнением :  </a:t>
            </a:r>
            <a:r>
              <a:rPr lang="en-US" sz="2400" i="1">
                <a:solidFill>
                  <a:srgbClr val="FF0000"/>
                </a:solidFill>
                <a:latin typeface="Calibri" pitchFamily="34" charset="0"/>
              </a:rPr>
              <a:t>e=10 cos 200t</a:t>
            </a:r>
            <a:r>
              <a:rPr lang="ru-RU" sz="2400" i="1">
                <a:solidFill>
                  <a:srgbClr val="FF0000"/>
                </a:solidFill>
                <a:latin typeface="Calibri" pitchFamily="34" charset="0"/>
              </a:rPr>
              <a:t>. 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Каковы амплитуда ЭДС и собственная частота вращения рамки?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785813" y="2286000"/>
            <a:ext cx="7858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" pitchFamily="34" charset="0"/>
              <a:buAutoNum type="alphaLcParenR"/>
            </a:pPr>
            <a:r>
              <a:rPr lang="ru-RU" sz="2400" i="1">
                <a:latin typeface="Calibri" pitchFamily="34" charset="0"/>
              </a:rPr>
              <a:t>е</a:t>
            </a:r>
            <a:r>
              <a:rPr lang="en-US" sz="2400" i="1" baseline="-25000">
                <a:latin typeface="Calibri" pitchFamily="34" charset="0"/>
              </a:rPr>
              <a:t>m</a:t>
            </a:r>
            <a:r>
              <a:rPr lang="en-US" sz="2400" i="1">
                <a:latin typeface="Calibri" pitchFamily="34" charset="0"/>
              </a:rPr>
              <a:t> =</a:t>
            </a:r>
            <a:r>
              <a:rPr lang="ru-RU" sz="2400" i="1">
                <a:latin typeface="Calibri" pitchFamily="34" charset="0"/>
              </a:rPr>
              <a:t> 10 В      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>
                <a:latin typeface="Calibri" pitchFamily="34" charset="0"/>
              </a:rPr>
              <a:t> = 100/</a:t>
            </a:r>
            <a:r>
              <a:rPr lang="el-GR" sz="2400" i="1">
                <a:latin typeface="Calibri" pitchFamily="34" charset="0"/>
              </a:rPr>
              <a:t>π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ru-RU" sz="2400" i="1">
                <a:latin typeface="Calibri" pitchFamily="34" charset="0"/>
              </a:rPr>
              <a:t>Гц</a:t>
            </a:r>
            <a:endParaRPr lang="en-US" sz="2400" i="1">
              <a:latin typeface="Calibri" pitchFamily="34" charset="0"/>
            </a:endParaRP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 i="1">
                <a:latin typeface="Calibri" pitchFamily="34" charset="0"/>
              </a:rPr>
              <a:t>е</a:t>
            </a:r>
            <a:r>
              <a:rPr lang="en-US" sz="2400" i="1" baseline="-25000">
                <a:latin typeface="Calibri" pitchFamily="34" charset="0"/>
              </a:rPr>
              <a:t>m</a:t>
            </a:r>
            <a:r>
              <a:rPr lang="en-US" sz="2400" i="1">
                <a:latin typeface="Calibri" pitchFamily="34" charset="0"/>
              </a:rPr>
              <a:t> =</a:t>
            </a:r>
            <a:r>
              <a:rPr lang="ru-RU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-</a:t>
            </a:r>
            <a:r>
              <a:rPr lang="ru-RU" sz="2400" i="1">
                <a:latin typeface="Calibri" pitchFamily="34" charset="0"/>
              </a:rPr>
              <a:t>10 В      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>
                <a:latin typeface="Calibri" pitchFamily="34" charset="0"/>
              </a:rPr>
              <a:t> = 100  </a:t>
            </a:r>
            <a:r>
              <a:rPr lang="ru-RU" sz="2400" i="1">
                <a:latin typeface="Calibri" pitchFamily="34" charset="0"/>
              </a:rPr>
              <a:t>Гц</a:t>
            </a:r>
            <a:endParaRPr lang="en-US" sz="2400" i="1">
              <a:latin typeface="Calibri" pitchFamily="34" charset="0"/>
            </a:endParaRPr>
          </a:p>
          <a:p>
            <a:pPr marL="457200" indent="-457200">
              <a:buFont typeface="Calibri" pitchFamily="34" charset="0"/>
              <a:buAutoNum type="alphaLcParenR"/>
            </a:pPr>
            <a:r>
              <a:rPr lang="ru-RU" sz="2400" i="1">
                <a:latin typeface="Calibri" pitchFamily="34" charset="0"/>
              </a:rPr>
              <a:t>е</a:t>
            </a:r>
            <a:r>
              <a:rPr lang="en-US" sz="2400" i="1" baseline="-25000">
                <a:latin typeface="Calibri" pitchFamily="34" charset="0"/>
              </a:rPr>
              <a:t>m</a:t>
            </a:r>
            <a:r>
              <a:rPr lang="en-US" sz="2400" i="1">
                <a:latin typeface="Calibri" pitchFamily="34" charset="0"/>
              </a:rPr>
              <a:t> =</a:t>
            </a:r>
            <a:r>
              <a:rPr lang="ru-RU" sz="2400" i="1">
                <a:latin typeface="Calibri" pitchFamily="34" charset="0"/>
              </a:rPr>
              <a:t> 10 В      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>
                <a:latin typeface="Calibri" pitchFamily="34" charset="0"/>
              </a:rPr>
              <a:t> = 200 </a:t>
            </a:r>
            <a:r>
              <a:rPr lang="ru-RU" sz="2400" i="1">
                <a:latin typeface="Calibri" pitchFamily="34" charset="0"/>
              </a:rPr>
              <a:t>Гц</a:t>
            </a:r>
            <a:endParaRPr lang="en-US" sz="2400" i="1">
              <a:latin typeface="Calibri" pitchFamily="34" charset="0"/>
            </a:endParaRPr>
          </a:p>
          <a:p>
            <a:pPr marL="457200" indent="-457200"/>
            <a:endParaRPr lang="ru-RU" sz="2400" i="1">
              <a:latin typeface="Calibri" pitchFamily="34" charset="0"/>
            </a:endParaRPr>
          </a:p>
          <a:p>
            <a:pPr marL="457200" indent="-457200">
              <a:buFont typeface="Calibri" pitchFamily="34" charset="0"/>
              <a:buAutoNum type="alphaLcParenR"/>
            </a:pPr>
            <a:endParaRPr lang="ru-RU" sz="2400" i="1">
              <a:latin typeface="Calibri" pitchFamily="34" charset="0"/>
            </a:endParaRPr>
          </a:p>
          <a:p>
            <a:pPr marL="457200" indent="-457200">
              <a:buFont typeface="Calibri" pitchFamily="34" charset="0"/>
              <a:buAutoNum type="alphaLcParenR"/>
            </a:pP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786188" y="4572000"/>
            <a:ext cx="5072062" cy="1928813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214313" y="1285875"/>
            <a:ext cx="8715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Трансформатор</a:t>
            </a:r>
            <a:r>
              <a:rPr lang="ru-RU" sz="2400"/>
              <a:t> — это устройство, которое служит для повышения или понижения переменного напряжения.</a:t>
            </a:r>
            <a:br>
              <a:rPr lang="ru-RU" sz="2400"/>
            </a:br>
            <a:r>
              <a:rPr lang="ru-RU" sz="2400"/>
              <a:t>Состоит трансформатор из двух катушек (обмоток), надетых на общий замкнутый сердечник.</a:t>
            </a:r>
          </a:p>
        </p:txBody>
      </p:sp>
      <p:pic>
        <p:nvPicPr>
          <p:cNvPr id="18435" name="Picture 2" descr="transform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071813"/>
            <a:ext cx="32146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shema_t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2928938"/>
            <a:ext cx="50053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857625" y="4572000"/>
            <a:ext cx="5072063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Схема трансформатора: слева изображена первичная обмотка трансформатора, справа - вторичная обмотка, к которой подключен потребитель.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Назначение трансформатора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9" name="Прямоугольник 9"/>
          <p:cNvSpPr>
            <a:spLocks noChangeArrowheads="1"/>
          </p:cNvSpPr>
          <p:nvPr/>
        </p:nvSpPr>
        <p:spPr bwMode="auto">
          <a:xfrm>
            <a:off x="3622675" y="3244850"/>
            <a:ext cx="189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2. Понижающий: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нутый угол 13"/>
          <p:cNvSpPr/>
          <p:nvPr/>
        </p:nvSpPr>
        <p:spPr>
          <a:xfrm>
            <a:off x="285750" y="5500688"/>
            <a:ext cx="8643938" cy="85725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Загнутый угол 12"/>
          <p:cNvSpPr/>
          <p:nvPr/>
        </p:nvSpPr>
        <p:spPr>
          <a:xfrm>
            <a:off x="214313" y="1714500"/>
            <a:ext cx="8643937" cy="20002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214313" y="642938"/>
            <a:ext cx="87153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Сердечник изготавливают из специальной электротехнической стали.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Первичную катушку подключают к источнику переменного напряжения, которое нужно преобразовать (повысить или понизить), вторичную — к потребителю. При этом во вторичной катушке возникает ЭДС индукции. В каждом витке первичной и вторичной катушки ЭДС одинакова: e</a:t>
            </a:r>
            <a:r>
              <a:rPr lang="ru-RU" sz="2400" baseline="-25000">
                <a:latin typeface="Calibri" pitchFamily="34" charset="0"/>
              </a:rPr>
              <a:t>1</a:t>
            </a:r>
            <a:r>
              <a:rPr lang="ru-RU" sz="2400">
                <a:latin typeface="Calibri" pitchFamily="34" charset="0"/>
              </a:rPr>
              <a:t> = e</a:t>
            </a:r>
            <a:r>
              <a:rPr lang="ru-RU" sz="2400" baseline="-25000">
                <a:latin typeface="Calibri" pitchFamily="34" charset="0"/>
              </a:rPr>
              <a:t>2</a:t>
            </a:r>
            <a:r>
              <a:rPr lang="ru-RU" sz="2400">
                <a:latin typeface="Calibri" pitchFamily="34" charset="0"/>
              </a:rPr>
              <a:t>.</a:t>
            </a:r>
          </a:p>
          <a:p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Полная ЭДС обмотки зависит от количества витков (N) в ней: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Подключение трансформатора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9461" name="Picture 2" descr="f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714875"/>
            <a:ext cx="1444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Прямоугольник 8"/>
          <p:cNvSpPr>
            <a:spLocks noChangeArrowheads="1"/>
          </p:cNvSpPr>
          <p:nvPr/>
        </p:nvSpPr>
        <p:spPr bwMode="auto">
          <a:xfrm>
            <a:off x="2000250" y="4786313"/>
            <a:ext cx="4532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— коэффициент трансформации.</a:t>
            </a:r>
          </a:p>
        </p:txBody>
      </p:sp>
      <p:sp>
        <p:nvSpPr>
          <p:cNvPr id="19463" name="Прямоугольник 10"/>
          <p:cNvSpPr>
            <a:spLocks noChangeArrowheads="1"/>
          </p:cNvSpPr>
          <p:nvPr/>
        </p:nvSpPr>
        <p:spPr bwMode="auto">
          <a:xfrm>
            <a:off x="357188" y="5643563"/>
            <a:ext cx="6572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Т.к. сопротивление первичной обмотки мало, то </a:t>
            </a:r>
          </a:p>
        </p:txBody>
      </p:sp>
      <p:pic>
        <p:nvPicPr>
          <p:cNvPr id="19464" name="Picture 5" descr="f_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5643563"/>
            <a:ext cx="13541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f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95513"/>
            <a:ext cx="2519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6" descr="f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2195513"/>
            <a:ext cx="25558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7"/>
          <p:cNvSpPr>
            <a:spLocks noChangeArrowheads="1"/>
          </p:cNvSpPr>
          <p:nvPr/>
        </p:nvSpPr>
        <p:spPr bwMode="auto">
          <a:xfrm>
            <a:off x="357188" y="1619250"/>
            <a:ext cx="2633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1. Повышающий:</a:t>
            </a:r>
          </a:p>
        </p:txBody>
      </p:sp>
      <p:sp>
        <p:nvSpPr>
          <p:cNvPr id="20484" name="Прямоугольник 8"/>
          <p:cNvSpPr>
            <a:spLocks noChangeArrowheads="1"/>
          </p:cNvSpPr>
          <p:nvPr/>
        </p:nvSpPr>
        <p:spPr bwMode="auto">
          <a:xfrm>
            <a:off x="5429250" y="1619250"/>
            <a:ext cx="2633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2. Понижающий: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Виды трансформаторов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486" name="Рисунок 11" descr="transu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2714625"/>
            <a:ext cx="254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12" descr="transformator-oso-0-25-220-36v-795f32-18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13" y="3357563"/>
            <a:ext cx="203200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1" descr="1_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286125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нутый угол 9"/>
          <p:cNvSpPr/>
          <p:nvPr/>
        </p:nvSpPr>
        <p:spPr>
          <a:xfrm>
            <a:off x="285750" y="1285875"/>
            <a:ext cx="8643938" cy="11430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1285875"/>
            <a:ext cx="75723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Холостой ход.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Вторичная обмотка не замкнута на потребителя — в ней нет тока.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Режим работы трансформаторов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1509" name="Picture 2" descr="f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714625"/>
            <a:ext cx="1397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 descr="f_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2500313"/>
            <a:ext cx="20494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448</Words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Prishelec</cp:lastModifiedBy>
  <cp:revision>17</cp:revision>
  <dcterms:modified xsi:type="dcterms:W3CDTF">2012-12-01T12:29:32Z</dcterms:modified>
</cp:coreProperties>
</file>