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74" r:id="rId10"/>
    <p:sldId id="275" r:id="rId11"/>
    <p:sldId id="266" r:id="rId12"/>
    <p:sldId id="267" r:id="rId13"/>
    <p:sldId id="268" r:id="rId14"/>
    <p:sldId id="278" r:id="rId15"/>
    <p:sldId id="270" r:id="rId16"/>
    <p:sldId id="279" r:id="rId17"/>
    <p:sldId id="271" r:id="rId18"/>
    <p:sldId id="272" r:id="rId19"/>
    <p:sldId id="276" r:id="rId20"/>
    <p:sldId id="280" r:id="rId21"/>
    <p:sldId id="281" r:id="rId22"/>
    <p:sldId id="283" r:id="rId23"/>
    <p:sldId id="284" r:id="rId24"/>
    <p:sldId id="282" r:id="rId25"/>
    <p:sldId id="285" r:id="rId26"/>
    <p:sldId id="286" r:id="rId27"/>
    <p:sldId id="287" r:id="rId28"/>
    <p:sldId id="288" r:id="rId2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B9FC10"/>
    <a:srgbClr val="AB15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1B008-BF49-4411-96D2-9032785E4F64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C0ED-FA0A-444C-9E16-0EC68EF4C2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Кондакова</a:t>
            </a:r>
            <a:r>
              <a:rPr lang="ru-RU" baseline="0" dirty="0" smtClean="0"/>
              <a:t> Т.Н.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DC0ED-FA0A-444C-9E16-0EC68EF4C2B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DAC7-D9E0-41D8-8020-CA9AFAB1116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9C9-E53E-4DBF-B7AA-4DC23E2F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gi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Деловая игра.</a:t>
            </a:r>
            <a:endParaRPr lang="ru-RU" sz="6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144000" cy="5572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Следствие ведут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натоки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ЕГЭ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 * Пропажа корней.</a:t>
            </a:r>
            <a:endParaRPr lang="ru-RU" sz="4000" b="1" dirty="0">
              <a:solidFill>
                <a:srgbClr val="AB15AF"/>
              </a:solidFill>
              <a:latin typeface="+mn-lt"/>
            </a:endParaRP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42843" y="1000108"/>
          <a:ext cx="6472183" cy="1428760"/>
        </p:xfrm>
        <a:graphic>
          <a:graphicData uri="http://schemas.openxmlformats.org/presentationml/2006/ole">
            <p:oleObj spid="_x0000_s34821" name="Формула" r:id="rId3" imgW="977476" imgH="215806" progId="Equation.3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2271428"/>
          <a:ext cx="8929718" cy="1290922"/>
        </p:xfrm>
        <a:graphic>
          <a:graphicData uri="http://schemas.openxmlformats.org/presentationml/2006/ole">
            <p:oleObj spid="_x0000_s34822" name="Формула" r:id="rId4" imgW="161280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72330" y="785794"/>
            <a:ext cx="1210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450057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7" descr="I:\Анимэ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357430"/>
            <a:ext cx="2819921" cy="2500330"/>
          </a:xfrm>
          <a:prstGeom prst="rect">
            <a:avLst/>
          </a:prstGeom>
          <a:noFill/>
        </p:spPr>
      </p:pic>
      <p:pic>
        <p:nvPicPr>
          <p:cNvPr id="34825" name="Picture 9" descr="C:\Documents and Settings\ADMIN\Рабочий стол\Анимации\10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429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1551 L 0.05521 0.33657 L 0.1085 -0.01551 L 0.1651 0.33657 L 0.221 -0.01551 L 0.27378 0.33657 L 0.33003 -0.01551 L 0.38333 0.33657 L 0.43958 -0.01551 L 0.49583 0.33657 L 0.54913 -0.01551 L 0.60538 0.33657 L 0.65816 -0.01551 L 0.71406 0.33657 L 0.77066 -0.01551 L 0.82396 0.33657 L 0.88055 -0.01551 " pathEditMode="relative" rAng="0" ptsTypes="FFFFFFFFFFFFFFFFF">
                                      <p:cBhvr>
                                        <p:cTn id="2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:\Documents and Settings\ADMIN\Рабочий стол\Анимации 1\jemocii_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857364"/>
            <a:ext cx="3571900" cy="35208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 * Розыск тригонометрических чисел</a:t>
            </a:r>
            <a:endParaRPr lang="ru-RU" sz="4000" b="1" dirty="0">
              <a:solidFill>
                <a:srgbClr val="AB15AF"/>
              </a:solidFill>
              <a:latin typeface="+mn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962" y="500063"/>
            <a:ext cx="9129038" cy="1552575"/>
            <a:chOff x="14962" y="500063"/>
            <a:chExt cx="9129038" cy="1552575"/>
          </a:xfrm>
        </p:grpSpPr>
        <p:sp>
          <p:nvSpPr>
            <p:cNvPr id="5" name="TextBox 4"/>
            <p:cNvSpPr txBox="1"/>
            <p:nvPr/>
          </p:nvSpPr>
          <p:spPr>
            <a:xfrm>
              <a:off x="14962" y="928670"/>
              <a:ext cx="91290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Найдите             , если                       и 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2214546" y="1142984"/>
            <a:ext cx="1538287" cy="584200"/>
          </p:xfrm>
          <a:graphic>
            <a:graphicData uri="http://schemas.openxmlformats.org/presentationml/2006/ole">
              <p:oleObj spid="_x0000_s21513" name="Формула" r:id="rId4" imgW="368300" imgH="139700" progId="Equation.3">
                <p:embed/>
              </p:oleObj>
            </a:graphicData>
          </a:graphic>
        </p:graphicFrame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5683250" y="500063"/>
            <a:ext cx="2552700" cy="1552575"/>
          </p:xfrm>
          <a:graphic>
            <a:graphicData uri="http://schemas.openxmlformats.org/presentationml/2006/ole">
              <p:oleObj spid="_x0000_s21514" name="Формула" r:id="rId5" imgW="710891" imgH="431613" progId="Equation.3">
                <p:embed/>
              </p:oleObj>
            </a:graphicData>
          </a:graphic>
        </p:graphicFrame>
      </p:grp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-47625" y="1638300"/>
          <a:ext cx="2825750" cy="1422400"/>
        </p:xfrm>
        <a:graphic>
          <a:graphicData uri="http://schemas.openxmlformats.org/presentationml/2006/ole">
            <p:oleObj spid="_x0000_s21515" name="Формула" r:id="rId6" imgW="749160" imgH="431640" progId="Equation.3">
              <p:embed/>
            </p:oleObj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0" y="4057233"/>
            <a:ext cx="9144000" cy="2800767"/>
            <a:chOff x="0" y="4000504"/>
            <a:chExt cx="5579046" cy="2800767"/>
          </a:xfrm>
        </p:grpSpPr>
        <p:sp>
          <p:nvSpPr>
            <p:cNvPr id="11" name="TextBox 10"/>
            <p:cNvSpPr txBox="1"/>
            <p:nvPr/>
          </p:nvSpPr>
          <p:spPr>
            <a:xfrm>
              <a:off x="0" y="4000504"/>
              <a:ext cx="5579046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В треугольнике АВС угол С </a:t>
              </a:r>
            </a:p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равен 90⁰,                </a:t>
              </a:r>
            </a:p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Найдите </a:t>
              </a:r>
            </a:p>
            <a:p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525512" y="4500570"/>
            <a:ext cx="1743464" cy="1414462"/>
          </p:xfrm>
          <a:graphic>
            <a:graphicData uri="http://schemas.openxmlformats.org/presentationml/2006/ole">
              <p:oleObj spid="_x0000_s21516" name="Формула" r:id="rId7" imgW="698197" imgH="393529" progId="Equation.3">
                <p:embed/>
              </p:oleObj>
            </a:graphicData>
          </a:graphic>
        </p:graphicFrame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1351165" y="5372535"/>
            <a:ext cx="1166812" cy="850900"/>
          </p:xfrm>
          <a:graphic>
            <a:graphicData uri="http://schemas.openxmlformats.org/presentationml/2006/ole">
              <p:oleObj spid="_x0000_s21517" name="Формула" r:id="rId8" imgW="279279" imgH="203112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42844" y="2643182"/>
            <a:ext cx="213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-0,5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9" name="Picture 15" descr="C:\Documents and Settings\ADMIN\Рабочий стол\Анимации 1\jemocii_4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571480"/>
            <a:ext cx="4572032" cy="40495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643702" y="5072074"/>
            <a:ext cx="2366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2,4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C:\Documents and Settings\ADMIN\Рабочий стол\Анимации 1\jemocii_1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5410653" cy="3714776"/>
          </a:xfrm>
          <a:prstGeom prst="rect">
            <a:avLst/>
          </a:prstGeom>
          <a:noFill/>
        </p:spPr>
      </p:pic>
      <p:pic>
        <p:nvPicPr>
          <p:cNvPr id="22538" name="Picture 10" descr="C:\Documents and Settings\ADMIN\Рабочий стол\Анимации 1\jemocii_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6252" y="1"/>
            <a:ext cx="3777713" cy="3714752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480288" cy="2123658"/>
            <a:chOff x="0" y="0"/>
            <a:chExt cx="9480288" cy="2123658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480288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В треугольнике АВС угол С равен 90⁰,</a:t>
              </a:r>
            </a:p>
            <a:p>
              <a:r>
                <a:rPr lang="ru-RU" sz="4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                 Найдите </a:t>
              </a:r>
            </a:p>
            <a:p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0" y="785794"/>
            <a:ext cx="2508250" cy="730250"/>
          </p:xfrm>
          <a:graphic>
            <a:graphicData uri="http://schemas.openxmlformats.org/presentationml/2006/ole">
              <p:oleObj spid="_x0000_s22534" name="Формула" r:id="rId5" imgW="698197" imgH="203112" progId="Equation.3">
                <p:embed/>
              </p:oleObj>
            </a:graphicData>
          </a:graphic>
        </p:graphicFrame>
      </p:grp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857752" y="714356"/>
          <a:ext cx="1322387" cy="638175"/>
        </p:xfrm>
        <a:graphic>
          <a:graphicData uri="http://schemas.openxmlformats.org/presentationml/2006/ole">
            <p:oleObj spid="_x0000_s22535" name="Формула" r:id="rId6" imgW="368140" imgH="177723" progId="Equation.3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3071810"/>
            <a:ext cx="9336851" cy="2255102"/>
            <a:chOff x="0" y="1643050"/>
            <a:chExt cx="9336851" cy="2255102"/>
          </a:xfrm>
        </p:grpSpPr>
        <p:sp>
          <p:nvSpPr>
            <p:cNvPr id="7" name="TextBox 6"/>
            <p:cNvSpPr txBox="1"/>
            <p:nvPr/>
          </p:nvSpPr>
          <p:spPr>
            <a:xfrm>
              <a:off x="0" y="1643050"/>
              <a:ext cx="9336851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	В треугольнике АВС угол С </a:t>
              </a:r>
            </a:p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равен 90⁰, АС = 20, ВС = 14. Найдите </a:t>
              </a:r>
            </a:p>
            <a:p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533" name="Object 5"/>
            <p:cNvGraphicFramePr>
              <a:graphicFrameLocks noChangeAspect="1"/>
            </p:cNvGraphicFramePr>
            <p:nvPr/>
          </p:nvGraphicFramePr>
          <p:xfrm>
            <a:off x="0" y="3000372"/>
            <a:ext cx="1233472" cy="897780"/>
          </p:xfrm>
          <a:graphic>
            <a:graphicData uri="http://schemas.openxmlformats.org/presentationml/2006/ole">
              <p:oleObj spid="_x0000_s22536" name="Формула" r:id="rId7" imgW="279279" imgH="203112" progId="Equation.3">
                <p:embed/>
              </p:oleObj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642910" y="1500174"/>
            <a:ext cx="1723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143512"/>
            <a:ext cx="1723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Анимэ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4531" cy="20002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736" y="1142984"/>
            <a:ext cx="5786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B050"/>
                </a:solidFill>
              </a:rPr>
              <a:t>Преступная связь </a:t>
            </a:r>
            <a:endParaRPr lang="ru-RU" sz="4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28860" y="0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8868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 Что связывает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</a:rPr>
              <a:t>                      </a:t>
            </a: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производную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</a:rPr>
              <a:t>                                      и    функцию?</a:t>
            </a:r>
            <a:endParaRPr lang="ru-RU" sz="4000" b="1" dirty="0">
              <a:solidFill>
                <a:srgbClr val="AB15A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Тесты\ЕГЭ2012(1)\В6стр2-3333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9151208" cy="450057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0" y="-142900"/>
            <a:ext cx="9144000" cy="2554545"/>
            <a:chOff x="0" y="15949"/>
            <a:chExt cx="9144000" cy="2554545"/>
          </a:xfrm>
        </p:grpSpPr>
        <p:sp>
          <p:nvSpPr>
            <p:cNvPr id="4" name="TextBox 3"/>
            <p:cNvSpPr txBox="1"/>
            <p:nvPr/>
          </p:nvSpPr>
          <p:spPr>
            <a:xfrm>
              <a:off x="0" y="15949"/>
              <a:ext cx="9144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Функция определена на интервале (-5; 6).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На рисунке изображен график               . Найдите среди точек                                          те точки, в которых производная функции            равна нулю. В ответ запишите количество найденных точек.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5286380" y="500066"/>
            <a:ext cx="1554162" cy="585788"/>
          </p:xfrm>
          <a:graphic>
            <a:graphicData uri="http://schemas.openxmlformats.org/presentationml/2006/ole">
              <p:oleObj spid="_x0000_s45058" name="Формула" r:id="rId4" imgW="571320" imgH="21564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2143108" y="928694"/>
            <a:ext cx="4002087" cy="706438"/>
          </p:xfrm>
          <a:graphic>
            <a:graphicData uri="http://schemas.openxmlformats.org/presentationml/2006/ole">
              <p:oleObj spid="_x0000_s45059" name="Формула" r:id="rId5" imgW="1295280" imgH="228600" progId="Equation.3">
                <p:embed/>
              </p:oleObj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5500695" y="1450781"/>
            <a:ext cx="1000132" cy="654254"/>
          </p:xfrm>
          <a:graphic>
            <a:graphicData uri="http://schemas.openxmlformats.org/presentationml/2006/ole">
              <p:oleObj spid="_x0000_s45060" name="Формула" r:id="rId6" imgW="330120" imgH="21564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500958" y="257174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Для составления тестов ЕГЭ\IMG_00264433_cr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28596" y="2021219"/>
            <a:ext cx="7643866" cy="4836781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9144000" cy="2570494"/>
            <a:chOff x="0" y="0"/>
            <a:chExt cx="9144000" cy="2570494"/>
          </a:xfrm>
        </p:grpSpPr>
        <p:sp>
          <p:nvSpPr>
            <p:cNvPr id="2" name="TextBox 1"/>
            <p:cNvSpPr txBox="1"/>
            <p:nvPr/>
          </p:nvSpPr>
          <p:spPr>
            <a:xfrm>
              <a:off x="0" y="15949"/>
              <a:ext cx="9144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На рисунке изображен график                - 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производной функции           . Найдите абсциссу точки, в которой касательная к графику                    параллельна оси абсцисс или совпадает с ней.</a:t>
              </a:r>
            </a:p>
            <a:p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39548632"/>
                </p:ext>
              </p:extLst>
            </p:nvPr>
          </p:nvGraphicFramePr>
          <p:xfrm>
            <a:off x="5286380" y="0"/>
            <a:ext cx="1621700" cy="586572"/>
          </p:xfrm>
          <a:graphic>
            <a:graphicData uri="http://schemas.openxmlformats.org/presentationml/2006/ole">
              <p:oleObj spid="_x0000_s23558" name="Формула" r:id="rId4" imgW="596880" imgH="215640" progId="Equation.3">
                <p:embed/>
              </p:oleObj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93826127"/>
                </p:ext>
              </p:extLst>
            </p:nvPr>
          </p:nvGraphicFramePr>
          <p:xfrm>
            <a:off x="4000496" y="428604"/>
            <a:ext cx="1143008" cy="747503"/>
          </p:xfrm>
          <a:graphic>
            <a:graphicData uri="http://schemas.openxmlformats.org/presentationml/2006/ole">
              <p:oleObj spid="_x0000_s23559" name="Формула" r:id="rId5" imgW="330120" imgH="215640" progId="Equation.3">
                <p:embed/>
              </p:oleObj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79890318"/>
                </p:ext>
              </p:extLst>
            </p:nvPr>
          </p:nvGraphicFramePr>
          <p:xfrm>
            <a:off x="6929454" y="1000108"/>
            <a:ext cx="1857388" cy="702092"/>
          </p:xfrm>
          <a:graphic>
            <a:graphicData uri="http://schemas.openxmlformats.org/presentationml/2006/ole">
              <p:oleObj spid="_x0000_s23560" name="Формула" r:id="rId6" imgW="571320" imgH="21564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7215206" y="207167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4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786058"/>
            <a:ext cx="49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FF00"/>
                </a:solidFill>
              </a:rPr>
              <a:t>.</a:t>
            </a:r>
            <a:endParaRPr lang="ru-RU" sz="9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2570494"/>
            <a:chOff x="0" y="0"/>
            <a:chExt cx="9144000" cy="2570494"/>
          </a:xfrm>
        </p:grpSpPr>
        <p:sp>
          <p:nvSpPr>
            <p:cNvPr id="3" name="TextBox 2"/>
            <p:cNvSpPr txBox="1"/>
            <p:nvPr/>
          </p:nvSpPr>
          <p:spPr>
            <a:xfrm>
              <a:off x="0" y="15949"/>
              <a:ext cx="9144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На рисунке изображен график               . Найдите среди точек                                    те точки, в которых производная функции              положительна. В ответ запишите количество найденных точек.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5319713" y="0"/>
            <a:ext cx="1554162" cy="585788"/>
          </p:xfrm>
          <a:graphic>
            <a:graphicData uri="http://schemas.openxmlformats.org/presentationml/2006/ole">
              <p:oleObj spid="_x0000_s46082" name="Формула" r:id="rId3" imgW="571320" imgH="215640" progId="Equation.3">
                <p:embed/>
              </p:oleObj>
            </a:graphicData>
          </a:graphic>
        </p:graphicFrame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2285984" y="428604"/>
            <a:ext cx="3413135" cy="706704"/>
          </p:xfrm>
          <a:graphic>
            <a:graphicData uri="http://schemas.openxmlformats.org/presentationml/2006/ole">
              <p:oleObj spid="_x0000_s46083" name="Формула" r:id="rId4" imgW="1104840" imgH="228600" progId="Equation.3">
                <p:embed/>
              </p:oleObj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5500694" y="1000108"/>
            <a:ext cx="1033795" cy="676275"/>
          </p:xfrm>
          <a:graphic>
            <a:graphicData uri="http://schemas.openxmlformats.org/presentationml/2006/ole">
              <p:oleObj spid="_x0000_s46084" name="Формула" r:id="rId5" imgW="330120" imgH="215640" progId="Equation.3">
                <p:embed/>
              </p:oleObj>
            </a:graphicData>
          </a:graphic>
        </p:graphicFrame>
      </p:grpSp>
      <p:pic>
        <p:nvPicPr>
          <p:cNvPr id="35845" name="Picture 5" descr="D:\Тесты\ЕГЭ2012(1)\В9стр2-3_4444c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500307"/>
            <a:ext cx="7358082" cy="43576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207167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4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Для составления тестов ЕГЭ\IMG_0034333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500306"/>
            <a:ext cx="9015919" cy="4357694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0" y="0"/>
            <a:ext cx="9144000" cy="3062937"/>
            <a:chOff x="0" y="0"/>
            <a:chExt cx="9144000" cy="3062937"/>
          </a:xfrm>
        </p:grpSpPr>
        <p:sp>
          <p:nvSpPr>
            <p:cNvPr id="3" name="TextBox 2"/>
            <p:cNvSpPr txBox="1"/>
            <p:nvPr/>
          </p:nvSpPr>
          <p:spPr>
            <a:xfrm>
              <a:off x="0" y="15949"/>
              <a:ext cx="9144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На рисунке изображен график                - 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производной функции           , определённой на интервале (-6; 12). Найдите  промежутки возрастания функции                  . В ответе укажите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длину наибольшего из них.</a:t>
              </a:r>
            </a:p>
            <a:p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39548632"/>
                </p:ext>
              </p:extLst>
            </p:nvPr>
          </p:nvGraphicFramePr>
          <p:xfrm>
            <a:off x="5286380" y="0"/>
            <a:ext cx="1621700" cy="586572"/>
          </p:xfrm>
          <a:graphic>
            <a:graphicData uri="http://schemas.openxmlformats.org/presentationml/2006/ole">
              <p:oleObj spid="_x0000_s31746" name="Формула" r:id="rId4" imgW="596880" imgH="215640" progId="Equation.3">
                <p:embed/>
              </p:oleObj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93826127"/>
                </p:ext>
              </p:extLst>
            </p:nvPr>
          </p:nvGraphicFramePr>
          <p:xfrm>
            <a:off x="4000496" y="428604"/>
            <a:ext cx="1143008" cy="747503"/>
          </p:xfrm>
          <a:graphic>
            <a:graphicData uri="http://schemas.openxmlformats.org/presentationml/2006/ole">
              <p:oleObj spid="_x0000_s31747" name="Формула" r:id="rId5" imgW="330120" imgH="215640" progId="Equation.3">
                <p:embed/>
              </p:oleObj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79890318"/>
                </p:ext>
              </p:extLst>
            </p:nvPr>
          </p:nvGraphicFramePr>
          <p:xfrm>
            <a:off x="3857620" y="1428736"/>
            <a:ext cx="1857388" cy="702092"/>
          </p:xfrm>
          <a:graphic>
            <a:graphicData uri="http://schemas.openxmlformats.org/presentationml/2006/ole">
              <p:oleObj spid="_x0000_s31748" name="Формула" r:id="rId6" imgW="571320" imgH="21564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8001024" y="257174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6</a:t>
            </a:r>
            <a:endParaRPr lang="ru-RU" sz="9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1538" y="4786322"/>
            <a:ext cx="1571636" cy="1588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7620" y="4786322"/>
            <a:ext cx="2428892" cy="1588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Для составления тестов ЕГЭ\IMG_0035333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6140"/>
            <a:ext cx="7643866" cy="478186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0" cy="2176449"/>
            <a:chOff x="0" y="0"/>
            <a:chExt cx="9144000" cy="2176449"/>
          </a:xfrm>
        </p:grpSpPr>
        <p:sp>
          <p:nvSpPr>
            <p:cNvPr id="4" name="TextBox 3"/>
            <p:cNvSpPr txBox="1"/>
            <p:nvPr/>
          </p:nvSpPr>
          <p:spPr>
            <a:xfrm>
              <a:off x="0" y="15949"/>
              <a:ext cx="9144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На рисунке изображен график                - 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производной функции           , определённой на интервале (-2; 10). Найдите точку экстремума функции            на интервале (-1; 9).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5286375" y="0"/>
            <a:ext cx="1622425" cy="585788"/>
          </p:xfrm>
          <a:graphic>
            <a:graphicData uri="http://schemas.openxmlformats.org/presentationml/2006/ole">
              <p:oleObj spid="_x0000_s32770" name="Формула" r:id="rId4" imgW="596880" imgH="215640" progId="Equation.3">
                <p:embed/>
              </p:oleObj>
            </a:graphicData>
          </a:graphic>
        </p:graphicFrame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4000500" y="428625"/>
            <a:ext cx="1143000" cy="747713"/>
          </p:xfrm>
          <a:graphic>
            <a:graphicData uri="http://schemas.openxmlformats.org/presentationml/2006/ole">
              <p:oleObj spid="_x0000_s32771" name="Формула" r:id="rId5" imgW="330120" imgH="215640" progId="Equation.3">
                <p:embed/>
              </p:oleObj>
            </a:graphicData>
          </a:graphic>
        </p:graphicFrame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1571604" y="1428736"/>
            <a:ext cx="1143000" cy="747713"/>
          </p:xfrm>
          <a:graphic>
            <a:graphicData uri="http://schemas.openxmlformats.org/presentationml/2006/ole">
              <p:oleObj spid="_x0000_s32772" name="Формула" r:id="rId6" imgW="330120" imgH="21564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429520" y="207167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3286124"/>
            <a:ext cx="49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FF00"/>
                </a:solidFill>
              </a:rPr>
              <a:t>.</a:t>
            </a:r>
            <a:endParaRPr lang="ru-RU" sz="9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:\Анимэ\i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2286016" cy="3034536"/>
          </a:xfrm>
          <a:prstGeom prst="rect">
            <a:avLst/>
          </a:prstGeom>
          <a:noFill/>
        </p:spPr>
      </p:pic>
      <p:pic>
        <p:nvPicPr>
          <p:cNvPr id="48132" name="Picture 4" descr="I:\Анимэ\i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22" y="-1"/>
            <a:ext cx="2214578" cy="3075803"/>
          </a:xfrm>
          <a:prstGeom prst="rect">
            <a:avLst/>
          </a:prstGeom>
          <a:noFill/>
        </p:spPr>
      </p:pic>
      <p:pic>
        <p:nvPicPr>
          <p:cNvPr id="48133" name="Picture 5" descr="I:\Анимэ\i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2240"/>
            <a:ext cx="2214546" cy="3075759"/>
          </a:xfrm>
          <a:prstGeom prst="rect">
            <a:avLst/>
          </a:prstGeom>
          <a:noFill/>
        </p:spPr>
      </p:pic>
      <p:pic>
        <p:nvPicPr>
          <p:cNvPr id="48136" name="Picture 8" descr="I:\Анимэ\i (2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89"/>
            <a:ext cx="2071702" cy="3107553"/>
          </a:xfrm>
          <a:prstGeom prst="rect">
            <a:avLst/>
          </a:prstGeom>
          <a:noFill/>
        </p:spPr>
      </p:pic>
      <p:pic>
        <p:nvPicPr>
          <p:cNvPr id="48138" name="Picture 10" descr="I:\Анимэ\i (3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811425"/>
            <a:ext cx="2357422" cy="3120119"/>
          </a:xfrm>
          <a:prstGeom prst="rect">
            <a:avLst/>
          </a:prstGeom>
          <a:noFill/>
        </p:spPr>
      </p:pic>
      <p:pic>
        <p:nvPicPr>
          <p:cNvPr id="48139" name="Picture 11" descr="I:\Анимэ\i (3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778100"/>
            <a:ext cx="2357454" cy="3079900"/>
          </a:xfrm>
          <a:prstGeom prst="rect">
            <a:avLst/>
          </a:prstGeom>
          <a:noFill/>
        </p:spPr>
      </p:pic>
      <p:pic>
        <p:nvPicPr>
          <p:cNvPr id="48140" name="Picture 12" descr="I:\Анимэ\i (3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1928826" cy="2808970"/>
          </a:xfrm>
          <a:prstGeom prst="rect">
            <a:avLst/>
          </a:prstGeom>
          <a:noFill/>
        </p:spPr>
      </p:pic>
      <p:pic>
        <p:nvPicPr>
          <p:cNvPr id="48141" name="Picture 13" descr="I:\Анимэ\i (20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7" y="-1"/>
            <a:ext cx="2200273" cy="3000372"/>
          </a:xfrm>
          <a:prstGeom prst="rect">
            <a:avLst/>
          </a:prstGeom>
          <a:noFill/>
        </p:spPr>
      </p:pic>
      <p:pic>
        <p:nvPicPr>
          <p:cNvPr id="36866" name="Picture 2" descr="D:\Тесты\ЕГЭ2012(1)\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00496" y="1857363"/>
            <a:ext cx="2714644" cy="4136571"/>
          </a:xfrm>
          <a:prstGeom prst="rect">
            <a:avLst/>
          </a:prstGeom>
          <a:noFill/>
        </p:spPr>
      </p:pic>
      <p:pic>
        <p:nvPicPr>
          <p:cNvPr id="48131" name="Picture 3" descr="I:\Анимэ\i (19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1714486"/>
            <a:ext cx="3102500" cy="426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Анимэ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857488" cy="2357430"/>
          </a:xfrm>
          <a:prstGeom prst="rect">
            <a:avLst/>
          </a:prstGeom>
          <a:noFill/>
        </p:spPr>
      </p:pic>
      <p:pic>
        <p:nvPicPr>
          <p:cNvPr id="2051" name="Picture 3" descr="I:\Анимэ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857488" cy="193454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4" name="Содержимое 5" descr="Рисунок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928926" cy="2368168"/>
          </a:xfrm>
          <a:prstGeom prst="rect">
            <a:avLst/>
          </a:prstGeom>
          <a:solidFill>
            <a:schemeClr val="tx2"/>
          </a:solidFill>
          <a:ln w="76200">
            <a:solidFill>
              <a:srgbClr val="AB15A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43240" y="571480"/>
            <a:ext cx="5786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AB15AF"/>
                </a:solidFill>
                <a:latin typeface="+mn-lt"/>
              </a:rPr>
              <a:t>Экономические преступления</a:t>
            </a:r>
            <a:endParaRPr lang="ru-RU" sz="4800" b="1" dirty="0">
              <a:solidFill>
                <a:srgbClr val="AB15AF"/>
              </a:solidFill>
              <a:latin typeface="+mn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00364" y="0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4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490" y="3143248"/>
            <a:ext cx="5786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Грабежи, кражи. 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490" y="5214950"/>
            <a:ext cx="5786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B050"/>
                </a:solidFill>
              </a:rPr>
              <a:t>Преступная связь </a:t>
            </a:r>
            <a:endParaRPr lang="ru-RU" sz="4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928926" y="2428868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57488" y="4500570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50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4357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Повышение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Профессионального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Уровня: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37" descr="Рисунок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35716"/>
            <a:ext cx="5746416" cy="39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333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Решите уравнение</a:t>
            </a:r>
          </a:p>
          <a:p>
            <a:endParaRPr lang="ru-RU" sz="6000" dirty="0" smtClean="0"/>
          </a:p>
          <a:p>
            <a:r>
              <a:rPr lang="ru-RU" sz="6000" dirty="0" smtClean="0"/>
              <a:t>Укажите корни, </a:t>
            </a:r>
          </a:p>
          <a:p>
            <a:r>
              <a:rPr lang="ru-RU" sz="6000" dirty="0" smtClean="0"/>
              <a:t>принадлежащие отрезку</a:t>
            </a:r>
          </a:p>
          <a:p>
            <a:endParaRPr lang="ru-RU" sz="6000" dirty="0" smtClean="0"/>
          </a:p>
          <a:p>
            <a:endParaRPr lang="ru-RU" sz="6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20650" y="928688"/>
          <a:ext cx="8750300" cy="1000125"/>
        </p:xfrm>
        <a:graphic>
          <a:graphicData uri="http://schemas.openxmlformats.org/presentationml/2006/ole">
            <p:oleObj spid="_x0000_s48130" name="Формула" r:id="rId3" imgW="1777680" imgH="2030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285984" y="4000504"/>
          <a:ext cx="3194050" cy="2089150"/>
        </p:xfrm>
        <a:graphic>
          <a:graphicData uri="http://schemas.openxmlformats.org/presentationml/2006/ole">
            <p:oleObj spid="_x0000_s48131" name="Формула" r:id="rId4" imgW="660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42"/>
            <a:ext cx="9144000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/>
              <a:t>Десять   полезных   советов </a:t>
            </a:r>
            <a:br>
              <a:rPr lang="ru-RU" sz="5400" b="1" dirty="0"/>
            </a:br>
            <a:r>
              <a:rPr lang="ru-RU" sz="5400" b="1" dirty="0"/>
              <a:t> </a:t>
            </a:r>
          </a:p>
        </p:txBody>
      </p:sp>
      <p:pic>
        <p:nvPicPr>
          <p:cNvPr id="27651" name="Picture 4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601" y="1071546"/>
            <a:ext cx="8783067" cy="57085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670" y="0"/>
            <a:ext cx="6288087" cy="12493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Совет </a:t>
            </a:r>
            <a:r>
              <a:rPr lang="ru-RU" sz="4800" b="1" dirty="0">
                <a:solidFill>
                  <a:srgbClr val="C00000"/>
                </a:solidFill>
              </a:rPr>
              <a:t>1: 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/>
              <a:t>настройтесь </a:t>
            </a:r>
            <a:r>
              <a:rPr lang="ru-RU" sz="4800" b="1" dirty="0"/>
              <a:t>на успех!</a:t>
            </a:r>
          </a:p>
        </p:txBody>
      </p:sp>
      <p:pic>
        <p:nvPicPr>
          <p:cNvPr id="28676" name="Picture 4" descr="j04394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3108" cy="23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24047" y="1214422"/>
            <a:ext cx="7219953" cy="12493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 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2: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постоянно  тренируйтесь!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571744"/>
            <a:ext cx="9144000" cy="235745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Совет 3: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воспринимайте математические примеры как игру!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572008"/>
            <a:ext cx="8929718" cy="161607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Совет 4: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необходимо хорошо понимать смысл правил и теорем!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42908" y="0"/>
            <a:ext cx="9286908" cy="11890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      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5: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создайте себе окружение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      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 формул!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43116"/>
            <a:ext cx="9144000" cy="18573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Совет 6: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не ломайте голову в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 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одиночестве!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714884"/>
            <a:ext cx="9144000" cy="12493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   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7: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внимательно читайте задание!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j04394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3108" cy="23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4013" y="0"/>
            <a:ext cx="7719987" cy="14319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8: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действуйте методически!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928802"/>
            <a:ext cx="9144000" cy="173672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    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9: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постоянно     контролируйте свои действия!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143380"/>
            <a:ext cx="9144000" cy="12493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                   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10: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наведите порядок в цифрах!               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j04394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3108" cy="23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785794"/>
            <a:ext cx="6215106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ЕГЭ!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9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:\Анимэ\42300823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000372"/>
            <a:ext cx="8786874" cy="3571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57010"/>
              </a:avLst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72384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у</a:t>
            </a:r>
            <a:r>
              <a:rPr lang="ru-RU" dirty="0" smtClean="0"/>
              <a:t>читель МОУ  «</a:t>
            </a:r>
            <a:r>
              <a:rPr lang="ru-RU" dirty="0" err="1" smtClean="0"/>
              <a:t>сош</a:t>
            </a:r>
            <a:r>
              <a:rPr lang="ru-RU" dirty="0" smtClean="0"/>
              <a:t> № 12 ЗАТО Шиханы Саратовской области</a:t>
            </a:r>
          </a:p>
          <a:p>
            <a:r>
              <a:rPr lang="ru-RU" sz="4400" dirty="0" err="1" smtClean="0"/>
              <a:t>Кондакова</a:t>
            </a:r>
            <a:r>
              <a:rPr lang="ru-RU" sz="4400" dirty="0" smtClean="0"/>
              <a:t> Татьяна Николаевна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Рисунок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643042" cy="138963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642918"/>
            <a:ext cx="500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4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0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66"/>
                </a:solidFill>
                <a:latin typeface="+mn-lt"/>
              </a:rPr>
              <a:t>Экономические преступления</a:t>
            </a:r>
            <a:endParaRPr lang="ru-RU" sz="40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57496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Тарифный план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43116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Счёт за электроэнергию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2873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Товарно-денежные отношения   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43314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Оплачиваемый проезд на городском транспорте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Товарно-денежные отношения   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86713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Летом килограмм  малины стоил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120 рублей. Гражданка А. купила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 кг 500 г малины. Сколько рублей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сдачи она получит с 1000 рублей?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3714752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Documents and Settings\ADMIN\Рабочий стол\Анимации\Новая папка\money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3"/>
            <a:ext cx="3786214" cy="354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Documents and Settings\ADMIN\Рабочий стол\Анимации\Новая папка\76407765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2" y="3714752"/>
            <a:ext cx="2857498" cy="3143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Счёт за электроэнергию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38186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 киловатт – час электроэнергии стоит</a:t>
            </a:r>
          </a:p>
          <a:p>
            <a:r>
              <a:rPr lang="ru-RU" sz="4400" dirty="0" smtClean="0"/>
              <a:t>2 рубля 20 копеек. Счетчик 5 марта </a:t>
            </a:r>
          </a:p>
          <a:p>
            <a:r>
              <a:rPr lang="ru-RU" sz="4400" dirty="0"/>
              <a:t>п</a:t>
            </a:r>
            <a:r>
              <a:rPr lang="ru-RU" sz="4400" dirty="0" smtClean="0"/>
              <a:t>оказывал 20635 киловатт-часов, а </a:t>
            </a:r>
          </a:p>
          <a:p>
            <a:r>
              <a:rPr lang="ru-RU" sz="4400" dirty="0" smtClean="0"/>
              <a:t>5 апреля 20799 киловатт-часов. </a:t>
            </a:r>
          </a:p>
          <a:p>
            <a:r>
              <a:rPr lang="ru-RU" sz="4400" dirty="0" smtClean="0"/>
              <a:t>Сколько рублей надо заплатить за </a:t>
            </a:r>
          </a:p>
          <a:p>
            <a:r>
              <a:rPr lang="ru-RU" sz="4400" dirty="0" smtClean="0"/>
              <a:t>электроэнергию в апреле </a:t>
            </a:r>
          </a:p>
          <a:p>
            <a:r>
              <a:rPr lang="ru-RU" sz="4400" dirty="0" smtClean="0"/>
              <a:t>за март  месяц?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5143512"/>
            <a:ext cx="2986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360,8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28868"/>
            <a:ext cx="9144000" cy="1285884"/>
          </a:xfrm>
          <a:prstGeom prst="rect">
            <a:avLst/>
          </a:prstGeom>
          <a:solidFill>
            <a:srgbClr val="B9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28670"/>
          <a:ext cx="9144000" cy="420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48000"/>
                <a:gridCol w="3048000"/>
                <a:gridCol w="3048000"/>
              </a:tblGrid>
              <a:tr h="83447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Тарифный план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Абонентская плата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трафик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6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«0»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0.9 руб. за 1 Мб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3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«100»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102 руб. за 100 Мб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трафика в месяц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0.6 руб. за 1 Мб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сверх 100 Мб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3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«600»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564 руб. за 600 Мб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трафика в месяц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0.4 руб. за 1 Мб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Сверх 600 Мб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00042"/>
            <a:ext cx="8522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Интернет –провайдер предлагает три тарифных плана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0720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Пользователь предполагает, что его трафик составит 450 Мб </a:t>
            </a:r>
          </a:p>
          <a:p>
            <a:r>
              <a:rPr lang="ru-RU" sz="2400" dirty="0" smtClean="0"/>
              <a:t>в месяц, и исходя из этого выбирает наиболее дешёвый </a:t>
            </a:r>
          </a:p>
          <a:p>
            <a:r>
              <a:rPr lang="ru-RU" sz="2400" dirty="0" smtClean="0"/>
              <a:t>тарифный план. Сколько рублей он заплатит за месяц, если его трафик действительно будет равен </a:t>
            </a:r>
            <a:r>
              <a:rPr lang="ru-RU" sz="2400" b="1" dirty="0" smtClean="0"/>
              <a:t>450 Мб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Тарифный план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2675" y="5429264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Анимации 1\DQ85SBCAUWQHPOCAP9HH3PCA0OTWAVCACIYUCACAAJT94OCAWD2OZRCA7YUMCTCACX5VYDCARLJZ7XCAY5LL97CAEHSSH4CAEJFGZNCA4SJ9B2CAAXT8JPCA1WGYQZCAUQ9Z7YCADFLAN1CAIYUM4VCATCDK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46"/>
            <a:ext cx="2928958" cy="2357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* Оплачиваемый проезд на городском транспорте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939731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Гражданин Д. купил проездной билет </a:t>
            </a:r>
          </a:p>
          <a:p>
            <a:r>
              <a:rPr lang="ru-RU" sz="4400" dirty="0" smtClean="0"/>
              <a:t>на месяц и сделал за месяц </a:t>
            </a:r>
          </a:p>
          <a:p>
            <a:r>
              <a:rPr lang="ru-RU" sz="4400" dirty="0" smtClean="0"/>
              <a:t>45 поездок. Сколько рублей он </a:t>
            </a:r>
          </a:p>
          <a:p>
            <a:r>
              <a:rPr lang="ru-RU" sz="4400" dirty="0"/>
              <a:t>с</a:t>
            </a:r>
            <a:r>
              <a:rPr lang="ru-RU" sz="4400" dirty="0" smtClean="0"/>
              <a:t>экономил, если проездной на месяц</a:t>
            </a:r>
          </a:p>
          <a:p>
            <a:r>
              <a:rPr lang="ru-RU" sz="4400" dirty="0"/>
              <a:t>с</a:t>
            </a:r>
            <a:r>
              <a:rPr lang="ru-RU" sz="4400" dirty="0" smtClean="0"/>
              <a:t>тоит 755 рублей, разовая поездка –</a:t>
            </a:r>
          </a:p>
          <a:p>
            <a:r>
              <a:rPr lang="ru-RU" sz="4400" dirty="0" smtClean="0"/>
              <a:t>20 рублей?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88340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67066 -0.0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26" y="714356"/>
            <a:ext cx="5214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Грабежи, кражи. 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496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 * Пропажа корней.</a:t>
            </a:r>
            <a:endParaRPr lang="ru-RU" sz="4000" b="1" dirty="0">
              <a:solidFill>
                <a:srgbClr val="AB15A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338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 * Розыск тригонометрических чисел</a:t>
            </a:r>
            <a:endParaRPr lang="ru-RU" sz="4000" b="1" dirty="0">
              <a:solidFill>
                <a:srgbClr val="AB15AF"/>
              </a:solidFill>
              <a:latin typeface="+mn-lt"/>
            </a:endParaRPr>
          </a:p>
        </p:txBody>
      </p:sp>
      <p:pic>
        <p:nvPicPr>
          <p:cNvPr id="6" name="Picture 3" descr="I:\Анимэ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7652" cy="242886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802" y="1643050"/>
            <a:ext cx="642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786322"/>
            <a:ext cx="214985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91111 -0.002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35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AB15AF"/>
                </a:solidFill>
                <a:latin typeface="+mn-lt"/>
              </a:rPr>
              <a:t> * Пропажа корней.</a:t>
            </a:r>
            <a:endParaRPr lang="ru-RU" sz="4000" b="1" dirty="0">
              <a:solidFill>
                <a:srgbClr val="AB15AF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571480"/>
          <a:ext cx="3714777" cy="2214578"/>
        </p:xfrm>
        <a:graphic>
          <a:graphicData uri="http://schemas.openxmlformats.org/presentationml/2006/ole">
            <p:oleObj spid="_x0000_s33794" name="Формула" r:id="rId3" imgW="660113" imgH="393529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0" y="3000372"/>
          <a:ext cx="4453640" cy="1357322"/>
        </p:xfrm>
        <a:graphic>
          <a:graphicData uri="http://schemas.openxmlformats.org/presentationml/2006/ole">
            <p:oleObj spid="_x0000_s33795" name="Формула" r:id="rId4" imgW="749300" imgH="22860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85720" y="4929198"/>
          <a:ext cx="3694214" cy="1285884"/>
        </p:xfrm>
        <a:graphic>
          <a:graphicData uri="http://schemas.openxmlformats.org/presentationml/2006/ole">
            <p:oleObj spid="_x0000_s33796" name="Формула" r:id="rId5" imgW="583947" imgH="203112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6314" y="92867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2786058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4714884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2" descr="Рисунок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428736"/>
            <a:ext cx="32146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582</Words>
  <Application>Microsoft Office PowerPoint</Application>
  <PresentationFormat>Экран (4:3)</PresentationFormat>
  <Paragraphs>148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Формула</vt:lpstr>
      <vt:lpstr>Деловая игра.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Десять   полезных   советов   </vt:lpstr>
      <vt:lpstr>Совет 1:  настройтесь на успех!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игра.</dc:title>
  <dc:creator>Admin</dc:creator>
  <cp:lastModifiedBy>Admin</cp:lastModifiedBy>
  <cp:revision>58</cp:revision>
  <dcterms:created xsi:type="dcterms:W3CDTF">2012-04-10T17:09:21Z</dcterms:created>
  <dcterms:modified xsi:type="dcterms:W3CDTF">2012-04-20T19:00:36Z</dcterms:modified>
</cp:coreProperties>
</file>