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>Урок русского языка «Глагол»</a:t>
            </a:r>
            <a:endParaRPr lang="ru-RU" sz="2800" b="1" smtClean="0">
              <a:solidFill>
                <a:srgbClr val="FFFF00"/>
              </a:solidFill>
            </a:endParaRPr>
          </a:p>
        </p:txBody>
      </p:sp>
      <p:sp>
        <p:nvSpPr>
          <p:cNvPr id="4099" name="TextBox 8"/>
          <p:cNvSpPr txBox="1">
            <a:spLocks noChangeArrowheads="1"/>
          </p:cNvSpPr>
          <p:nvPr/>
        </p:nvSpPr>
        <p:spPr bwMode="auto">
          <a:xfrm>
            <a:off x="533400" y="4114800"/>
            <a:ext cx="43783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Меркулова Евгения Николаевна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Категория: высшая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3"/>
          <p:cNvSpPr>
            <a:spLocks noGrp="1"/>
          </p:cNvSpPr>
          <p:nvPr>
            <p:ph type="ctrTitle"/>
          </p:nvPr>
        </p:nvSpPr>
        <p:spPr>
          <a:xfrm>
            <a:off x="152400" y="1447800"/>
            <a:ext cx="8077200" cy="1609725"/>
          </a:xfrm>
        </p:spPr>
        <p:txBody>
          <a:bodyPr/>
          <a:lstStyle/>
          <a:p>
            <a:pPr algn="ctr" eaLnBrk="1" hangingPunct="1"/>
            <a:r>
              <a:rPr lang="ru-RU" smtClean="0"/>
              <a:t>Глагол </a:t>
            </a:r>
            <a:br>
              <a:rPr lang="ru-RU" smtClean="0"/>
            </a:br>
            <a:endParaRPr lang="ru-RU" smtClean="0"/>
          </a:p>
        </p:txBody>
      </p:sp>
      <p:pic>
        <p:nvPicPr>
          <p:cNvPr id="6" name="Picture 4" descr="fantas15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3352800"/>
            <a:ext cx="104933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800" smtClean="0"/>
              <a:t>Актуализация знаний.</a:t>
            </a:r>
            <a:br>
              <a:rPr lang="ru-RU" sz="2800" smtClean="0"/>
            </a:br>
            <a:r>
              <a:rPr lang="ru-RU" sz="2800" smtClean="0"/>
              <a:t>Технология «Паутинка ассоциаций»</a:t>
            </a:r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3581400" y="3200400"/>
            <a:ext cx="160020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/>
              <a:t>Глагол</a:t>
            </a:r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 flipV="1">
            <a:off x="4343400" y="22860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9" name="Line 7"/>
          <p:cNvSpPr>
            <a:spLocks noChangeShapeType="1"/>
          </p:cNvSpPr>
          <p:nvPr/>
        </p:nvSpPr>
        <p:spPr bwMode="auto">
          <a:xfrm>
            <a:off x="4343400" y="4114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0" name="Line 8"/>
          <p:cNvSpPr>
            <a:spLocks noChangeShapeType="1"/>
          </p:cNvSpPr>
          <p:nvPr/>
        </p:nvSpPr>
        <p:spPr bwMode="auto">
          <a:xfrm>
            <a:off x="5181600" y="3657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1" name="Line 9"/>
          <p:cNvSpPr>
            <a:spLocks noChangeShapeType="1"/>
          </p:cNvSpPr>
          <p:nvPr/>
        </p:nvSpPr>
        <p:spPr bwMode="auto">
          <a:xfrm flipH="1">
            <a:off x="2514600" y="3657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2" name="Line 10"/>
          <p:cNvSpPr>
            <a:spLocks noChangeShapeType="1"/>
          </p:cNvSpPr>
          <p:nvPr/>
        </p:nvSpPr>
        <p:spPr bwMode="auto">
          <a:xfrm flipV="1">
            <a:off x="4876800" y="26670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3" name="Line 11"/>
          <p:cNvSpPr>
            <a:spLocks noChangeShapeType="1"/>
          </p:cNvSpPr>
          <p:nvPr/>
        </p:nvSpPr>
        <p:spPr bwMode="auto">
          <a:xfrm flipH="1" flipV="1">
            <a:off x="3352800" y="26670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4" name="Line 12"/>
          <p:cNvSpPr>
            <a:spLocks noChangeShapeType="1"/>
          </p:cNvSpPr>
          <p:nvPr/>
        </p:nvSpPr>
        <p:spPr bwMode="auto">
          <a:xfrm flipH="1">
            <a:off x="3505200" y="4038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5" name="Line 13"/>
          <p:cNvSpPr>
            <a:spLocks noChangeShapeType="1"/>
          </p:cNvSpPr>
          <p:nvPr/>
        </p:nvSpPr>
        <p:spPr bwMode="auto">
          <a:xfrm>
            <a:off x="4800600" y="40386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6156" name="Picture 14" descr="fantas15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1447800"/>
            <a:ext cx="104933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Работа в группах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ru-RU" smtClean="0"/>
              <a:t>Глагол – это …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ru-RU" smtClean="0"/>
              <a:t>Глагол отвечает на вопросы …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ru-RU" smtClean="0"/>
              <a:t>Глагол обозначает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800" dirty="0" smtClean="0"/>
              <a:t>С утверждениями какого героя вы согласны?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ru-RU" smtClean="0">
                <a:solidFill>
                  <a:schemeClr val="folHlink"/>
                </a:solidFill>
              </a:rPr>
              <a:t>1.Глагол – это слово.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ru-RU" smtClean="0">
                <a:solidFill>
                  <a:schemeClr val="folHlink"/>
                </a:solidFill>
              </a:rPr>
              <a:t>2.Глагол отвечает на вопросы что</a:t>
            </a:r>
            <a:r>
              <a:rPr lang="en-US" smtClean="0">
                <a:solidFill>
                  <a:schemeClr val="folHlink"/>
                </a:solidFill>
              </a:rPr>
              <a:t> </a:t>
            </a:r>
            <a:r>
              <a:rPr lang="ru-RU" smtClean="0">
                <a:solidFill>
                  <a:schemeClr val="folHlink"/>
                </a:solidFill>
              </a:rPr>
              <a:t>делать? что сделать?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ru-RU" smtClean="0">
                <a:solidFill>
                  <a:schemeClr val="folHlink"/>
                </a:solidFill>
              </a:rPr>
              <a:t>3.Глагол обозначает признак предмета.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343400" y="1600200"/>
            <a:ext cx="4191000" cy="441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>
                <a:solidFill>
                  <a:srgbClr val="66FF33"/>
                </a:solidFill>
              </a:rPr>
              <a:t>1.Глагол – это часть речи.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solidFill>
                  <a:srgbClr val="66FF33"/>
                </a:solidFill>
              </a:rPr>
              <a:t>2.Глагол отвечает на вопросы что</a:t>
            </a:r>
            <a:r>
              <a:rPr lang="en-US" smtClean="0">
                <a:solidFill>
                  <a:srgbClr val="66FF33"/>
                </a:solidFill>
              </a:rPr>
              <a:t> </a:t>
            </a:r>
            <a:r>
              <a:rPr lang="ru-RU" smtClean="0">
                <a:solidFill>
                  <a:srgbClr val="66FF33"/>
                </a:solidFill>
              </a:rPr>
              <a:t>делать? что сделать?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solidFill>
                  <a:srgbClr val="66FF33"/>
                </a:solidFill>
              </a:rPr>
              <a:t>3.Глагол обозначает действие предмета.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>
              <a:solidFill>
                <a:srgbClr val="FFFF00"/>
              </a:solidFill>
            </a:endParaRPr>
          </a:p>
        </p:txBody>
      </p:sp>
      <p:pic>
        <p:nvPicPr>
          <p:cNvPr id="8197" name="Picture 7" descr="Herous05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4800600"/>
            <a:ext cx="858838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8" descr="fantas15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648200"/>
            <a:ext cx="104933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800" smtClean="0"/>
              <a:t>Работа в группах.</a:t>
            </a:r>
            <a:br>
              <a:rPr lang="ru-RU" sz="2800" smtClean="0"/>
            </a:br>
            <a:r>
              <a:rPr lang="ru-RU" sz="2800" smtClean="0"/>
              <a:t>Технология «Алфавит за круглым столом»</a:t>
            </a:r>
          </a:p>
        </p:txBody>
      </p:sp>
      <p:graphicFrame>
        <p:nvGraphicFramePr>
          <p:cNvPr id="12337" name="Group 49"/>
          <p:cNvGraphicFramePr>
            <a:graphicFrameLocks noGrp="1"/>
          </p:cNvGraphicFramePr>
          <p:nvPr>
            <p:ph sz="quarter" idx="1"/>
          </p:nvPr>
        </p:nvGraphicFramePr>
        <p:xfrm>
          <a:off x="609600" y="1600200"/>
          <a:ext cx="7924800" cy="4419600"/>
        </p:xfrm>
        <a:graphic>
          <a:graphicData uri="http://schemas.openxmlformats.org/drawingml/2006/table">
            <a:tbl>
              <a:tblPr/>
              <a:tblGrid>
                <a:gridCol w="1584325"/>
                <a:gridCol w="1585913"/>
                <a:gridCol w="1584325"/>
                <a:gridCol w="1585912"/>
                <a:gridCol w="1584325"/>
              </a:tblGrid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А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Б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В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Г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Д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Е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Ё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Ж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З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И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Й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К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Л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М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Н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О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П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Р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С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Т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У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Ф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Х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Ц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Ч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Ш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Щ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Э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Ю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Я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111</Words>
  <Application>Microsoft Office PowerPoint</Application>
  <PresentationFormat>Экран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Официальная</vt:lpstr>
      <vt:lpstr>Слайд 1</vt:lpstr>
      <vt:lpstr> Урок русского языка «Глагол»</vt:lpstr>
      <vt:lpstr>Глагол  </vt:lpstr>
      <vt:lpstr>Актуализация знаний. Технология «Паутинка ассоциаций»</vt:lpstr>
      <vt:lpstr>Работа в группах</vt:lpstr>
      <vt:lpstr>С утверждениями какого героя вы согласны?</vt:lpstr>
      <vt:lpstr>Работа в группах. Технология «Алфавит за круглым столом»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SamLab.ws</cp:lastModifiedBy>
  <cp:revision>1</cp:revision>
  <dcterms:modified xsi:type="dcterms:W3CDTF">2011-01-08T17:11:39Z</dcterms:modified>
</cp:coreProperties>
</file>