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90" r:id="rId3"/>
    <p:sldId id="256" r:id="rId4"/>
    <p:sldId id="295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289" r:id="rId16"/>
    <p:sldId id="291" r:id="rId17"/>
    <p:sldId id="292" r:id="rId18"/>
    <p:sldId id="293" r:id="rId19"/>
    <p:sldId id="294" r:id="rId20"/>
    <p:sldId id="308" r:id="rId21"/>
    <p:sldId id="311" r:id="rId22"/>
    <p:sldId id="309" r:id="rId23"/>
    <p:sldId id="310" r:id="rId24"/>
    <p:sldId id="277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FF00"/>
    <a:srgbClr val="CCFFCC"/>
    <a:srgbClr val="CCECFF"/>
    <a:srgbClr val="66FFFF"/>
    <a:srgbClr val="FF9933"/>
    <a:srgbClr val="CCCCFF"/>
    <a:srgbClr val="009900"/>
    <a:srgbClr val="CC00FF"/>
    <a:srgbClr val="FF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0F543-4AF3-4307-B6E3-4D7F942869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E42510-6F27-4284-94A6-88FEE6EB27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435AF1-EE24-44B8-BC0A-F8181C8C7B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9645B385-6763-4E4C-8B63-0BA9C7B779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027D87-BD71-41B7-AC16-7C40EB171E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E3E6D6-2BFE-4C7A-B1DD-BA62C44474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0D3664-FC07-4E5D-BDE8-B1CEF552EF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0CB982-93D1-44F7-BB05-42E13DF5CA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0E426-21B5-48D3-A0EF-8E25EF3E69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22E661-D765-4BE7-9F21-B02A2B0F21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A9FAD-8108-4944-95FC-81821684B3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6D23C1-C109-433E-B07A-A1C4FF922CE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9157192-C6D5-47C2-973C-4B517987DBB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Click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17.gif"/><Relationship Id="rId7" Type="http://schemas.openxmlformats.org/officeDocument/2006/relationships/image" Target="../media/image21.gif"/><Relationship Id="rId12" Type="http://schemas.openxmlformats.org/officeDocument/2006/relationships/image" Target="../media/image25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gif"/><Relationship Id="rId11" Type="http://schemas.openxmlformats.org/officeDocument/2006/relationships/hyperlink" Target="http://smiles.rc-mir.com/smile.98602.html" TargetMode="External"/><Relationship Id="rId5" Type="http://schemas.openxmlformats.org/officeDocument/2006/relationships/image" Target="../media/image19.gif"/><Relationship Id="rId10" Type="http://schemas.openxmlformats.org/officeDocument/2006/relationships/image" Target="../media/image24.gif"/><Relationship Id="rId4" Type="http://schemas.openxmlformats.org/officeDocument/2006/relationships/image" Target="../media/image18.gif"/><Relationship Id="rId9" Type="http://schemas.openxmlformats.org/officeDocument/2006/relationships/image" Target="../media/image23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slide" Target="slide2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1619897_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92" name="WordArt 8"/>
          <p:cNvSpPr>
            <a:spLocks noChangeArrowheads="1" noChangeShapeType="1" noTextEdit="1"/>
          </p:cNvSpPr>
          <p:nvPr/>
        </p:nvSpPr>
        <p:spPr bwMode="auto">
          <a:xfrm>
            <a:off x="755650" y="188913"/>
            <a:ext cx="7561263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76"/>
              </a:avLst>
            </a:prstTxWarp>
          </a:bodyPr>
          <a:lstStyle/>
          <a:p>
            <a:pPr algn="ctr"/>
            <a:r>
              <a:rPr lang="ru-RU" sz="3600" b="1" kern="10">
                <a:ln w="25400">
                  <a:solidFill>
                    <a:srgbClr val="8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660066"/>
                    </a:gs>
                  </a:gsLst>
                  <a:lin ang="5400000" scaled="1"/>
                </a:gradFill>
                <a:latin typeface="Comic Sans MS"/>
              </a:rPr>
              <a:t>Учимся с Лунтиком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1258888" y="836613"/>
            <a:ext cx="676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0000FF"/>
                </a:solidFill>
              </a:rPr>
              <a:t> </a:t>
            </a:r>
            <a:r>
              <a:rPr lang="ru-RU" sz="2400" b="1" dirty="0">
                <a:solidFill>
                  <a:srgbClr val="0000FF"/>
                </a:solidFill>
              </a:rPr>
              <a:t>«Безударные гласные в корне»</a:t>
            </a:r>
          </a:p>
        </p:txBody>
      </p:sp>
      <p:sp>
        <p:nvSpPr>
          <p:cNvPr id="16403" name="WordArt 19" descr="lines5"/>
          <p:cNvSpPr>
            <a:spLocks noChangeArrowheads="1" noChangeShapeType="1" noTextEdit="1"/>
          </p:cNvSpPr>
          <p:nvPr/>
        </p:nvSpPr>
        <p:spPr bwMode="auto">
          <a:xfrm rot="-1038229">
            <a:off x="1876831" y="5319505"/>
            <a:ext cx="719138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600" b="1" kern="10" dirty="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а</a:t>
            </a:r>
          </a:p>
        </p:txBody>
      </p:sp>
      <p:sp>
        <p:nvSpPr>
          <p:cNvPr id="16404" name="WordArt 20" descr="lines5"/>
          <p:cNvSpPr>
            <a:spLocks noChangeArrowheads="1" noChangeShapeType="1" noTextEdit="1"/>
          </p:cNvSpPr>
          <p:nvPr/>
        </p:nvSpPr>
        <p:spPr bwMode="auto">
          <a:xfrm rot="559624">
            <a:off x="3245256" y="5103605"/>
            <a:ext cx="64770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600" b="1" kern="1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</a:t>
            </a:r>
          </a:p>
        </p:txBody>
      </p:sp>
      <p:sp>
        <p:nvSpPr>
          <p:cNvPr id="16405" name="WordArt 21" descr="lines5"/>
          <p:cNvSpPr>
            <a:spLocks noChangeArrowheads="1" noChangeShapeType="1" noTextEdit="1"/>
          </p:cNvSpPr>
          <p:nvPr/>
        </p:nvSpPr>
        <p:spPr bwMode="auto">
          <a:xfrm rot="-350327">
            <a:off x="4403993" y="4960730"/>
            <a:ext cx="64928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600" b="1" kern="1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и</a:t>
            </a:r>
          </a:p>
        </p:txBody>
      </p:sp>
      <p:sp>
        <p:nvSpPr>
          <p:cNvPr id="16406" name="WordArt 22" descr="lines5"/>
          <p:cNvSpPr>
            <a:spLocks noChangeArrowheads="1" noChangeShapeType="1" noTextEdit="1"/>
          </p:cNvSpPr>
          <p:nvPr/>
        </p:nvSpPr>
        <p:spPr bwMode="auto">
          <a:xfrm rot="379292">
            <a:off x="5627955" y="5248068"/>
            <a:ext cx="660400" cy="588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600" b="1" kern="10" dirty="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я</a:t>
            </a:r>
          </a:p>
        </p:txBody>
      </p:sp>
      <p:sp>
        <p:nvSpPr>
          <p:cNvPr id="16407" name="WordArt 23" descr="lines5"/>
          <p:cNvSpPr>
            <a:spLocks noChangeArrowheads="1" noChangeShapeType="1" noTextEdit="1"/>
          </p:cNvSpPr>
          <p:nvPr/>
        </p:nvSpPr>
        <p:spPr bwMode="auto">
          <a:xfrm rot="936766">
            <a:off x="6924943" y="5392530"/>
            <a:ext cx="5746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600" b="1" kern="10" dirty="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е</a:t>
            </a:r>
          </a:p>
        </p:txBody>
      </p:sp>
      <p:pic>
        <p:nvPicPr>
          <p:cNvPr id="16409" name="Picture 2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Лунтик 2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75688" y="63087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4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9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409"/>
                </p:tgtEl>
              </p:cMediaNode>
            </p:audio>
          </p:childTnLst>
        </p:cTn>
      </p:par>
    </p:tnLst>
    <p:bldLst>
      <p:bldP spid="16403" grpId="0" animBg="1"/>
      <p:bldP spid="16404" grpId="0" animBg="1"/>
      <p:bldP spid="16405" grpId="0" animBg="1"/>
      <p:bldP spid="16406" grpId="0" animBg="1"/>
      <p:bldP spid="1640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33"/>
            </a:gs>
            <a:gs pos="50000">
              <a:srgbClr val="FFFF00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886200" y="2362200"/>
            <a:ext cx="55626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200" b="1">
                <a:solidFill>
                  <a:schemeClr val="accent2"/>
                </a:solidFill>
              </a:rPr>
              <a:t>к … рабль</a:t>
            </a:r>
          </a:p>
        </p:txBody>
      </p:sp>
      <p:sp>
        <p:nvSpPr>
          <p:cNvPr id="1229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48200" y="4876800"/>
            <a:ext cx="990600" cy="914400"/>
          </a:xfrm>
          <a:prstGeom prst="actionButtonBlank">
            <a:avLst/>
          </a:prstGeom>
          <a:gradFill rotWithShape="1">
            <a:gsLst>
              <a:gs pos="0">
                <a:srgbClr val="CC9900"/>
              </a:gs>
              <a:gs pos="50000">
                <a:srgbClr val="CC9900">
                  <a:gamma/>
                  <a:tint val="0"/>
                  <a:invGamma/>
                </a:srgbClr>
              </a:gs>
              <a:gs pos="100000">
                <a:srgbClr val="CC99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000" b="1">
                <a:solidFill>
                  <a:srgbClr val="FF0066"/>
                </a:solidFill>
              </a:rPr>
              <a:t>О</a:t>
            </a:r>
          </a:p>
        </p:txBody>
      </p:sp>
      <p:sp>
        <p:nvSpPr>
          <p:cNvPr id="12292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324600" y="4876800"/>
            <a:ext cx="914400" cy="914400"/>
          </a:xfrm>
          <a:prstGeom prst="actionButtonBlank">
            <a:avLst/>
          </a:prstGeom>
          <a:gradFill rotWithShape="1">
            <a:gsLst>
              <a:gs pos="0">
                <a:srgbClr val="CC9900"/>
              </a:gs>
              <a:gs pos="50000">
                <a:srgbClr val="CC9900">
                  <a:gamma/>
                  <a:tint val="0"/>
                  <a:invGamma/>
                </a:srgbClr>
              </a:gs>
              <a:gs pos="100000">
                <a:srgbClr val="CC99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000" b="1">
                <a:solidFill>
                  <a:srgbClr val="FF0066"/>
                </a:solidFill>
              </a:rPr>
              <a:t>А</a:t>
            </a:r>
          </a:p>
        </p:txBody>
      </p:sp>
      <p:pic>
        <p:nvPicPr>
          <p:cNvPr id="12293" name="Picture 5" descr="2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590800"/>
            <a:ext cx="3810000" cy="3795713"/>
          </a:xfrm>
          <a:prstGeom prst="rect">
            <a:avLst/>
          </a:prstGeom>
          <a:noFill/>
        </p:spPr>
      </p:pic>
      <p:sp>
        <p:nvSpPr>
          <p:cNvPr id="12294" name="Line 6"/>
          <p:cNvSpPr>
            <a:spLocks noChangeShapeType="1"/>
          </p:cNvSpPr>
          <p:nvPr/>
        </p:nvSpPr>
        <p:spPr bwMode="auto">
          <a:xfrm flipH="1">
            <a:off x="6934200" y="2057400"/>
            <a:ext cx="457200" cy="5334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4800600" y="3505200"/>
            <a:ext cx="990600" cy="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4648200" y="2057400"/>
            <a:ext cx="9906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800">
                <a:solidFill>
                  <a:srgbClr val="FF0066"/>
                </a:solidFill>
              </a:rPr>
              <a:t>о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3581400" y="609600"/>
            <a:ext cx="4800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 b="1">
                <a:solidFill>
                  <a:srgbClr val="D60093"/>
                </a:solidFill>
                <a:latin typeface="Algerian" pitchFamily="82" charset="0"/>
              </a:rPr>
              <a:t>Молодец!</a:t>
            </a:r>
          </a:p>
        </p:txBody>
      </p:sp>
    </p:spTree>
  </p:cSld>
  <p:clrMapOvr>
    <a:masterClrMapping/>
  </p:clrMapOvr>
  <p:transition advClick="0" advTm="53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1"/>
                  </p:tgtEl>
                </p:cond>
              </p:nextCondLst>
            </p:seq>
          </p:childTnLst>
        </p:cTn>
      </p:par>
    </p:tnLst>
    <p:bldLst>
      <p:bldP spid="12296" grpId="0"/>
      <p:bldP spid="1229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33"/>
            </a:gs>
            <a:gs pos="50000">
              <a:srgbClr val="FFFF00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514600" y="1981200"/>
            <a:ext cx="64770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200" b="1">
                <a:solidFill>
                  <a:schemeClr val="accent2"/>
                </a:solidFill>
              </a:rPr>
              <a:t>к…см…навт</a:t>
            </a:r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 flipH="1">
            <a:off x="6934200" y="1600200"/>
            <a:ext cx="457200" cy="5334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3048000" y="3124200"/>
            <a:ext cx="1066800" cy="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17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96200" y="4648200"/>
            <a:ext cx="1066800" cy="838200"/>
          </a:xfrm>
          <a:prstGeom prst="actionButtonBlank">
            <a:avLst/>
          </a:prstGeom>
          <a:gradFill rotWithShape="1">
            <a:gsLst>
              <a:gs pos="0">
                <a:srgbClr val="CC9900"/>
              </a:gs>
              <a:gs pos="50000">
                <a:srgbClr val="CC9900">
                  <a:gamma/>
                  <a:tint val="0"/>
                  <a:invGamma/>
                </a:srgbClr>
              </a:gs>
              <a:gs pos="100000">
                <a:srgbClr val="CC99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000" b="1">
                <a:solidFill>
                  <a:srgbClr val="FF0066"/>
                </a:solidFill>
              </a:rPr>
              <a:t>О</a:t>
            </a:r>
          </a:p>
        </p:txBody>
      </p:sp>
      <p:sp>
        <p:nvSpPr>
          <p:cNvPr id="13318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77000" y="4648200"/>
            <a:ext cx="1066800" cy="838200"/>
          </a:xfrm>
          <a:prstGeom prst="actionButtonBlank">
            <a:avLst/>
          </a:prstGeom>
          <a:gradFill rotWithShape="1">
            <a:gsLst>
              <a:gs pos="0">
                <a:srgbClr val="CC9900"/>
              </a:gs>
              <a:gs pos="50000">
                <a:srgbClr val="CC9900">
                  <a:gamma/>
                  <a:tint val="0"/>
                  <a:invGamma/>
                </a:srgbClr>
              </a:gs>
              <a:gs pos="100000">
                <a:srgbClr val="CC99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000" b="1">
                <a:solidFill>
                  <a:srgbClr val="FF0066"/>
                </a:solidFill>
              </a:rPr>
              <a:t>А</a:t>
            </a:r>
          </a:p>
        </p:txBody>
      </p:sp>
      <p:pic>
        <p:nvPicPr>
          <p:cNvPr id="13319" name="Picture 7" descr="1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95600"/>
            <a:ext cx="3886200" cy="2933700"/>
          </a:xfrm>
          <a:prstGeom prst="rect">
            <a:avLst/>
          </a:prstGeom>
          <a:noFill/>
        </p:spPr>
      </p:pic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4953000" y="3124200"/>
            <a:ext cx="990600" cy="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1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00600" y="4648200"/>
            <a:ext cx="1066800" cy="838200"/>
          </a:xfrm>
          <a:prstGeom prst="actionButtonBlank">
            <a:avLst/>
          </a:prstGeom>
          <a:gradFill rotWithShape="1">
            <a:gsLst>
              <a:gs pos="0">
                <a:srgbClr val="CC9900"/>
              </a:gs>
              <a:gs pos="50000">
                <a:srgbClr val="CC9900">
                  <a:gamma/>
                  <a:tint val="0"/>
                  <a:invGamma/>
                </a:srgbClr>
              </a:gs>
              <a:gs pos="100000">
                <a:srgbClr val="CC99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000" b="1">
                <a:solidFill>
                  <a:srgbClr val="FF0066"/>
                </a:solidFill>
              </a:rPr>
              <a:t>О</a:t>
            </a:r>
          </a:p>
        </p:txBody>
      </p:sp>
      <p:sp>
        <p:nvSpPr>
          <p:cNvPr id="13322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581400" y="4648200"/>
            <a:ext cx="1066800" cy="838200"/>
          </a:xfrm>
          <a:prstGeom prst="actionButtonBlank">
            <a:avLst/>
          </a:prstGeom>
          <a:gradFill rotWithShape="1">
            <a:gsLst>
              <a:gs pos="0">
                <a:srgbClr val="CC9900"/>
              </a:gs>
              <a:gs pos="50000">
                <a:srgbClr val="CC9900">
                  <a:gamma/>
                  <a:tint val="0"/>
                  <a:invGamma/>
                </a:srgbClr>
              </a:gs>
              <a:gs pos="100000">
                <a:srgbClr val="CC99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000" b="1">
                <a:solidFill>
                  <a:srgbClr val="FF0066"/>
                </a:solidFill>
              </a:rPr>
              <a:t>А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3124200" y="1676400"/>
            <a:ext cx="9144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800">
                <a:solidFill>
                  <a:srgbClr val="FF0066"/>
                </a:solidFill>
              </a:rPr>
              <a:t>о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5181600" y="1676400"/>
            <a:ext cx="8382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800">
                <a:solidFill>
                  <a:srgbClr val="FF0066"/>
                </a:solidFill>
              </a:rPr>
              <a:t>о</a:t>
            </a: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762000" y="381000"/>
            <a:ext cx="5181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 b="1">
                <a:solidFill>
                  <a:srgbClr val="D60093"/>
                </a:solidFill>
                <a:latin typeface="Algerian" pitchFamily="82" charset="0"/>
              </a:rPr>
              <a:t>Молодец!</a:t>
            </a:r>
          </a:p>
        </p:txBody>
      </p:sp>
    </p:spTree>
  </p:cSld>
  <p:clrMapOvr>
    <a:masterClrMapping/>
  </p:clrMapOvr>
  <p:transition advClick="0" advTm="53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3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7"/>
                  </p:tgtEl>
                </p:cond>
              </p:nextCondLst>
            </p:seq>
          </p:childTnLst>
        </p:cTn>
      </p:par>
    </p:tnLst>
    <p:bldLst>
      <p:bldP spid="13326" grpId="0"/>
      <p:bldP spid="133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33"/>
            </a:gs>
            <a:gs pos="50000">
              <a:srgbClr val="FFFF00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762000" y="2590800"/>
            <a:ext cx="51816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200" b="1">
                <a:solidFill>
                  <a:schemeClr val="accent2"/>
                </a:solidFill>
              </a:rPr>
              <a:t>д … рога</a:t>
            </a:r>
          </a:p>
        </p:txBody>
      </p:sp>
      <p:sp>
        <p:nvSpPr>
          <p:cNvPr id="14339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295400" y="5181600"/>
            <a:ext cx="990600" cy="838200"/>
          </a:xfrm>
          <a:prstGeom prst="actionButtonBlank">
            <a:avLst/>
          </a:prstGeom>
          <a:gradFill rotWithShape="1">
            <a:gsLst>
              <a:gs pos="0">
                <a:srgbClr val="CC9900"/>
              </a:gs>
              <a:gs pos="50000">
                <a:srgbClr val="CC9900">
                  <a:gamma/>
                  <a:tint val="0"/>
                  <a:invGamma/>
                </a:srgbClr>
              </a:gs>
              <a:gs pos="100000">
                <a:srgbClr val="CC99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000" b="1">
                <a:solidFill>
                  <a:srgbClr val="FF0066"/>
                </a:solidFill>
              </a:rPr>
              <a:t>А</a:t>
            </a:r>
          </a:p>
        </p:txBody>
      </p:sp>
      <p:sp>
        <p:nvSpPr>
          <p:cNvPr id="14340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67000" y="5181600"/>
            <a:ext cx="990600" cy="838200"/>
          </a:xfrm>
          <a:prstGeom prst="actionButtonBlank">
            <a:avLst/>
          </a:prstGeom>
          <a:gradFill rotWithShape="1">
            <a:gsLst>
              <a:gs pos="0">
                <a:srgbClr val="CC9900"/>
              </a:gs>
              <a:gs pos="50000">
                <a:srgbClr val="CC9900">
                  <a:gamma/>
                  <a:tint val="0"/>
                  <a:invGamma/>
                </a:srgbClr>
              </a:gs>
              <a:gs pos="100000">
                <a:srgbClr val="CC99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000" b="1">
                <a:solidFill>
                  <a:srgbClr val="FF0066"/>
                </a:solidFill>
              </a:rPr>
              <a:t>О</a:t>
            </a:r>
          </a:p>
        </p:txBody>
      </p:sp>
      <p:pic>
        <p:nvPicPr>
          <p:cNvPr id="14341" name="Picture 5" descr="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762000"/>
            <a:ext cx="3046413" cy="2887663"/>
          </a:xfrm>
          <a:prstGeom prst="rect">
            <a:avLst/>
          </a:prstGeom>
          <a:noFill/>
        </p:spPr>
      </p:pic>
      <p:sp>
        <p:nvSpPr>
          <p:cNvPr id="14342" name="Line 6"/>
          <p:cNvSpPr>
            <a:spLocks noChangeShapeType="1"/>
          </p:cNvSpPr>
          <p:nvPr/>
        </p:nvSpPr>
        <p:spPr bwMode="auto">
          <a:xfrm flipH="1">
            <a:off x="3810000" y="2286000"/>
            <a:ext cx="457200" cy="5334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1676400" y="3810000"/>
            <a:ext cx="990600" cy="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1752600" y="2362200"/>
            <a:ext cx="9906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800">
                <a:solidFill>
                  <a:srgbClr val="FF0066"/>
                </a:solidFill>
              </a:rPr>
              <a:t>о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990600" y="762000"/>
            <a:ext cx="4572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 b="1">
                <a:solidFill>
                  <a:srgbClr val="D60093"/>
                </a:solidFill>
                <a:latin typeface="Algerian" pitchFamily="82" charset="0"/>
              </a:rPr>
              <a:t>Молодец!</a:t>
            </a:r>
          </a:p>
        </p:txBody>
      </p:sp>
    </p:spTree>
  </p:cSld>
  <p:clrMapOvr>
    <a:masterClrMapping/>
  </p:clrMapOvr>
  <p:transition advClick="0" advTm="53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0"/>
                  </p:tgtEl>
                </p:cond>
              </p:nextCondLst>
            </p:seq>
          </p:childTnLst>
        </p:cTn>
      </p:par>
    </p:tnLst>
    <p:bldLst>
      <p:bldP spid="14344" grpId="0"/>
      <p:bldP spid="143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33"/>
            </a:gs>
            <a:gs pos="50000">
              <a:srgbClr val="FFFF00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457200" y="3352800"/>
            <a:ext cx="64008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200" b="1">
                <a:solidFill>
                  <a:schemeClr val="accent2"/>
                </a:solidFill>
              </a:rPr>
              <a:t>…втобус</a:t>
            </a:r>
          </a:p>
        </p:txBody>
      </p:sp>
      <p:sp>
        <p:nvSpPr>
          <p:cNvPr id="15363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66800" y="5334000"/>
            <a:ext cx="990600" cy="838200"/>
          </a:xfrm>
          <a:prstGeom prst="actionButtonBlank">
            <a:avLst/>
          </a:prstGeom>
          <a:gradFill rotWithShape="1">
            <a:gsLst>
              <a:gs pos="0">
                <a:srgbClr val="CC9900"/>
              </a:gs>
              <a:gs pos="50000">
                <a:srgbClr val="CC9900">
                  <a:gamma/>
                  <a:tint val="0"/>
                  <a:invGamma/>
                </a:srgbClr>
              </a:gs>
              <a:gs pos="100000">
                <a:srgbClr val="CC99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000" b="1">
                <a:solidFill>
                  <a:srgbClr val="FF0066"/>
                </a:solidFill>
              </a:rPr>
              <a:t>А</a:t>
            </a:r>
          </a:p>
        </p:txBody>
      </p:sp>
      <p:sp>
        <p:nvSpPr>
          <p:cNvPr id="15364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38400" y="5334000"/>
            <a:ext cx="914400" cy="838200"/>
          </a:xfrm>
          <a:prstGeom prst="actionButtonBlank">
            <a:avLst/>
          </a:prstGeom>
          <a:gradFill rotWithShape="1">
            <a:gsLst>
              <a:gs pos="0">
                <a:srgbClr val="CC9900"/>
              </a:gs>
              <a:gs pos="50000">
                <a:srgbClr val="CC9900">
                  <a:gamma/>
                  <a:tint val="0"/>
                  <a:invGamma/>
                </a:srgbClr>
              </a:gs>
              <a:gs pos="100000">
                <a:srgbClr val="CC99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000" b="1">
                <a:solidFill>
                  <a:srgbClr val="FF0066"/>
                </a:solidFill>
              </a:rPr>
              <a:t>О</a:t>
            </a:r>
          </a:p>
        </p:txBody>
      </p:sp>
      <p:pic>
        <p:nvPicPr>
          <p:cNvPr id="15365" name="Picture 5" descr="7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609600"/>
            <a:ext cx="4876800" cy="3013075"/>
          </a:xfrm>
          <a:prstGeom prst="rect">
            <a:avLst/>
          </a:prstGeom>
          <a:noFill/>
        </p:spPr>
      </p:pic>
      <p:sp>
        <p:nvSpPr>
          <p:cNvPr id="15366" name="Line 6"/>
          <p:cNvSpPr>
            <a:spLocks noChangeShapeType="1"/>
          </p:cNvSpPr>
          <p:nvPr/>
        </p:nvSpPr>
        <p:spPr bwMode="auto">
          <a:xfrm flipH="1">
            <a:off x="2819400" y="3048000"/>
            <a:ext cx="457200" cy="5334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533400" y="4495800"/>
            <a:ext cx="990600" cy="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609600" y="3048000"/>
            <a:ext cx="11430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800">
                <a:solidFill>
                  <a:srgbClr val="FF0066"/>
                </a:solidFill>
              </a:rPr>
              <a:t>а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457200" y="1752600"/>
            <a:ext cx="4572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 b="1">
                <a:solidFill>
                  <a:srgbClr val="D60093"/>
                </a:solidFill>
                <a:latin typeface="Algerian" pitchFamily="82" charset="0"/>
              </a:rPr>
              <a:t>Молодец!</a:t>
            </a:r>
          </a:p>
        </p:txBody>
      </p:sp>
    </p:spTree>
  </p:cSld>
  <p:clrMapOvr>
    <a:masterClrMapping/>
  </p:clrMapOvr>
  <p:transition advClick="0" advTm="53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3"/>
                  </p:tgtEl>
                </p:cond>
              </p:nextCondLst>
            </p:seq>
          </p:childTnLst>
        </p:cTn>
      </p:par>
    </p:tnLst>
    <p:bldLst>
      <p:bldP spid="15368" grpId="0"/>
      <p:bldP spid="1536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33"/>
            </a:gs>
            <a:gs pos="50000">
              <a:srgbClr val="FFFF00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10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219200"/>
            <a:ext cx="3290888" cy="4462463"/>
          </a:xfrm>
          <a:prstGeom prst="rect">
            <a:avLst/>
          </a:prstGeom>
          <a:noFill/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609600" y="2590800"/>
            <a:ext cx="63246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200" b="1">
                <a:solidFill>
                  <a:schemeClr val="accent2"/>
                </a:solidFill>
              </a:rPr>
              <a:t>уч…ница</a:t>
            </a:r>
          </a:p>
        </p:txBody>
      </p:sp>
      <p:sp>
        <p:nvSpPr>
          <p:cNvPr id="16388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52600" y="5105400"/>
            <a:ext cx="762000" cy="914400"/>
          </a:xfrm>
          <a:prstGeom prst="actionButtonBlank">
            <a:avLst/>
          </a:prstGeom>
          <a:gradFill rotWithShape="1">
            <a:gsLst>
              <a:gs pos="0">
                <a:srgbClr val="CC9900"/>
              </a:gs>
              <a:gs pos="50000">
                <a:srgbClr val="CC9900">
                  <a:gamma/>
                  <a:tint val="0"/>
                  <a:invGamma/>
                </a:srgbClr>
              </a:gs>
              <a:gs pos="100000">
                <a:srgbClr val="CC99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000" b="1">
                <a:solidFill>
                  <a:srgbClr val="FF0066"/>
                </a:solidFill>
              </a:rPr>
              <a:t>Е</a:t>
            </a:r>
          </a:p>
        </p:txBody>
      </p:sp>
      <p:sp>
        <p:nvSpPr>
          <p:cNvPr id="16389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743200" y="5105400"/>
            <a:ext cx="762000" cy="914400"/>
          </a:xfrm>
          <a:prstGeom prst="actionButtonBlank">
            <a:avLst/>
          </a:prstGeom>
          <a:gradFill rotWithShape="1">
            <a:gsLst>
              <a:gs pos="0">
                <a:srgbClr val="CC9900"/>
              </a:gs>
              <a:gs pos="50000">
                <a:srgbClr val="CC9900">
                  <a:gamma/>
                  <a:tint val="0"/>
                  <a:invGamma/>
                </a:srgbClr>
              </a:gs>
              <a:gs pos="100000">
                <a:srgbClr val="CC99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000" b="1">
                <a:solidFill>
                  <a:srgbClr val="FF0066"/>
                </a:solidFill>
              </a:rPr>
              <a:t>И</a:t>
            </a:r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 flipH="1">
            <a:off x="3581400" y="2209800"/>
            <a:ext cx="457200" cy="5334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1676400" y="3733800"/>
            <a:ext cx="990600" cy="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1752600" y="2286000"/>
            <a:ext cx="10668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800">
                <a:solidFill>
                  <a:srgbClr val="FF0066"/>
                </a:solidFill>
              </a:rPr>
              <a:t>е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533400" y="609600"/>
            <a:ext cx="5562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 b="1">
                <a:solidFill>
                  <a:srgbClr val="D60093"/>
                </a:solidFill>
                <a:latin typeface="Algerian" pitchFamily="82" charset="0"/>
              </a:rPr>
              <a:t>Молодец!</a:t>
            </a:r>
          </a:p>
        </p:txBody>
      </p:sp>
    </p:spTree>
  </p:cSld>
  <p:clrMapOvr>
    <a:masterClrMapping/>
  </p:clrMapOvr>
  <p:transition advClick="0" advTm="53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8"/>
                  </p:tgtEl>
                </p:cond>
              </p:nextCondLst>
            </p:seq>
          </p:childTnLst>
        </p:cTn>
      </p:par>
    </p:tnLst>
    <p:bldLst>
      <p:bldP spid="16392" grpId="0"/>
      <p:bldP spid="1639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33"/>
            </a:gs>
            <a:gs pos="50000">
              <a:srgbClr val="CCFF33"/>
            </a:gs>
            <a:gs pos="100000">
              <a:srgbClr val="FF993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5" name="Picture 7" descr="jiv311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76250"/>
            <a:ext cx="1042987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6" name="Picture 8" descr="jiv311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260350"/>
            <a:ext cx="9366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7" name="Picture 9" descr="75e44374ae9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0"/>
            <a:ext cx="1295400" cy="1584325"/>
          </a:xfrm>
          <a:prstGeom prst="rect">
            <a:avLst/>
          </a:prstGeom>
          <a:noFill/>
        </p:spPr>
      </p:pic>
      <p:pic>
        <p:nvPicPr>
          <p:cNvPr id="68621" name="Picture 13" descr="p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989138"/>
            <a:ext cx="1150937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22" name="Picture 14" descr="646bef21f1ff0f15df50ec56ac39102c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79613" y="1700213"/>
            <a:ext cx="1081087" cy="1225550"/>
          </a:xfrm>
          <a:prstGeom prst="rect">
            <a:avLst/>
          </a:prstGeom>
          <a:noFill/>
        </p:spPr>
      </p:pic>
      <p:pic>
        <p:nvPicPr>
          <p:cNvPr id="68625" name="Picture 17" descr="tree2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27313" y="3141663"/>
            <a:ext cx="1817687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26" name="Picture 18" descr="0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48038" y="2060575"/>
            <a:ext cx="1150937" cy="1074738"/>
          </a:xfrm>
          <a:prstGeom prst="rect">
            <a:avLst/>
          </a:prstGeom>
          <a:noFill/>
        </p:spPr>
      </p:pic>
      <p:pic>
        <p:nvPicPr>
          <p:cNvPr id="68627" name="Picture 19" descr="prir96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19250" y="4149725"/>
            <a:ext cx="719138" cy="639763"/>
          </a:xfrm>
          <a:prstGeom prst="rect">
            <a:avLst/>
          </a:prstGeom>
          <a:noFill/>
        </p:spPr>
      </p:pic>
      <p:pic>
        <p:nvPicPr>
          <p:cNvPr id="68628" name="Picture 20" descr="prir96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8"/>
          <a:srcRect/>
          <a:stretch>
            <a:fillRect/>
          </a:stretch>
        </p:blipFill>
        <p:spPr>
          <a:xfrm>
            <a:off x="1331913" y="3429000"/>
            <a:ext cx="647700" cy="609600"/>
          </a:xfrm>
          <a:noFill/>
          <a:ln/>
        </p:spPr>
      </p:pic>
      <p:pic>
        <p:nvPicPr>
          <p:cNvPr id="68629" name="Picture 21" descr="prir96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5650" y="4221163"/>
            <a:ext cx="612775" cy="576262"/>
          </a:xfrm>
          <a:prstGeom prst="rect">
            <a:avLst/>
          </a:prstGeom>
          <a:noFill/>
        </p:spPr>
      </p:pic>
      <p:pic>
        <p:nvPicPr>
          <p:cNvPr id="68630" name="Picture 22" descr="prir96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9750" y="3500438"/>
            <a:ext cx="649288" cy="520700"/>
          </a:xfrm>
          <a:prstGeom prst="rect">
            <a:avLst/>
          </a:prstGeom>
          <a:noFill/>
        </p:spPr>
      </p:pic>
      <p:sp>
        <p:nvSpPr>
          <p:cNvPr id="68692" name="Rectangle 84"/>
          <p:cNvSpPr>
            <a:spLocks noGrp="1" noChangeArrowheads="1"/>
          </p:cNvSpPr>
          <p:nvPr>
            <p:ph type="body" sz="half" idx="2"/>
          </p:nvPr>
        </p:nvSpPr>
        <p:spPr>
          <a:xfrm>
            <a:off x="4760913" y="188913"/>
            <a:ext cx="4168805" cy="6480175"/>
          </a:xfrm>
        </p:spPr>
        <p:txBody>
          <a:bodyPr/>
          <a:lstStyle/>
          <a:p>
            <a:r>
              <a:rPr lang="ru-RU" sz="3200" b="1"/>
              <a:t>Сл</a:t>
            </a:r>
            <a:r>
              <a:rPr lang="ru-RU" sz="3200" b="1">
                <a:solidFill>
                  <a:srgbClr val="FF3399"/>
                </a:solidFill>
              </a:rPr>
              <a:t>о</a:t>
            </a:r>
            <a:r>
              <a:rPr lang="ru-RU" sz="3200" b="1"/>
              <a:t>ны – сл</a:t>
            </a:r>
            <a:r>
              <a:rPr lang="ru-RU" sz="3200" b="1">
                <a:solidFill>
                  <a:srgbClr val="FF3399"/>
                </a:solidFill>
              </a:rPr>
              <a:t>о</a:t>
            </a:r>
            <a:r>
              <a:rPr lang="ru-RU" sz="3200" b="1"/>
              <a:t>н</a:t>
            </a:r>
          </a:p>
          <a:p>
            <a:r>
              <a:rPr lang="ru-RU" sz="3200" b="1"/>
              <a:t>К</a:t>
            </a:r>
            <a:r>
              <a:rPr lang="ru-RU" sz="3200" b="1">
                <a:solidFill>
                  <a:srgbClr val="FF3399"/>
                </a:solidFill>
              </a:rPr>
              <a:t>о</a:t>
            </a:r>
            <a:r>
              <a:rPr lang="ru-RU" sz="3200" b="1"/>
              <a:t>тёнок – к</a:t>
            </a:r>
            <a:r>
              <a:rPr lang="ru-RU" sz="3200" b="1">
                <a:solidFill>
                  <a:srgbClr val="FF3399"/>
                </a:solidFill>
              </a:rPr>
              <a:t>о</a:t>
            </a:r>
            <a:r>
              <a:rPr lang="ru-RU" sz="3200" b="1"/>
              <a:t>т</a:t>
            </a:r>
          </a:p>
          <a:p>
            <a:r>
              <a:rPr lang="ru-RU" sz="3200" b="1"/>
              <a:t>Гр</a:t>
            </a:r>
            <a:r>
              <a:rPr lang="ru-RU" sz="3200" b="1">
                <a:solidFill>
                  <a:srgbClr val="FF3399"/>
                </a:solidFill>
              </a:rPr>
              <a:t>и</a:t>
            </a:r>
            <a:r>
              <a:rPr lang="ru-RU" sz="3200" b="1"/>
              <a:t>бы – гр</a:t>
            </a:r>
            <a:r>
              <a:rPr lang="ru-RU" sz="3200" b="1">
                <a:solidFill>
                  <a:srgbClr val="FF3399"/>
                </a:solidFill>
              </a:rPr>
              <a:t>и</a:t>
            </a:r>
            <a:r>
              <a:rPr lang="ru-RU" sz="3200" b="1"/>
              <a:t>б</a:t>
            </a:r>
          </a:p>
          <a:p>
            <a:r>
              <a:rPr lang="ru-RU" sz="3200" b="1"/>
              <a:t>Цв</a:t>
            </a:r>
            <a:r>
              <a:rPr lang="ru-RU" sz="3200" b="1">
                <a:solidFill>
                  <a:srgbClr val="FF3399"/>
                </a:solidFill>
              </a:rPr>
              <a:t>е</a:t>
            </a:r>
            <a:r>
              <a:rPr lang="ru-RU" sz="3200" b="1"/>
              <a:t>ты – цв</a:t>
            </a:r>
            <a:r>
              <a:rPr lang="ru-RU" sz="3200" b="1">
                <a:solidFill>
                  <a:srgbClr val="FF3399"/>
                </a:solidFill>
              </a:rPr>
              <a:t>е</a:t>
            </a:r>
            <a:r>
              <a:rPr lang="ru-RU" sz="3200" b="1"/>
              <a:t>т</a:t>
            </a:r>
          </a:p>
          <a:p>
            <a:r>
              <a:rPr lang="ru-RU" sz="3200" b="1"/>
              <a:t>Ч</a:t>
            </a:r>
            <a:r>
              <a:rPr lang="ru-RU" sz="3200" b="1">
                <a:solidFill>
                  <a:srgbClr val="FF3399"/>
                </a:solidFill>
              </a:rPr>
              <a:t>а</a:t>
            </a:r>
            <a:r>
              <a:rPr lang="ru-RU" sz="3200" b="1"/>
              <a:t>сы – ч</a:t>
            </a:r>
            <a:r>
              <a:rPr lang="ru-RU" sz="3200" b="1">
                <a:solidFill>
                  <a:srgbClr val="FF3399"/>
                </a:solidFill>
              </a:rPr>
              <a:t>а</a:t>
            </a:r>
            <a:r>
              <a:rPr lang="ru-RU" sz="3200" b="1"/>
              <a:t>с</a:t>
            </a:r>
          </a:p>
          <a:p>
            <a:r>
              <a:rPr lang="ru-RU" sz="3200" b="1"/>
              <a:t>Сн</a:t>
            </a:r>
            <a:r>
              <a:rPr lang="ru-RU" sz="3200" b="1">
                <a:solidFill>
                  <a:srgbClr val="FF3399"/>
                </a:solidFill>
              </a:rPr>
              <a:t>е</a:t>
            </a:r>
            <a:r>
              <a:rPr lang="ru-RU" sz="3200" b="1"/>
              <a:t>жинка – сн</a:t>
            </a:r>
            <a:r>
              <a:rPr lang="ru-RU" sz="3200" b="1">
                <a:solidFill>
                  <a:srgbClr val="FF3399"/>
                </a:solidFill>
              </a:rPr>
              <a:t>е</a:t>
            </a:r>
            <a:r>
              <a:rPr lang="ru-RU" sz="3200" b="1"/>
              <a:t>г</a:t>
            </a:r>
          </a:p>
          <a:p>
            <a:r>
              <a:rPr lang="ru-RU" sz="3200" b="1"/>
              <a:t>Дер</a:t>
            </a:r>
            <a:r>
              <a:rPr lang="ru-RU" sz="3200" b="1">
                <a:solidFill>
                  <a:srgbClr val="FF3399"/>
                </a:solidFill>
              </a:rPr>
              <a:t>е</a:t>
            </a:r>
            <a:r>
              <a:rPr lang="ru-RU" sz="3200" b="1"/>
              <a:t>во – дер</a:t>
            </a:r>
            <a:r>
              <a:rPr lang="ru-RU" sz="3200" b="1">
                <a:solidFill>
                  <a:srgbClr val="FF3399"/>
                </a:solidFill>
              </a:rPr>
              <a:t>е</a:t>
            </a:r>
            <a:r>
              <a:rPr lang="ru-RU" sz="3200" b="1"/>
              <a:t>вья</a:t>
            </a:r>
          </a:p>
          <a:p>
            <a:r>
              <a:rPr lang="ru-RU" sz="3200" b="1"/>
              <a:t>Сн</a:t>
            </a:r>
            <a:r>
              <a:rPr lang="ru-RU" sz="3200" b="1">
                <a:solidFill>
                  <a:srgbClr val="FF3399"/>
                </a:solidFill>
              </a:rPr>
              <a:t>е</a:t>
            </a:r>
            <a:r>
              <a:rPr lang="ru-RU" sz="3200" b="1"/>
              <a:t>говик – сн</a:t>
            </a:r>
            <a:r>
              <a:rPr lang="ru-RU" sz="3200" b="1">
                <a:solidFill>
                  <a:srgbClr val="FF3399"/>
                </a:solidFill>
              </a:rPr>
              <a:t>е</a:t>
            </a:r>
            <a:r>
              <a:rPr lang="ru-RU" sz="3200" b="1"/>
              <a:t>г</a:t>
            </a:r>
          </a:p>
          <a:p>
            <a:r>
              <a:rPr lang="ru-RU" sz="3200" b="1"/>
              <a:t>Ш</a:t>
            </a:r>
            <a:r>
              <a:rPr lang="ru-RU" sz="3200" b="1">
                <a:solidFill>
                  <a:srgbClr val="FF3399"/>
                </a:solidFill>
              </a:rPr>
              <a:t>а</a:t>
            </a:r>
            <a:r>
              <a:rPr lang="ru-RU" sz="3200" b="1"/>
              <a:t>ры – ш</a:t>
            </a:r>
            <a:r>
              <a:rPr lang="ru-RU" sz="3200" b="1">
                <a:solidFill>
                  <a:srgbClr val="FF3399"/>
                </a:solidFill>
              </a:rPr>
              <a:t>а</a:t>
            </a:r>
            <a:r>
              <a:rPr lang="ru-RU" sz="3200" b="1"/>
              <a:t>р </a:t>
            </a:r>
          </a:p>
        </p:txBody>
      </p:sp>
      <p:pic>
        <p:nvPicPr>
          <p:cNvPr id="68694" name="Picture 86" descr="f68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35150" y="2276475"/>
            <a:ext cx="1143000" cy="1143000"/>
          </a:xfrm>
          <a:prstGeom prst="rect">
            <a:avLst/>
          </a:prstGeom>
          <a:noFill/>
        </p:spPr>
      </p:pic>
      <p:pic>
        <p:nvPicPr>
          <p:cNvPr id="68695" name="Picture 87" descr="s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0663" y="4724400"/>
            <a:ext cx="1484312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97" name="Picture 89" descr="6577d722751a430e755e88210d476049">
            <a:hlinkClick r:id="rId11"/>
          </p:cNvPr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124075" y="4941888"/>
            <a:ext cx="1439863" cy="19161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9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33"/>
            </a:gs>
            <a:gs pos="50000">
              <a:srgbClr val="CCFF33"/>
            </a:gs>
            <a:gs pos="100000">
              <a:srgbClr val="FF993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luntik-angliiskii-iazyk-dlia-malyshei-6"/>
          <p:cNvPicPr>
            <a:picLocks noChangeAspect="1" noChangeArrowheads="1"/>
          </p:cNvPicPr>
          <p:nvPr/>
        </p:nvPicPr>
        <p:blipFill>
          <a:blip r:embed="rId2"/>
          <a:srcRect r="6281" b="78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00166" y="3286124"/>
            <a:ext cx="35847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 </a:t>
            </a:r>
            <a:r>
              <a:rPr lang="ru-RU" sz="28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Определить корень</a:t>
            </a:r>
            <a:endParaRPr lang="ru-RU" sz="28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4071942"/>
            <a:ext cx="664566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FontTx/>
              <a:buChar char="-"/>
            </a:pPr>
            <a:r>
              <a:rPr lang="ru-RU" sz="28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Подобрать проверочное слово так, 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ч</a:t>
            </a:r>
            <a:r>
              <a:rPr lang="ru-RU" sz="28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тобы на эту гласную падало ударение</a:t>
            </a:r>
            <a:endParaRPr lang="ru-RU" sz="28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5214950"/>
            <a:ext cx="36865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 </a:t>
            </a:r>
            <a:r>
              <a:rPr lang="ru-RU" sz="28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Поставить ударение</a:t>
            </a:r>
            <a:endParaRPr lang="ru-RU" sz="28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6072206"/>
            <a:ext cx="541180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 </a:t>
            </a:r>
            <a:r>
              <a:rPr lang="ru-RU" sz="28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Выделить безударную гласную</a:t>
            </a:r>
            <a:endParaRPr lang="ru-RU" sz="28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6346E-6 L 1.66667E-6 -0.671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36818E-6 L -0.00851 -0.6887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3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52451E-6 L -4.72222E-6 -0.1861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9.43571E-7 L -0.00399 -0.2155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739301__luntik_4_5__03seriya_iz13_poteryashka_14_43_17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555" name="Содержимое 2"/>
          <p:cNvSpPr>
            <a:spLocks noGrp="1"/>
          </p:cNvSpPr>
          <p:nvPr>
            <p:ph idx="4294967295"/>
          </p:nvPr>
        </p:nvSpPr>
        <p:spPr>
          <a:xfrm>
            <a:off x="569913" y="333375"/>
            <a:ext cx="8250237" cy="136683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Какие гласные звуки в безударных слогах всегда требуют проверки?</a:t>
            </a:r>
          </a:p>
        </p:txBody>
      </p:sp>
      <p:sp>
        <p:nvSpPr>
          <p:cNvPr id="4" name="Скругленный прямоугольник 3">
            <a:hlinkClick r:id="" action="ppaction://macro?name=DA"/>
          </p:cNvPr>
          <p:cNvSpPr>
            <a:spLocks noChangeArrowheads="1"/>
          </p:cNvSpPr>
          <p:nvPr/>
        </p:nvSpPr>
        <p:spPr bwMode="auto">
          <a:xfrm>
            <a:off x="2285984" y="2285992"/>
            <a:ext cx="4643470" cy="928694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 dirty="0">
                <a:solidFill>
                  <a:srgbClr val="0000FF"/>
                </a:solidFill>
                <a:latin typeface="Bookman Old Style" pitchFamily="18" charset="0"/>
                <a:cs typeface="Arial" charset="0"/>
              </a:rPr>
              <a:t>а, о, и, е, я</a:t>
            </a:r>
          </a:p>
        </p:txBody>
      </p:sp>
      <p:sp>
        <p:nvSpPr>
          <p:cNvPr id="5" name="Скругленный прямоугольник 4">
            <a:hlinkClick r:id="" action="ppaction://macro?name=NET"/>
          </p:cNvPr>
          <p:cNvSpPr>
            <a:spLocks noChangeArrowheads="1"/>
          </p:cNvSpPr>
          <p:nvPr/>
        </p:nvSpPr>
        <p:spPr bwMode="auto">
          <a:xfrm>
            <a:off x="2143108" y="3429000"/>
            <a:ext cx="4714908" cy="1000132"/>
          </a:xfrm>
          <a:prstGeom prst="roundRect">
            <a:avLst>
              <a:gd name="adj" fmla="val 50000"/>
            </a:avLst>
          </a:prstGeom>
          <a:solidFill>
            <a:srgbClr val="FF9933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 dirty="0">
                <a:solidFill>
                  <a:srgbClr val="0000FF"/>
                </a:solidFill>
                <a:latin typeface="Bookman Old Style" pitchFamily="18" charset="0"/>
                <a:cs typeface="Arial" charset="0"/>
              </a:rPr>
              <a:t>у, </a:t>
            </a:r>
            <a:r>
              <a:rPr lang="ru-RU" sz="3600" b="1" dirty="0" err="1">
                <a:solidFill>
                  <a:srgbClr val="0000FF"/>
                </a:solidFill>
                <a:latin typeface="Bookman Old Style" pitchFamily="18" charset="0"/>
                <a:cs typeface="Arial" charset="0"/>
              </a:rPr>
              <a:t>ю</a:t>
            </a:r>
            <a:r>
              <a:rPr lang="ru-RU" sz="3600" b="1" dirty="0">
                <a:solidFill>
                  <a:srgbClr val="0000FF"/>
                </a:solidFill>
                <a:latin typeface="Bookman Old Style" pitchFamily="18" charset="0"/>
                <a:cs typeface="Arial" charset="0"/>
              </a:rPr>
              <a:t>, </a:t>
            </a:r>
            <a:r>
              <a:rPr lang="ru-RU" sz="3600" b="1" dirty="0" err="1">
                <a:solidFill>
                  <a:srgbClr val="0000FF"/>
                </a:solidFill>
                <a:latin typeface="Bookman Old Style" pitchFamily="18" charset="0"/>
                <a:cs typeface="Arial" charset="0"/>
              </a:rPr>
              <a:t>ы</a:t>
            </a:r>
            <a:r>
              <a:rPr lang="ru-RU" sz="3600" b="1" dirty="0">
                <a:solidFill>
                  <a:srgbClr val="0000FF"/>
                </a:solidFill>
                <a:latin typeface="Bookman Old Style" pitchFamily="18" charset="0"/>
                <a:cs typeface="Arial" charset="0"/>
              </a:rPr>
              <a:t>, э, ё</a:t>
            </a:r>
          </a:p>
        </p:txBody>
      </p:sp>
      <p:sp>
        <p:nvSpPr>
          <p:cNvPr id="6" name="Скругленный прямоугольник 5">
            <a:hlinkClick r:id="" action="ppaction://macro?name=NET"/>
          </p:cNvPr>
          <p:cNvSpPr>
            <a:spLocks noChangeArrowheads="1"/>
          </p:cNvSpPr>
          <p:nvPr/>
        </p:nvSpPr>
        <p:spPr bwMode="auto">
          <a:xfrm>
            <a:off x="2214546" y="4572008"/>
            <a:ext cx="4643470" cy="1071570"/>
          </a:xfrm>
          <a:prstGeom prst="roundRect">
            <a:avLst>
              <a:gd name="adj" fmla="val 50000"/>
            </a:avLst>
          </a:prstGeom>
          <a:solidFill>
            <a:srgbClr val="FF6699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 dirty="0">
                <a:solidFill>
                  <a:srgbClr val="0000FF"/>
                </a:solidFill>
                <a:latin typeface="Bookman Old Style" pitchFamily="18" charset="0"/>
                <a:cs typeface="Arial" charset="0"/>
              </a:rPr>
              <a:t>у, а, е, </a:t>
            </a:r>
            <a:r>
              <a:rPr lang="ru-RU" sz="3600" b="1" dirty="0" err="1">
                <a:solidFill>
                  <a:srgbClr val="0000FF"/>
                </a:solidFill>
                <a:latin typeface="Bookman Old Style" pitchFamily="18" charset="0"/>
                <a:cs typeface="Arial" charset="0"/>
              </a:rPr>
              <a:t>ы</a:t>
            </a:r>
            <a:r>
              <a:rPr lang="ru-RU" sz="3600" b="1" dirty="0">
                <a:solidFill>
                  <a:srgbClr val="0000FF"/>
                </a:solidFill>
                <a:latin typeface="Bookman Old Style" pitchFamily="18" charset="0"/>
                <a:cs typeface="Arial" charset="0"/>
              </a:rPr>
              <a:t> э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luntik8_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2571736" y="142852"/>
            <a:ext cx="5500726" cy="6555641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kumimoji="0" lang="ru-RU" sz="2800" b="1" i="1" dirty="0" smtClean="0">
              <a:solidFill>
                <a:srgbClr val="C00000"/>
              </a:solidFill>
              <a:latin typeface="Arial" charset="0"/>
            </a:endParaRPr>
          </a:p>
          <a:p>
            <a:r>
              <a:rPr kumimoji="0" lang="ru-RU" sz="28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Соединить </a:t>
            </a:r>
            <a:r>
              <a:rPr kumimoji="0" lang="ru-RU" sz="28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слово с нужной буквой :</a:t>
            </a:r>
          </a:p>
          <a:p>
            <a:endParaRPr kumimoji="0" lang="ru-RU" sz="2800" dirty="0">
              <a:latin typeface="Arial" charset="0"/>
            </a:endParaRPr>
          </a:p>
          <a:p>
            <a:r>
              <a:rPr kumimoji="0" lang="ru-RU" sz="2800" b="1" dirty="0">
                <a:latin typeface="Bookman Old Style" pitchFamily="18" charset="0"/>
              </a:rPr>
              <a:t>Р. . .КА  </a:t>
            </a:r>
          </a:p>
          <a:p>
            <a:r>
              <a:rPr kumimoji="0" lang="ru-RU" sz="2800" b="1" dirty="0">
                <a:latin typeface="Bookman Old Style" pitchFamily="18" charset="0"/>
              </a:rPr>
              <a:t>               </a:t>
            </a:r>
          </a:p>
          <a:p>
            <a:r>
              <a:rPr kumimoji="0" lang="ru-RU" sz="2800" b="1" dirty="0">
                <a:latin typeface="Bookman Old Style" pitchFamily="18" charset="0"/>
              </a:rPr>
              <a:t>ДР . . . ЗДЫ</a:t>
            </a:r>
          </a:p>
          <a:p>
            <a:r>
              <a:rPr kumimoji="0" lang="ru-RU" sz="2800" b="1" dirty="0">
                <a:latin typeface="Bookman Old Style" pitchFamily="18" charset="0"/>
              </a:rPr>
              <a:t>              </a:t>
            </a:r>
          </a:p>
          <a:p>
            <a:r>
              <a:rPr kumimoji="0" lang="ru-RU" sz="2800" b="1" dirty="0">
                <a:latin typeface="Bookman Old Style" pitchFamily="18" charset="0"/>
              </a:rPr>
              <a:t>П . . .ТНО   </a:t>
            </a:r>
          </a:p>
          <a:p>
            <a:r>
              <a:rPr kumimoji="0" lang="ru-RU" sz="2800" b="1" dirty="0">
                <a:latin typeface="Bookman Old Style" pitchFamily="18" charset="0"/>
              </a:rPr>
              <a:t>           </a:t>
            </a:r>
          </a:p>
          <a:p>
            <a:r>
              <a:rPr kumimoji="0" lang="ru-RU" sz="2800" b="1" dirty="0">
                <a:latin typeface="Bookman Old Style" pitchFamily="18" charset="0"/>
              </a:rPr>
              <a:t>ТР . . . ВА  </a:t>
            </a:r>
          </a:p>
          <a:p>
            <a:r>
              <a:rPr kumimoji="0" lang="ru-RU" sz="2800" b="1" dirty="0">
                <a:latin typeface="Bookman Old Style" pitchFamily="18" charset="0"/>
              </a:rPr>
              <a:t>            </a:t>
            </a:r>
          </a:p>
          <a:p>
            <a:r>
              <a:rPr kumimoji="0" lang="ru-RU" sz="2800" b="1" dirty="0">
                <a:latin typeface="Bookman Old Style" pitchFamily="18" charset="0"/>
              </a:rPr>
              <a:t>Ч . . . СЛО </a:t>
            </a:r>
          </a:p>
          <a:p>
            <a:r>
              <a:rPr kumimoji="0" lang="ru-RU" sz="2800" b="1" dirty="0">
                <a:latin typeface="Bookman Old Style" pitchFamily="18" charset="0"/>
              </a:rPr>
              <a:t>                </a:t>
            </a:r>
          </a:p>
          <a:p>
            <a:r>
              <a:rPr kumimoji="0" lang="ru-RU" sz="2800" b="1" dirty="0">
                <a:latin typeface="Bookman Old Style" pitchFamily="18" charset="0"/>
              </a:rPr>
              <a:t>ЗМ . . . Я                  </a:t>
            </a:r>
          </a:p>
        </p:txBody>
      </p:sp>
      <p:sp>
        <p:nvSpPr>
          <p:cNvPr id="440330" name="WordArt 10"/>
          <p:cNvSpPr>
            <a:spLocks noChangeArrowheads="1" noChangeShapeType="1" noTextEdit="1"/>
          </p:cNvSpPr>
          <p:nvPr/>
        </p:nvSpPr>
        <p:spPr bwMode="auto">
          <a:xfrm>
            <a:off x="6500826" y="2071678"/>
            <a:ext cx="428628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Bookman Old Style" pitchFamily="18" charset="0"/>
                <a:cs typeface="Arial"/>
              </a:rPr>
              <a:t>а</a:t>
            </a:r>
          </a:p>
        </p:txBody>
      </p:sp>
      <p:sp>
        <p:nvSpPr>
          <p:cNvPr id="440331" name="WordArt 11"/>
          <p:cNvSpPr>
            <a:spLocks noChangeArrowheads="1" noChangeShapeType="1" noTextEdit="1"/>
          </p:cNvSpPr>
          <p:nvPr/>
        </p:nvSpPr>
        <p:spPr bwMode="auto">
          <a:xfrm>
            <a:off x="6572264" y="4000504"/>
            <a:ext cx="428628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Bookman Old Style" pitchFamily="18" charset="0"/>
                <a:cs typeface="Arial"/>
              </a:rPr>
              <a:t>о</a:t>
            </a:r>
          </a:p>
        </p:txBody>
      </p:sp>
      <p:sp>
        <p:nvSpPr>
          <p:cNvPr id="440332" name="WordArt 12"/>
          <p:cNvSpPr>
            <a:spLocks noChangeArrowheads="1" noChangeShapeType="1" noTextEdit="1"/>
          </p:cNvSpPr>
          <p:nvPr/>
        </p:nvSpPr>
        <p:spPr bwMode="auto">
          <a:xfrm>
            <a:off x="6643702" y="4929198"/>
            <a:ext cx="428628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Bookman Old Style" pitchFamily="18" charset="0"/>
                <a:cs typeface="Arial"/>
              </a:rPr>
              <a:t>е</a:t>
            </a:r>
          </a:p>
        </p:txBody>
      </p:sp>
      <p:sp>
        <p:nvSpPr>
          <p:cNvPr id="440333" name="WordArt 13"/>
          <p:cNvSpPr>
            <a:spLocks noChangeArrowheads="1" noChangeShapeType="1" noTextEdit="1"/>
          </p:cNvSpPr>
          <p:nvPr/>
        </p:nvSpPr>
        <p:spPr bwMode="auto">
          <a:xfrm>
            <a:off x="6572264" y="5857892"/>
            <a:ext cx="412753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Bookman Old Style" pitchFamily="18" charset="0"/>
                <a:cs typeface="Arial"/>
              </a:rPr>
              <a:t>я</a:t>
            </a:r>
          </a:p>
        </p:txBody>
      </p:sp>
      <p:sp>
        <p:nvSpPr>
          <p:cNvPr id="440334" name="WordArt 14"/>
          <p:cNvSpPr>
            <a:spLocks noChangeArrowheads="1" noChangeShapeType="1" noTextEdit="1"/>
          </p:cNvSpPr>
          <p:nvPr/>
        </p:nvSpPr>
        <p:spPr bwMode="auto">
          <a:xfrm>
            <a:off x="6572264" y="3143248"/>
            <a:ext cx="428628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Bookman Old Style" pitchFamily="18" charset="0"/>
                <a:cs typeface="Arial"/>
              </a:rPr>
              <a:t>и</a:t>
            </a:r>
          </a:p>
        </p:txBody>
      </p:sp>
      <p:sp>
        <p:nvSpPr>
          <p:cNvPr id="440338" name="Line 18"/>
          <p:cNvSpPr>
            <a:spLocks noChangeShapeType="1"/>
          </p:cNvSpPr>
          <p:nvPr/>
        </p:nvSpPr>
        <p:spPr bwMode="auto">
          <a:xfrm>
            <a:off x="3643306" y="2285992"/>
            <a:ext cx="3000396" cy="27860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0339" name="Line 19"/>
          <p:cNvSpPr>
            <a:spLocks noChangeShapeType="1"/>
          </p:cNvSpPr>
          <p:nvPr/>
        </p:nvSpPr>
        <p:spPr bwMode="auto">
          <a:xfrm>
            <a:off x="4500562" y="3143248"/>
            <a:ext cx="2000264" cy="10715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0340" name="Line 20"/>
          <p:cNvSpPr>
            <a:spLocks noChangeShapeType="1"/>
          </p:cNvSpPr>
          <p:nvPr/>
        </p:nvSpPr>
        <p:spPr bwMode="auto">
          <a:xfrm>
            <a:off x="3857620" y="3929066"/>
            <a:ext cx="2643206" cy="23574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0341" name="Line 21"/>
          <p:cNvSpPr>
            <a:spLocks noChangeShapeType="1"/>
          </p:cNvSpPr>
          <p:nvPr/>
        </p:nvSpPr>
        <p:spPr bwMode="auto">
          <a:xfrm flipV="1">
            <a:off x="3571868" y="2571743"/>
            <a:ext cx="2928958" cy="209073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0342" name="Line 22"/>
          <p:cNvSpPr>
            <a:spLocks noChangeShapeType="1"/>
          </p:cNvSpPr>
          <p:nvPr/>
        </p:nvSpPr>
        <p:spPr bwMode="auto">
          <a:xfrm flipV="1">
            <a:off x="3348038" y="3286123"/>
            <a:ext cx="3081350" cy="21590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0343" name="Line 23"/>
          <p:cNvSpPr>
            <a:spLocks noChangeShapeType="1"/>
          </p:cNvSpPr>
          <p:nvPr/>
        </p:nvSpPr>
        <p:spPr bwMode="auto">
          <a:xfrm flipV="1">
            <a:off x="4286248" y="5072074"/>
            <a:ext cx="2214578" cy="14287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40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40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40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40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40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40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40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40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40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40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40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40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40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40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40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40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40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40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40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40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40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40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40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40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40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40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40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40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40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440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440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440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40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30" grpId="0" animBg="1"/>
      <p:bldP spid="440331" grpId="0" animBg="1"/>
      <p:bldP spid="440332" grpId="0" animBg="1"/>
      <p:bldP spid="440333" grpId="0" animBg="1"/>
      <p:bldP spid="440334" grpId="0" animBg="1"/>
      <p:bldP spid="440338" grpId="0" animBg="1"/>
      <p:bldP spid="440339" grpId="0" animBg="1"/>
      <p:bldP spid="440340" grpId="0" animBg="1"/>
      <p:bldP spid="440341" grpId="0" animBg="1"/>
      <p:bldP spid="440342" grpId="0" animBg="1"/>
      <p:bldP spid="44034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luntik_5-2001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357158" y="357166"/>
            <a:ext cx="6031266" cy="6124754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ru-RU" sz="28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C00FF"/>
                </a:solidFill>
                <a:latin typeface="Bookman Old Style" pitchFamily="18" charset="0"/>
                <a:cs typeface="Times New Roman" pitchFamily="18" charset="0"/>
              </a:rPr>
              <a:t>    Поднимись </a:t>
            </a:r>
            <a:r>
              <a:rPr kumimoji="0" lang="ru-RU" sz="2800" b="1" i="1" dirty="0">
                <a:ln>
                  <a:solidFill>
                    <a:sysClr val="windowText" lastClr="000000"/>
                  </a:solidFill>
                </a:ln>
                <a:solidFill>
                  <a:srgbClr val="CC00FF"/>
                </a:solidFill>
                <a:latin typeface="Bookman Old Style" pitchFamily="18" charset="0"/>
                <a:cs typeface="Times New Roman" pitchFamily="18" charset="0"/>
              </a:rPr>
              <a:t>по лестнице .</a:t>
            </a:r>
          </a:p>
          <a:p>
            <a:endParaRPr kumimoji="0" lang="ru-RU" sz="2800" dirty="0">
              <a:ln>
                <a:solidFill>
                  <a:sysClr val="windowText" lastClr="000000"/>
                </a:solidFill>
              </a:ln>
              <a:latin typeface="Arial Unicode MS" pitchFamily="34" charset="-128"/>
            </a:endParaRPr>
          </a:p>
          <a:p>
            <a:r>
              <a:rPr kumimoji="0" lang="ru-RU" sz="2800" dirty="0">
                <a:ln>
                  <a:solidFill>
                    <a:sysClr val="windowText" lastClr="000000"/>
                  </a:solidFill>
                </a:ln>
                <a:latin typeface="Arial Unicode MS" pitchFamily="34" charset="-128"/>
              </a:rPr>
              <a:t>       </a:t>
            </a:r>
            <a:r>
              <a:rPr kumimoji="0" lang="ru-RU" sz="2800" b="1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В . . . ДА</a:t>
            </a:r>
          </a:p>
          <a:p>
            <a:endParaRPr kumimoji="0" lang="ru-RU" sz="2800" b="1" dirty="0">
              <a:ln>
                <a:solidFill>
                  <a:sysClr val="windowText" lastClr="000000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r>
              <a:rPr kumimoji="0" lang="ru-RU" sz="2800" b="1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            К . . . ВЁР</a:t>
            </a:r>
          </a:p>
          <a:p>
            <a:endParaRPr kumimoji="0" lang="ru-RU" sz="2800" b="1" dirty="0">
              <a:ln>
                <a:solidFill>
                  <a:sysClr val="windowText" lastClr="000000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r>
              <a:rPr kumimoji="0" lang="ru-RU" sz="2800" b="1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                 Р . . . БИНА</a:t>
            </a:r>
          </a:p>
          <a:p>
            <a:endParaRPr kumimoji="0" lang="ru-RU" sz="2800" b="1" dirty="0">
              <a:ln>
                <a:solidFill>
                  <a:sysClr val="windowText" lastClr="000000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r>
              <a:rPr kumimoji="0" lang="ru-RU" sz="2800" b="1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                       Л . . . НЕЙКА</a:t>
            </a:r>
          </a:p>
          <a:p>
            <a:endParaRPr kumimoji="0" lang="ru-RU" sz="2800" b="1" dirty="0">
              <a:ln>
                <a:solidFill>
                  <a:sysClr val="windowText" lastClr="000000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r>
              <a:rPr kumimoji="0" lang="ru-RU" sz="2800" b="1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                             В . . . РХУШКА</a:t>
            </a:r>
          </a:p>
          <a:p>
            <a:endParaRPr kumimoji="0" lang="ru-RU" sz="2800" b="1" dirty="0">
              <a:ln>
                <a:solidFill>
                  <a:sysClr val="windowText" lastClr="000000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r>
              <a:rPr kumimoji="0" lang="ru-RU" sz="2800" b="1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                                   П . . . ЧТАЛЬОН</a:t>
            </a:r>
          </a:p>
          <a:p>
            <a:endParaRPr kumimoji="0" lang="ru-RU" sz="2800" dirty="0">
              <a:ln>
                <a:solidFill>
                  <a:sysClr val="windowText" lastClr="000000"/>
                </a:solidFill>
              </a:ln>
              <a:latin typeface="Arial Unicode MS" pitchFamily="34" charset="-128"/>
            </a:endParaRPr>
          </a:p>
        </p:txBody>
      </p:sp>
      <p:sp>
        <p:nvSpPr>
          <p:cNvPr id="9219" name="Text Box 38"/>
          <p:cNvSpPr txBox="1">
            <a:spLocks noChangeArrowheads="1"/>
          </p:cNvSpPr>
          <p:nvPr/>
        </p:nvSpPr>
        <p:spPr bwMode="auto">
          <a:xfrm>
            <a:off x="9051925" y="8299450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kumimoji="0" lang="ru-RU" sz="2800">
              <a:latin typeface="Arial Unicode MS" pitchFamily="34" charset="-128"/>
            </a:endParaRPr>
          </a:p>
        </p:txBody>
      </p:sp>
      <p:sp>
        <p:nvSpPr>
          <p:cNvPr id="9220" name="Text Box 41"/>
          <p:cNvSpPr txBox="1">
            <a:spLocks noChangeArrowheads="1"/>
          </p:cNvSpPr>
          <p:nvPr/>
        </p:nvSpPr>
        <p:spPr bwMode="auto">
          <a:xfrm>
            <a:off x="663575" y="7580313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kumimoji="0" lang="ru-RU" sz="2800">
              <a:latin typeface="Arial Unicode MS" pitchFamily="34" charset="-128"/>
            </a:endParaRPr>
          </a:p>
        </p:txBody>
      </p:sp>
      <p:sp>
        <p:nvSpPr>
          <p:cNvPr id="9221" name="Text Box 43"/>
          <p:cNvSpPr txBox="1">
            <a:spLocks noChangeArrowheads="1"/>
          </p:cNvSpPr>
          <p:nvPr/>
        </p:nvSpPr>
        <p:spPr bwMode="auto">
          <a:xfrm>
            <a:off x="10888663" y="379413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kumimoji="0" lang="ru-RU" sz="2800">
              <a:latin typeface="Arial Unicode MS" pitchFamily="34" charset="-128"/>
            </a:endParaRPr>
          </a:p>
        </p:txBody>
      </p:sp>
      <p:sp>
        <p:nvSpPr>
          <p:cNvPr id="442476" name="WordArt 108"/>
          <p:cNvSpPr>
            <a:spLocks noChangeArrowheads="1" noChangeShapeType="1" noTextEdit="1"/>
          </p:cNvSpPr>
          <p:nvPr/>
        </p:nvSpPr>
        <p:spPr bwMode="auto">
          <a:xfrm>
            <a:off x="1500166" y="1000108"/>
            <a:ext cx="2571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о</a:t>
            </a:r>
          </a:p>
        </p:txBody>
      </p:sp>
      <p:sp>
        <p:nvSpPr>
          <p:cNvPr id="442477" name="WordArt 109"/>
          <p:cNvSpPr>
            <a:spLocks noChangeArrowheads="1" noChangeShapeType="1" noTextEdit="1"/>
          </p:cNvSpPr>
          <p:nvPr/>
        </p:nvSpPr>
        <p:spPr bwMode="auto">
          <a:xfrm>
            <a:off x="1928794" y="1928802"/>
            <a:ext cx="2571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о</a:t>
            </a:r>
          </a:p>
        </p:txBody>
      </p:sp>
      <p:sp>
        <p:nvSpPr>
          <p:cNvPr id="442478" name="WordArt 110"/>
          <p:cNvSpPr>
            <a:spLocks noChangeArrowheads="1" noChangeShapeType="1" noTextEdit="1"/>
          </p:cNvSpPr>
          <p:nvPr/>
        </p:nvSpPr>
        <p:spPr bwMode="auto">
          <a:xfrm>
            <a:off x="2357422" y="2714620"/>
            <a:ext cx="2476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я</a:t>
            </a:r>
          </a:p>
        </p:txBody>
      </p:sp>
      <p:sp>
        <p:nvSpPr>
          <p:cNvPr id="442479" name="WordArt 111"/>
          <p:cNvSpPr>
            <a:spLocks noChangeArrowheads="1" noChangeShapeType="1" noTextEdit="1"/>
          </p:cNvSpPr>
          <p:nvPr/>
        </p:nvSpPr>
        <p:spPr bwMode="auto">
          <a:xfrm>
            <a:off x="2857488" y="3571876"/>
            <a:ext cx="2571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и</a:t>
            </a:r>
          </a:p>
        </p:txBody>
      </p:sp>
      <p:sp>
        <p:nvSpPr>
          <p:cNvPr id="442480" name="WordArt 112"/>
          <p:cNvSpPr>
            <a:spLocks noChangeArrowheads="1" noChangeShapeType="1" noTextEdit="1"/>
          </p:cNvSpPr>
          <p:nvPr/>
        </p:nvSpPr>
        <p:spPr bwMode="auto">
          <a:xfrm>
            <a:off x="3428992" y="4429132"/>
            <a:ext cx="2571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е</a:t>
            </a:r>
          </a:p>
        </p:txBody>
      </p:sp>
      <p:sp>
        <p:nvSpPr>
          <p:cNvPr id="442481" name="WordArt 113"/>
          <p:cNvSpPr>
            <a:spLocks noChangeArrowheads="1" noChangeShapeType="1" noTextEdit="1"/>
          </p:cNvSpPr>
          <p:nvPr/>
        </p:nvSpPr>
        <p:spPr bwMode="auto">
          <a:xfrm>
            <a:off x="4000496" y="5286388"/>
            <a:ext cx="2571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42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42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424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42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42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42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424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42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42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42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424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4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42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42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42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4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42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42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42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4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42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42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42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4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476" grpId="0"/>
      <p:bldP spid="442477" grpId="0"/>
      <p:bldP spid="442478" grpId="0"/>
      <p:bldP spid="442479" grpId="0"/>
      <p:bldP spid="442480" grpId="0"/>
      <p:bldP spid="44248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wn6qdaAem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4513"/>
          </a:xfrm>
          <a:prstGeom prst="rect">
            <a:avLst/>
          </a:prstGeom>
          <a:noFill/>
        </p:spPr>
      </p:pic>
      <p:sp>
        <p:nvSpPr>
          <p:cNvPr id="4" name="Горизонтальный свиток 3"/>
          <p:cNvSpPr/>
          <p:nvPr/>
        </p:nvSpPr>
        <p:spPr>
          <a:xfrm>
            <a:off x="500034" y="4643446"/>
            <a:ext cx="8358246" cy="2214554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WordArt 19" descr="lines5"/>
          <p:cNvSpPr>
            <a:spLocks noChangeArrowheads="1" noChangeShapeType="1" noTextEdit="1"/>
          </p:cNvSpPr>
          <p:nvPr/>
        </p:nvSpPr>
        <p:spPr bwMode="auto">
          <a:xfrm>
            <a:off x="1142976" y="5500702"/>
            <a:ext cx="719138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600" b="1" kern="10" dirty="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а</a:t>
            </a:r>
          </a:p>
        </p:txBody>
      </p:sp>
      <p:sp>
        <p:nvSpPr>
          <p:cNvPr id="7" name="WordArt 20" descr="lines5"/>
          <p:cNvSpPr>
            <a:spLocks noChangeArrowheads="1" noChangeShapeType="1" noTextEdit="1"/>
          </p:cNvSpPr>
          <p:nvPr/>
        </p:nvSpPr>
        <p:spPr bwMode="auto">
          <a:xfrm>
            <a:off x="2571736" y="5500702"/>
            <a:ext cx="64770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600" b="1" kern="10" dirty="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</a:t>
            </a:r>
          </a:p>
        </p:txBody>
      </p:sp>
      <p:sp>
        <p:nvSpPr>
          <p:cNvPr id="8" name="WordArt 21" descr="lines5"/>
          <p:cNvSpPr>
            <a:spLocks noChangeArrowheads="1" noChangeShapeType="1" noTextEdit="1"/>
          </p:cNvSpPr>
          <p:nvPr/>
        </p:nvSpPr>
        <p:spPr bwMode="auto">
          <a:xfrm>
            <a:off x="4000496" y="5572140"/>
            <a:ext cx="64928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600" b="1" kern="10" dirty="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и</a:t>
            </a:r>
          </a:p>
        </p:txBody>
      </p:sp>
      <p:sp>
        <p:nvSpPr>
          <p:cNvPr id="9" name="WordArt 22" descr="lines5"/>
          <p:cNvSpPr>
            <a:spLocks noChangeArrowheads="1" noChangeShapeType="1" noTextEdit="1"/>
          </p:cNvSpPr>
          <p:nvPr/>
        </p:nvSpPr>
        <p:spPr bwMode="auto">
          <a:xfrm>
            <a:off x="5357818" y="5572140"/>
            <a:ext cx="660400" cy="588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600" b="1" kern="10" dirty="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я</a:t>
            </a:r>
          </a:p>
        </p:txBody>
      </p:sp>
      <p:sp>
        <p:nvSpPr>
          <p:cNvPr id="10" name="WordArt 23" descr="lines5"/>
          <p:cNvSpPr>
            <a:spLocks noChangeArrowheads="1" noChangeShapeType="1" noTextEdit="1"/>
          </p:cNvSpPr>
          <p:nvPr/>
        </p:nvSpPr>
        <p:spPr bwMode="auto">
          <a:xfrm>
            <a:off x="7000892" y="5500702"/>
            <a:ext cx="5746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600" b="1" kern="10" dirty="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142852"/>
            <a:ext cx="525593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Минутка </a:t>
            </a:r>
          </a:p>
          <a:p>
            <a:pPr algn="ctr"/>
            <a:r>
              <a:rPr lang="ru-RU" sz="4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ЧИСТОПИСАНИЯ</a:t>
            </a:r>
            <a:endParaRPr lang="ru-RU" sz="4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92D050"/>
            </a:gs>
            <a:gs pos="0">
              <a:srgbClr val="FFFF00"/>
            </a:gs>
            <a:gs pos="100000">
              <a:srgbClr val="FFCC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Содержимое 2"/>
          <p:cNvSpPr>
            <a:spLocks noGrp="1"/>
          </p:cNvSpPr>
          <p:nvPr>
            <p:ph idx="4294967295"/>
          </p:nvPr>
        </p:nvSpPr>
        <p:spPr>
          <a:xfrm>
            <a:off x="214283" y="285728"/>
            <a:ext cx="5929354" cy="180022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3600" dirty="0" smtClean="0">
                <a:solidFill>
                  <a:srgbClr val="990033"/>
                </a:solidFill>
                <a:latin typeface="Arial" charset="0"/>
                <a:cs typeface="Arial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В каком столбике в словах </a:t>
            </a:r>
          </a:p>
          <a:p>
            <a:pPr algn="ctr" eaLnBrk="1" hangingPunct="1">
              <a:buFont typeface="Arial" charset="0"/>
              <a:buNone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безударные гласные нельзя проверить?</a:t>
            </a:r>
          </a:p>
        </p:txBody>
      </p:sp>
      <p:sp>
        <p:nvSpPr>
          <p:cNvPr id="4" name="Скругленный прямоугольник 3">
            <a:hlinkClick r:id="" action="ppaction://macro?name=DA"/>
          </p:cNvPr>
          <p:cNvSpPr>
            <a:spLocks noChangeArrowheads="1"/>
          </p:cNvSpPr>
          <p:nvPr/>
        </p:nvSpPr>
        <p:spPr bwMode="auto">
          <a:xfrm>
            <a:off x="3571875" y="2857496"/>
            <a:ext cx="2000250" cy="3451225"/>
          </a:xfrm>
          <a:prstGeom prst="roundRect">
            <a:avLst>
              <a:gd name="adj" fmla="val 2365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66FFFF"/>
              </a:gs>
            </a:gsLst>
            <a:lin ang="2700000" scaled="1"/>
            <a:tileRect/>
          </a:gra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ct val="125000"/>
              </a:lnSpc>
            </a:pPr>
            <a:r>
              <a:rPr lang="ru-RU" sz="2800" dirty="0">
                <a:latin typeface="Bookman Old Style" pitchFamily="18" charset="0"/>
                <a:cs typeface="Arial" charset="0"/>
              </a:rPr>
              <a:t>пальто</a:t>
            </a:r>
          </a:p>
          <a:p>
            <a:pPr algn="ctr">
              <a:lnSpc>
                <a:spcPct val="125000"/>
              </a:lnSpc>
            </a:pPr>
            <a:r>
              <a:rPr lang="ru-RU" sz="2800" dirty="0">
                <a:latin typeface="Bookman Old Style" pitchFamily="18" charset="0"/>
                <a:cs typeface="Arial" charset="0"/>
              </a:rPr>
              <a:t>собака</a:t>
            </a:r>
          </a:p>
          <a:p>
            <a:pPr algn="ctr">
              <a:lnSpc>
                <a:spcPct val="125000"/>
              </a:lnSpc>
            </a:pPr>
            <a:r>
              <a:rPr lang="ru-RU" sz="2800" dirty="0">
                <a:latin typeface="Bookman Old Style" pitchFamily="18" charset="0"/>
                <a:cs typeface="Arial" charset="0"/>
              </a:rPr>
              <a:t>корова</a:t>
            </a:r>
          </a:p>
          <a:p>
            <a:pPr algn="ctr">
              <a:lnSpc>
                <a:spcPct val="125000"/>
              </a:lnSpc>
            </a:pPr>
            <a:r>
              <a:rPr lang="ru-RU" sz="2800" dirty="0">
                <a:latin typeface="Bookman Old Style" pitchFamily="18" charset="0"/>
                <a:cs typeface="Arial" charset="0"/>
              </a:rPr>
              <a:t>сапог</a:t>
            </a:r>
          </a:p>
          <a:p>
            <a:pPr algn="ctr">
              <a:lnSpc>
                <a:spcPct val="125000"/>
              </a:lnSpc>
            </a:pPr>
            <a:r>
              <a:rPr lang="ru-RU" sz="2800" dirty="0">
                <a:latin typeface="Bookman Old Style" pitchFamily="18" charset="0"/>
                <a:cs typeface="Arial" charset="0"/>
              </a:rPr>
              <a:t>тетрадь</a:t>
            </a:r>
          </a:p>
        </p:txBody>
      </p:sp>
      <p:sp>
        <p:nvSpPr>
          <p:cNvPr id="5" name="Скругленный прямоугольник 4">
            <a:hlinkClick r:id="" action="ppaction://macro?name=NET"/>
          </p:cNvPr>
          <p:cNvSpPr>
            <a:spLocks noChangeArrowheads="1"/>
          </p:cNvSpPr>
          <p:nvPr/>
        </p:nvSpPr>
        <p:spPr bwMode="auto">
          <a:xfrm>
            <a:off x="6300788" y="2857496"/>
            <a:ext cx="2000250" cy="3451225"/>
          </a:xfrm>
          <a:prstGeom prst="roundRect">
            <a:avLst>
              <a:gd name="adj" fmla="val 23014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66FFFF"/>
              </a:gs>
            </a:gsLst>
            <a:lin ang="2700000" scaled="1"/>
            <a:tileRect/>
          </a:gra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ct val="125000"/>
              </a:lnSpc>
            </a:pPr>
            <a:r>
              <a:rPr lang="ru-RU" sz="2800" dirty="0">
                <a:latin typeface="Bookman Old Style" pitchFamily="18" charset="0"/>
                <a:cs typeface="Arial" charset="0"/>
              </a:rPr>
              <a:t>мясной</a:t>
            </a:r>
          </a:p>
          <a:p>
            <a:pPr algn="ctr">
              <a:lnSpc>
                <a:spcPct val="125000"/>
              </a:lnSpc>
            </a:pPr>
            <a:r>
              <a:rPr lang="ru-RU" sz="2800" dirty="0">
                <a:latin typeface="Bookman Old Style" pitchFamily="18" charset="0"/>
                <a:cs typeface="Arial" charset="0"/>
              </a:rPr>
              <a:t>родная</a:t>
            </a:r>
          </a:p>
          <a:p>
            <a:pPr algn="ctr">
              <a:lnSpc>
                <a:spcPct val="125000"/>
              </a:lnSpc>
            </a:pPr>
            <a:r>
              <a:rPr lang="ru-RU" sz="2800" dirty="0">
                <a:latin typeface="Bookman Old Style" pitchFamily="18" charset="0"/>
                <a:cs typeface="Arial" charset="0"/>
              </a:rPr>
              <a:t>зелёные</a:t>
            </a:r>
          </a:p>
          <a:p>
            <a:pPr algn="ctr">
              <a:lnSpc>
                <a:spcPct val="125000"/>
              </a:lnSpc>
            </a:pPr>
            <a:r>
              <a:rPr lang="ru-RU" sz="2800" dirty="0">
                <a:latin typeface="Bookman Old Style" pitchFamily="18" charset="0"/>
                <a:cs typeface="Arial" charset="0"/>
              </a:rPr>
              <a:t>молодое</a:t>
            </a:r>
          </a:p>
          <a:p>
            <a:pPr algn="ctr">
              <a:lnSpc>
                <a:spcPct val="125000"/>
              </a:lnSpc>
            </a:pPr>
            <a:r>
              <a:rPr lang="ru-RU" sz="2800" dirty="0">
                <a:latin typeface="Bookman Old Style" pitchFamily="18" charset="0"/>
                <a:cs typeface="Arial" charset="0"/>
              </a:rPr>
              <a:t>лесные</a:t>
            </a:r>
          </a:p>
        </p:txBody>
      </p:sp>
      <p:sp>
        <p:nvSpPr>
          <p:cNvPr id="6" name="Скругленный прямоугольник 5">
            <a:hlinkClick r:id="" action="ppaction://macro?name=NET"/>
          </p:cNvPr>
          <p:cNvSpPr>
            <a:spLocks noChangeArrowheads="1"/>
          </p:cNvSpPr>
          <p:nvPr/>
        </p:nvSpPr>
        <p:spPr bwMode="auto">
          <a:xfrm>
            <a:off x="827088" y="2852738"/>
            <a:ext cx="2000250" cy="3451225"/>
          </a:xfrm>
          <a:prstGeom prst="roundRect">
            <a:avLst>
              <a:gd name="adj" fmla="val 27458"/>
            </a:avLst>
          </a:prstGeom>
          <a:gradFill rotWithShape="1">
            <a:gsLst>
              <a:gs pos="0">
                <a:srgbClr val="FFCCFF"/>
              </a:gs>
              <a:gs pos="100000">
                <a:srgbClr val="66FFFF"/>
              </a:gs>
            </a:gsLst>
            <a:lin ang="2700000" scaled="1"/>
          </a:gra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ct val="125000"/>
              </a:lnSpc>
            </a:pPr>
            <a:r>
              <a:rPr lang="ru-RU" sz="2800" dirty="0">
                <a:latin typeface="Bookman Old Style" pitchFamily="18" charset="0"/>
                <a:cs typeface="Arial" charset="0"/>
              </a:rPr>
              <a:t>моря</a:t>
            </a:r>
          </a:p>
          <a:p>
            <a:pPr algn="ctr">
              <a:lnSpc>
                <a:spcPct val="125000"/>
              </a:lnSpc>
            </a:pPr>
            <a:r>
              <a:rPr lang="ru-RU" sz="2800" dirty="0">
                <a:latin typeface="Bookman Old Style" pitchFamily="18" charset="0"/>
                <a:cs typeface="Arial" charset="0"/>
              </a:rPr>
              <a:t>дома</a:t>
            </a:r>
          </a:p>
          <a:p>
            <a:pPr algn="ctr">
              <a:lnSpc>
                <a:spcPct val="125000"/>
              </a:lnSpc>
            </a:pPr>
            <a:r>
              <a:rPr lang="ru-RU" sz="2800" dirty="0">
                <a:latin typeface="Bookman Old Style" pitchFamily="18" charset="0"/>
                <a:cs typeface="Arial" charset="0"/>
              </a:rPr>
              <a:t>весна</a:t>
            </a:r>
          </a:p>
          <a:p>
            <a:pPr algn="ctr">
              <a:lnSpc>
                <a:spcPct val="125000"/>
              </a:lnSpc>
            </a:pPr>
            <a:r>
              <a:rPr lang="ru-RU" sz="2800" dirty="0">
                <a:latin typeface="Bookman Old Style" pitchFamily="18" charset="0"/>
                <a:cs typeface="Arial" charset="0"/>
              </a:rPr>
              <a:t>лиса</a:t>
            </a:r>
          </a:p>
          <a:p>
            <a:pPr algn="ctr">
              <a:lnSpc>
                <a:spcPct val="125000"/>
              </a:lnSpc>
            </a:pPr>
            <a:r>
              <a:rPr lang="ru-RU" sz="2800" dirty="0">
                <a:latin typeface="Bookman Old Style" pitchFamily="18" charset="0"/>
                <a:cs typeface="Arial" charset="0"/>
              </a:rPr>
              <a:t>лошадь</a:t>
            </a:r>
          </a:p>
        </p:txBody>
      </p:sp>
      <p:pic>
        <p:nvPicPr>
          <p:cNvPr id="7" name="Picture 12" descr="V32292-27AS19-(48)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8" t="5055" r="8028"/>
          <a:stretch>
            <a:fillRect/>
          </a:stretch>
        </p:blipFill>
        <p:spPr bwMode="auto">
          <a:xfrm>
            <a:off x="6357950" y="214290"/>
            <a:ext cx="2332037" cy="25463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219" name="Picture 3" descr="V32292-27AS19-(48)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8" t="5055" r="8028"/>
          <a:stretch>
            <a:fillRect/>
          </a:stretch>
        </p:blipFill>
        <p:spPr bwMode="auto">
          <a:xfrm>
            <a:off x="468313" y="404813"/>
            <a:ext cx="2332037" cy="2546350"/>
          </a:xfrm>
          <a:prstGeom prst="rect">
            <a:avLst/>
          </a:prstGeom>
          <a:noFill/>
        </p:spPr>
      </p:pic>
      <p:pic>
        <p:nvPicPr>
          <p:cNvPr id="9220" name="Picture 4" descr="V32292-27AS19-(48)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8" t="5055" r="8028"/>
          <a:stretch>
            <a:fillRect/>
          </a:stretch>
        </p:blipFill>
        <p:spPr bwMode="auto">
          <a:xfrm>
            <a:off x="6516688" y="4076700"/>
            <a:ext cx="2332037" cy="2546350"/>
          </a:xfrm>
          <a:prstGeom prst="rect">
            <a:avLst/>
          </a:prstGeom>
          <a:noFill/>
        </p:spPr>
      </p:pic>
      <p:pic>
        <p:nvPicPr>
          <p:cNvPr id="9221" name="Picture 5" descr="V32292-27AS19-(48)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8" t="5055" r="8028"/>
          <a:stretch>
            <a:fillRect/>
          </a:stretch>
        </p:blipFill>
        <p:spPr bwMode="auto">
          <a:xfrm>
            <a:off x="6516688" y="333375"/>
            <a:ext cx="2332037" cy="2546350"/>
          </a:xfrm>
          <a:prstGeom prst="rect">
            <a:avLst/>
          </a:prstGeom>
          <a:noFill/>
        </p:spPr>
      </p:pic>
      <p:pic>
        <p:nvPicPr>
          <p:cNvPr id="9222" name="Picture 6" descr="V32292-27AS19-(48)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8" t="5055" r="8028"/>
          <a:stretch>
            <a:fillRect/>
          </a:stretch>
        </p:blipFill>
        <p:spPr bwMode="auto">
          <a:xfrm>
            <a:off x="468313" y="3933825"/>
            <a:ext cx="2332037" cy="2546350"/>
          </a:xfrm>
          <a:prstGeom prst="rect">
            <a:avLst/>
          </a:prstGeom>
          <a:noFill/>
        </p:spPr>
      </p:pic>
      <p:sp>
        <p:nvSpPr>
          <p:cNvPr id="9223" name="AutoShape 7"/>
          <p:cNvSpPr>
            <a:spLocks noChangeArrowheads="1"/>
          </p:cNvSpPr>
          <p:nvPr/>
        </p:nvSpPr>
        <p:spPr bwMode="auto">
          <a:xfrm>
            <a:off x="1619250" y="2708275"/>
            <a:ext cx="1152525" cy="1081088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224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Лунтик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75688" y="6381750"/>
            <a:ext cx="304800" cy="304800"/>
          </a:xfrm>
          <a:prstGeom prst="rect">
            <a:avLst/>
          </a:prstGeom>
          <a:noFill/>
        </p:spPr>
      </p:pic>
      <p:pic>
        <p:nvPicPr>
          <p:cNvPr id="9225" name="Picture 9" descr="j043259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3663" y="188913"/>
            <a:ext cx="2514600" cy="2514600"/>
          </a:xfrm>
          <a:prstGeom prst="rect">
            <a:avLst/>
          </a:prstGeom>
          <a:noFill/>
        </p:spPr>
      </p:pic>
      <p:sp>
        <p:nvSpPr>
          <p:cNvPr id="9226" name="AutoShape 10"/>
          <p:cNvSpPr>
            <a:spLocks noChangeArrowheads="1"/>
          </p:cNvSpPr>
          <p:nvPr/>
        </p:nvSpPr>
        <p:spPr bwMode="auto">
          <a:xfrm>
            <a:off x="611188" y="1844675"/>
            <a:ext cx="647700" cy="576263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>
            <a:off x="8243888" y="1916113"/>
            <a:ext cx="647700" cy="576262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8" name="AutoShape 12"/>
          <p:cNvSpPr>
            <a:spLocks noChangeArrowheads="1"/>
          </p:cNvSpPr>
          <p:nvPr/>
        </p:nvSpPr>
        <p:spPr bwMode="auto">
          <a:xfrm>
            <a:off x="2843213" y="333375"/>
            <a:ext cx="647700" cy="576263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9" name="AutoShape 13"/>
          <p:cNvSpPr>
            <a:spLocks noChangeArrowheads="1"/>
          </p:cNvSpPr>
          <p:nvPr/>
        </p:nvSpPr>
        <p:spPr bwMode="auto">
          <a:xfrm>
            <a:off x="5292725" y="333375"/>
            <a:ext cx="647700" cy="576263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9230" name="AutoShape 14"/>
          <p:cNvSpPr>
            <a:spLocks noChangeArrowheads="1"/>
          </p:cNvSpPr>
          <p:nvPr/>
        </p:nvSpPr>
        <p:spPr bwMode="auto">
          <a:xfrm>
            <a:off x="2771775" y="2205038"/>
            <a:ext cx="647700" cy="576262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31" name="AutoShape 15"/>
          <p:cNvSpPr>
            <a:spLocks noChangeArrowheads="1"/>
          </p:cNvSpPr>
          <p:nvPr/>
        </p:nvSpPr>
        <p:spPr bwMode="auto">
          <a:xfrm>
            <a:off x="5795963" y="2205038"/>
            <a:ext cx="647700" cy="576262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32" name="AutoShape 16"/>
          <p:cNvSpPr>
            <a:spLocks noChangeArrowheads="1"/>
          </p:cNvSpPr>
          <p:nvPr/>
        </p:nvSpPr>
        <p:spPr bwMode="auto">
          <a:xfrm>
            <a:off x="179388" y="3068638"/>
            <a:ext cx="647700" cy="576262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33" name="AutoShape 17"/>
          <p:cNvSpPr>
            <a:spLocks noChangeArrowheads="1"/>
          </p:cNvSpPr>
          <p:nvPr/>
        </p:nvSpPr>
        <p:spPr bwMode="auto">
          <a:xfrm>
            <a:off x="8316913" y="3141663"/>
            <a:ext cx="647700" cy="576262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234" name="Picture 18" descr="bluemarble2k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65" t="3896" r="4340" b="61507"/>
          <a:stretch>
            <a:fillRect/>
          </a:stretch>
        </p:blipFill>
        <p:spPr bwMode="auto">
          <a:xfrm>
            <a:off x="684213" y="4652963"/>
            <a:ext cx="7920037" cy="2205037"/>
          </a:xfrm>
          <a:prstGeom prst="rect">
            <a:avLst/>
          </a:prstGeom>
          <a:noFill/>
        </p:spPr>
      </p:pic>
      <p:pic>
        <p:nvPicPr>
          <p:cNvPr id="9235" name="Picture 19" descr="V32292-27AS19-(48)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8" t="5055" r="8028"/>
          <a:stretch>
            <a:fillRect/>
          </a:stretch>
        </p:blipFill>
        <p:spPr bwMode="auto">
          <a:xfrm>
            <a:off x="3635375" y="3500438"/>
            <a:ext cx="2332038" cy="2546350"/>
          </a:xfrm>
          <a:prstGeom prst="rect">
            <a:avLst/>
          </a:prstGeom>
          <a:noFill/>
        </p:spPr>
      </p:pic>
      <p:sp>
        <p:nvSpPr>
          <p:cNvPr id="9236" name="AutoShape 20"/>
          <p:cNvSpPr>
            <a:spLocks noChangeArrowheads="1"/>
          </p:cNvSpPr>
          <p:nvPr/>
        </p:nvSpPr>
        <p:spPr bwMode="auto">
          <a:xfrm>
            <a:off x="5940425" y="2636838"/>
            <a:ext cx="1152525" cy="1081087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37" name="AutoShape 21"/>
          <p:cNvSpPr>
            <a:spLocks noChangeArrowheads="1"/>
          </p:cNvSpPr>
          <p:nvPr/>
        </p:nvSpPr>
        <p:spPr bwMode="auto">
          <a:xfrm>
            <a:off x="3924300" y="765175"/>
            <a:ext cx="1152525" cy="1081088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38" name="AutoShape 22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8172450" y="6308725"/>
            <a:ext cx="792163" cy="549275"/>
          </a:xfrm>
          <a:prstGeom prst="leftArrow">
            <a:avLst>
              <a:gd name="adj1" fmla="val 50000"/>
              <a:gd name="adj2" fmla="val 36055"/>
            </a:avLst>
          </a:prstGeom>
          <a:gradFill rotWithShape="1">
            <a:gsLst>
              <a:gs pos="0">
                <a:srgbClr val="CC00FF"/>
              </a:gs>
              <a:gs pos="50000">
                <a:srgbClr val="CC3399"/>
              </a:gs>
              <a:gs pos="100000">
                <a:srgbClr val="CC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500"/>
                            </p:stCondLst>
                            <p:childTnLst>
                              <p:par>
                                <p:cTn id="5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500"/>
                            </p:stCondLst>
                            <p:childTnLst>
                              <p:par>
                                <p:cTn id="6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500"/>
                            </p:stCondLst>
                            <p:childTnLst>
                              <p:par>
                                <p:cTn id="6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6500"/>
                            </p:stCondLst>
                            <p:childTnLst>
                              <p:par>
                                <p:cTn id="7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7500"/>
                            </p:stCondLst>
                            <p:childTnLst>
                              <p:par>
                                <p:cTn id="75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500"/>
                            </p:stCondLst>
                            <p:childTnLst>
                              <p:par>
                                <p:cTn id="78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9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3500"/>
                            </p:stCondLst>
                            <p:childTnLst>
                              <p:par>
                                <p:cTn id="81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6500"/>
                            </p:stCondLst>
                            <p:childTnLst>
                              <p:par>
                                <p:cTn id="84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85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7500"/>
                            </p:stCondLst>
                            <p:childTnLst>
                              <p:par>
                                <p:cTn id="87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88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8500"/>
                            </p:stCondLst>
                            <p:childTnLst>
                              <p:par>
                                <p:cTn id="90" presetID="1" presetClass="path" presetSubtype="0" repeatCount="300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91" dur="2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4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5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6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7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85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9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0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1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2500"/>
                            </p:stCondLst>
                            <p:childTnLst>
                              <p:par>
                                <p:cTn id="12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00139 -0.21712 " pathEditMode="relative" rAng="0" ptsTypes="AA">
                                      <p:cBhvr>
                                        <p:cTn id="126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1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3500"/>
                            </p:stCondLst>
                            <p:childTnLst>
                              <p:par>
                                <p:cTn id="1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21712 L -0.00139 -0.00717 " pathEditMode="relative" rAng="0" ptsTypes="AA">
                                      <p:cBhvr>
                                        <p:cTn id="129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4500"/>
                            </p:stCondLst>
                            <p:childTnLst>
                              <p:par>
                                <p:cTn id="13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718 L -0.00278 -0.20324 " pathEditMode="relative" rAng="0" ptsTypes="AA">
                                      <p:cBhvr>
                                        <p:cTn id="132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5500"/>
                            </p:stCondLst>
                            <p:childTnLst>
                              <p:par>
                                <p:cTn id="1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21712 L -0.00139 -0.01759 " pathEditMode="relative" rAng="0" ptsTypes="AA">
                                      <p:cBhvr>
                                        <p:cTn id="135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6500"/>
                            </p:stCondLst>
                            <p:childTnLst>
                              <p:par>
                                <p:cTn id="13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718 L -0.00278 -0.20324 " pathEditMode="relative" rAng="0" ptsTypes="AA">
                                      <p:cBhvr>
                                        <p:cTn id="138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7500"/>
                            </p:stCondLst>
                            <p:childTnLst>
                              <p:par>
                                <p:cTn id="1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21712 L -0.00139 -0.00717 " pathEditMode="relative" rAng="0" ptsTypes="AA">
                                      <p:cBhvr>
                                        <p:cTn id="141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850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4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4"/>
                </p:tgtEl>
              </p:cMediaNode>
            </p:audio>
          </p:childTnLst>
        </p:cTn>
      </p:par>
    </p:tnLst>
    <p:bldLst>
      <p:bldP spid="9218" grpId="0" animBg="1"/>
      <p:bldP spid="9223" grpId="0" animBg="1"/>
      <p:bldP spid="9223" grpId="1" animBg="1"/>
      <p:bldP spid="9223" grpId="2" animBg="1"/>
      <p:bldP spid="9226" grpId="0" animBg="1"/>
      <p:bldP spid="9227" grpId="0" animBg="1"/>
      <p:bldP spid="9228" grpId="0" animBg="1"/>
      <p:bldP spid="9229" grpId="0" animBg="1"/>
      <p:bldP spid="9230" grpId="0" animBg="1"/>
      <p:bldP spid="9231" grpId="0" animBg="1"/>
      <p:bldP spid="9232" grpId="0" animBg="1"/>
      <p:bldP spid="9233" grpId="0" animBg="1"/>
      <p:bldP spid="9236" grpId="0" animBg="1"/>
      <p:bldP spid="9236" grpId="1" animBg="1"/>
      <p:bldP spid="9236" grpId="2" animBg="1"/>
      <p:bldP spid="9237" grpId="0" animBg="1"/>
      <p:bldP spid="9237" grpId="1" animBg="1"/>
      <p:bldP spid="9237" grpId="2" animBg="1"/>
      <p:bldP spid="923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luntik_ub2"/>
          <p:cNvPicPr>
            <a:picLocks noChangeAspect="1" noChangeArrowheads="1"/>
          </p:cNvPicPr>
          <p:nvPr/>
        </p:nvPicPr>
        <p:blipFill>
          <a:blip r:embed="rId2"/>
          <a:srcRect l="39843" t="56250" r="39844" b="10416"/>
          <a:stretch>
            <a:fillRect/>
          </a:stretch>
        </p:blipFill>
        <p:spPr bwMode="auto">
          <a:xfrm>
            <a:off x="214282" y="285728"/>
            <a:ext cx="1857388" cy="2286016"/>
          </a:xfrm>
          <a:prstGeom prst="rect">
            <a:avLst/>
          </a:prstGeom>
          <a:noFill/>
        </p:spPr>
      </p:pic>
      <p:sp>
        <p:nvSpPr>
          <p:cNvPr id="32771" name="Содержимое 2"/>
          <p:cNvSpPr>
            <a:spLocks noGrp="1"/>
          </p:cNvSpPr>
          <p:nvPr>
            <p:ph idx="4294967295"/>
          </p:nvPr>
        </p:nvSpPr>
        <p:spPr>
          <a:xfrm>
            <a:off x="2000232" y="285728"/>
            <a:ext cx="6675456" cy="13684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36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В какой паре слов, проверочное слово подобрано верно?</a:t>
            </a:r>
          </a:p>
          <a:p>
            <a:pPr eaLnBrk="1" hangingPunct="1">
              <a:buFont typeface="Arial" charset="0"/>
              <a:buNone/>
            </a:pPr>
            <a:endParaRPr lang="ru-RU" sz="3600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Скругленный прямоугольник 3">
            <a:hlinkClick r:id="" action="ppaction://macro?name=DA"/>
          </p:cNvPr>
          <p:cNvSpPr>
            <a:spLocks noChangeArrowheads="1"/>
          </p:cNvSpPr>
          <p:nvPr/>
        </p:nvSpPr>
        <p:spPr bwMode="auto">
          <a:xfrm>
            <a:off x="3929058" y="2571744"/>
            <a:ext cx="4533903" cy="113189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00"/>
              </a:gs>
              <a:gs pos="100000">
                <a:srgbClr val="FFCCFF"/>
              </a:gs>
            </a:gsLst>
            <a:lin ang="5400000" scaled="1"/>
          </a:gra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 dirty="0">
                <a:solidFill>
                  <a:srgbClr val="009900"/>
                </a:solidFill>
                <a:latin typeface="Bookman Old Style" pitchFamily="18" charset="0"/>
                <a:cs typeface="Arial" charset="0"/>
              </a:rPr>
              <a:t>зелёный - зелень</a:t>
            </a:r>
          </a:p>
        </p:txBody>
      </p:sp>
      <p:sp>
        <p:nvSpPr>
          <p:cNvPr id="5" name="Скругленный прямоугольник 4">
            <a:hlinkClick r:id="" action="ppaction://macro?name=NET"/>
          </p:cNvPr>
          <p:cNvSpPr>
            <a:spLocks noChangeArrowheads="1"/>
          </p:cNvSpPr>
          <p:nvPr/>
        </p:nvSpPr>
        <p:spPr bwMode="auto">
          <a:xfrm>
            <a:off x="4000496" y="5500702"/>
            <a:ext cx="4445003" cy="112714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00"/>
              </a:gs>
              <a:gs pos="100000">
                <a:srgbClr val="FFCCFF"/>
              </a:gs>
            </a:gsLst>
            <a:lin ang="5400000" scaled="1"/>
          </a:gra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 dirty="0">
                <a:solidFill>
                  <a:srgbClr val="009900"/>
                </a:solidFill>
                <a:latin typeface="Bookman Old Style" pitchFamily="18" charset="0"/>
                <a:cs typeface="Arial" charset="0"/>
              </a:rPr>
              <a:t>весна - весенний</a:t>
            </a:r>
          </a:p>
        </p:txBody>
      </p:sp>
      <p:sp>
        <p:nvSpPr>
          <p:cNvPr id="6" name="Скругленный прямоугольник 5">
            <a:hlinkClick r:id="" action="ppaction://macro?name=NET"/>
          </p:cNvPr>
          <p:cNvSpPr>
            <a:spLocks noChangeArrowheads="1"/>
          </p:cNvSpPr>
          <p:nvPr/>
        </p:nvSpPr>
        <p:spPr bwMode="auto">
          <a:xfrm>
            <a:off x="3929058" y="4000504"/>
            <a:ext cx="4391027" cy="121444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00"/>
              </a:gs>
              <a:gs pos="100000">
                <a:srgbClr val="FFCCFF"/>
              </a:gs>
            </a:gsLst>
            <a:lin ang="5400000" scaled="1"/>
          </a:gra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 dirty="0">
                <a:solidFill>
                  <a:srgbClr val="009900"/>
                </a:solidFill>
                <a:latin typeface="Bookman Old Style" pitchFamily="18" charset="0"/>
                <a:cs typeface="Arial" charset="0"/>
              </a:rPr>
              <a:t>лесной - леса</a:t>
            </a:r>
          </a:p>
        </p:txBody>
      </p:sp>
      <p:pic>
        <p:nvPicPr>
          <p:cNvPr id="32780" name="Picture 12" descr="list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1916113"/>
            <a:ext cx="2573337" cy="465137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33"/>
            </a:gs>
            <a:gs pos="50000">
              <a:srgbClr val="FFFF00"/>
            </a:gs>
            <a:gs pos="100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17" name="AutoShape 25"/>
          <p:cNvSpPr>
            <a:spLocks noChangeArrowheads="1"/>
          </p:cNvSpPr>
          <p:nvPr/>
        </p:nvSpPr>
        <p:spPr bwMode="auto">
          <a:xfrm>
            <a:off x="6300788" y="5084763"/>
            <a:ext cx="2376487" cy="936625"/>
          </a:xfrm>
          <a:prstGeom prst="cloudCallout">
            <a:avLst>
              <a:gd name="adj1" fmla="val -15323"/>
              <a:gd name="adj2" fmla="val 23539"/>
            </a:avLst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3200" b="1"/>
              <a:t>с</a:t>
            </a:r>
            <a:r>
              <a:rPr lang="ru-RU" sz="3200" b="1" u="sng"/>
              <a:t>а</a:t>
            </a:r>
            <a:r>
              <a:rPr lang="ru-RU" sz="3200" b="1"/>
              <a:t>до</a:t>
            </a:r>
            <a:r>
              <a:rPr lang="ru-RU" sz="3200" b="1">
                <a:cs typeface="Arial" charset="0"/>
              </a:rPr>
              <a:t>́</a:t>
            </a:r>
            <a:r>
              <a:rPr lang="ru-RU" sz="3200" b="1"/>
              <a:t>вн</a:t>
            </a:r>
            <a:r>
              <a:rPr lang="ru-RU" sz="3200" b="1" u="sng"/>
              <a:t>и</a:t>
            </a:r>
            <a:r>
              <a:rPr lang="ru-RU" sz="3200" b="1"/>
              <a:t>к</a:t>
            </a:r>
          </a:p>
        </p:txBody>
      </p:sp>
      <p:sp>
        <p:nvSpPr>
          <p:cNvPr id="85012" name="AutoShape 20"/>
          <p:cNvSpPr>
            <a:spLocks noChangeArrowheads="1"/>
          </p:cNvSpPr>
          <p:nvPr/>
        </p:nvSpPr>
        <p:spPr bwMode="auto">
          <a:xfrm>
            <a:off x="6443663" y="1700213"/>
            <a:ext cx="2232025" cy="865187"/>
          </a:xfrm>
          <a:prstGeom prst="cloudCallout">
            <a:avLst>
              <a:gd name="adj1" fmla="val -25533"/>
              <a:gd name="adj2" fmla="val 18500"/>
            </a:avLst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3200" b="1"/>
              <a:t>п</a:t>
            </a:r>
            <a:r>
              <a:rPr lang="ru-RU" sz="3200" b="1" u="sng"/>
              <a:t>я</a:t>
            </a:r>
            <a:r>
              <a:rPr lang="ru-RU" sz="3200" b="1">
                <a:cs typeface="Arial" charset="0"/>
              </a:rPr>
              <a:t>тно́</a:t>
            </a:r>
            <a:endParaRPr lang="ru-RU" sz="3200" b="1" u="sng">
              <a:cs typeface="Arial" charset="0"/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468313" y="2852738"/>
            <a:ext cx="2303462" cy="836612"/>
            <a:chOff x="975" y="3793"/>
            <a:chExt cx="1451" cy="527"/>
          </a:xfrm>
        </p:grpSpPr>
        <p:sp>
          <p:nvSpPr>
            <p:cNvPr id="85015" name="AutoShape 23"/>
            <p:cNvSpPr>
              <a:spLocks noChangeArrowheads="1"/>
            </p:cNvSpPr>
            <p:nvPr/>
          </p:nvSpPr>
          <p:spPr bwMode="auto">
            <a:xfrm>
              <a:off x="975" y="3793"/>
              <a:ext cx="1451" cy="527"/>
            </a:xfrm>
            <a:prstGeom prst="cloudCallout">
              <a:avLst>
                <a:gd name="adj1" fmla="val 12914"/>
                <a:gd name="adj2" fmla="val 18267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DDDDDD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3200" b="1"/>
            </a:p>
          </p:txBody>
        </p:sp>
        <p:sp>
          <p:nvSpPr>
            <p:cNvPr id="85018" name="Text Box 26"/>
            <p:cNvSpPr txBox="1">
              <a:spLocks noChangeArrowheads="1"/>
            </p:cNvSpPr>
            <p:nvPr/>
          </p:nvSpPr>
          <p:spPr bwMode="auto">
            <a:xfrm>
              <a:off x="1020" y="3838"/>
              <a:ext cx="131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200" b="1"/>
                <a:t>ст</a:t>
              </a:r>
              <a:r>
                <a:rPr lang="ru-RU" sz="3200" b="1" u="sng"/>
                <a:t>е</a:t>
              </a:r>
              <a:r>
                <a:rPr lang="ru-RU" sz="3200" b="1"/>
                <a:t>пно</a:t>
              </a:r>
              <a:r>
                <a:rPr lang="ru-RU" sz="3200" b="1">
                  <a:cs typeface="Arial" charset="0"/>
                </a:rPr>
                <a:t>́</a:t>
              </a:r>
              <a:r>
                <a:rPr lang="ru-RU" sz="3200" b="1"/>
                <a:t>й</a:t>
              </a:r>
            </a:p>
          </p:txBody>
        </p:sp>
      </p:grpSp>
      <p:sp>
        <p:nvSpPr>
          <p:cNvPr id="84994" name="AutoShape 2"/>
          <p:cNvSpPr>
            <a:spLocks noChangeArrowheads="1"/>
          </p:cNvSpPr>
          <p:nvPr/>
        </p:nvSpPr>
        <p:spPr bwMode="auto">
          <a:xfrm>
            <a:off x="611188" y="404813"/>
            <a:ext cx="7993062" cy="1008062"/>
          </a:xfrm>
          <a:prstGeom prst="wedgeRoundRectCallout">
            <a:avLst>
              <a:gd name="adj1" fmla="val 1958"/>
              <a:gd name="adj2" fmla="val 88898"/>
              <a:gd name="adj3" fmla="val 16667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Найди </a:t>
            </a: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ошибки в выделении </a:t>
            </a:r>
            <a:endParaRPr lang="ru-RU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  <a:p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                                  безударной </a:t>
            </a: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гласной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4996" name="AutoShape 4"/>
          <p:cNvSpPr>
            <a:spLocks noChangeArrowheads="1"/>
          </p:cNvSpPr>
          <p:nvPr/>
        </p:nvSpPr>
        <p:spPr bwMode="auto">
          <a:xfrm>
            <a:off x="611188" y="1773238"/>
            <a:ext cx="2232025" cy="792162"/>
          </a:xfrm>
          <a:prstGeom prst="cloudCallout">
            <a:avLst>
              <a:gd name="adj1" fmla="val 9932"/>
              <a:gd name="adj2" fmla="val 5845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3200" b="1"/>
              <a:t>л</a:t>
            </a:r>
            <a:r>
              <a:rPr lang="ru-RU" sz="3200" b="1" u="sng"/>
              <a:t>е</a:t>
            </a:r>
            <a:r>
              <a:rPr lang="ru-RU" sz="3200" b="1"/>
              <a:t>сно</a:t>
            </a:r>
            <a:r>
              <a:rPr lang="ru-RU" sz="3200" b="1">
                <a:cs typeface="Arial" charset="0"/>
              </a:rPr>
              <a:t>́</a:t>
            </a:r>
            <a:r>
              <a:rPr lang="ru-RU" sz="3200" b="1"/>
              <a:t>й</a:t>
            </a:r>
          </a:p>
        </p:txBody>
      </p:sp>
      <p:sp>
        <p:nvSpPr>
          <p:cNvPr id="84997" name="AutoShape 5"/>
          <p:cNvSpPr>
            <a:spLocks noChangeArrowheads="1"/>
          </p:cNvSpPr>
          <p:nvPr/>
        </p:nvSpPr>
        <p:spPr bwMode="auto">
          <a:xfrm>
            <a:off x="468313" y="2852737"/>
            <a:ext cx="2318194" cy="869123"/>
          </a:xfrm>
          <a:prstGeom prst="cloudCallout">
            <a:avLst>
              <a:gd name="adj1" fmla="val 41385"/>
              <a:gd name="adj2" fmla="val 4736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3200" b="1" dirty="0" err="1"/>
              <a:t>сте</a:t>
            </a:r>
            <a:r>
              <a:rPr lang="ru-RU" sz="3200" b="1" dirty="0" err="1">
                <a:cs typeface="Arial" charset="0"/>
              </a:rPr>
              <a:t>́</a:t>
            </a:r>
            <a:r>
              <a:rPr lang="ru-RU" sz="3200" b="1" dirty="0" err="1"/>
              <a:t>пн</a:t>
            </a:r>
            <a:r>
              <a:rPr lang="ru-RU" sz="3200" b="1" u="sng" dirty="0" err="1"/>
              <a:t>о</a:t>
            </a:r>
            <a:r>
              <a:rPr lang="ru-RU" sz="3200" b="1" dirty="0" err="1"/>
              <a:t>й</a:t>
            </a:r>
            <a:endParaRPr lang="ru-RU" sz="3200" b="1" dirty="0"/>
          </a:p>
        </p:txBody>
      </p:sp>
      <p:sp>
        <p:nvSpPr>
          <p:cNvPr id="84998" name="AutoShape 6"/>
          <p:cNvSpPr>
            <a:spLocks noChangeArrowheads="1"/>
          </p:cNvSpPr>
          <p:nvPr/>
        </p:nvSpPr>
        <p:spPr bwMode="auto">
          <a:xfrm>
            <a:off x="539750" y="3933825"/>
            <a:ext cx="2246300" cy="941018"/>
          </a:xfrm>
          <a:prstGeom prst="cloudCallout">
            <a:avLst>
              <a:gd name="adj1" fmla="val 16299"/>
              <a:gd name="adj2" fmla="val 1225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3200" b="1"/>
              <a:t>кр</a:t>
            </a:r>
            <a:r>
              <a:rPr lang="ru-RU" sz="3200" b="1" u="sng"/>
              <a:t>о</a:t>
            </a:r>
            <a:r>
              <a:rPr lang="ru-RU" sz="3200" b="1"/>
              <a:t>ты</a:t>
            </a:r>
            <a:r>
              <a:rPr lang="ru-RU" sz="3200" b="1">
                <a:cs typeface="Arial" charset="0"/>
              </a:rPr>
              <a:t>́</a:t>
            </a:r>
          </a:p>
        </p:txBody>
      </p:sp>
      <p:sp>
        <p:nvSpPr>
          <p:cNvPr id="84999" name="AutoShape 7"/>
          <p:cNvSpPr>
            <a:spLocks noChangeArrowheads="1"/>
          </p:cNvSpPr>
          <p:nvPr/>
        </p:nvSpPr>
        <p:spPr bwMode="auto">
          <a:xfrm>
            <a:off x="6443663" y="2852738"/>
            <a:ext cx="2232025" cy="936625"/>
          </a:xfrm>
          <a:prstGeom prst="cloudCallout">
            <a:avLst>
              <a:gd name="adj1" fmla="val -19403"/>
              <a:gd name="adj2" fmla="val 21603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3200" b="1"/>
              <a:t>кр</a:t>
            </a:r>
            <a:r>
              <a:rPr lang="ru-RU" sz="3200" b="1" u="sng"/>
              <a:t>и</a:t>
            </a:r>
            <a:r>
              <a:rPr lang="ru-RU" sz="3200" b="1"/>
              <a:t>ча</a:t>
            </a:r>
            <a:r>
              <a:rPr lang="ru-RU" sz="3200" b="1">
                <a:cs typeface="Arial" charset="0"/>
              </a:rPr>
              <a:t>́</a:t>
            </a:r>
            <a:r>
              <a:rPr lang="ru-RU" sz="3200" b="1"/>
              <a:t>ть</a:t>
            </a:r>
          </a:p>
        </p:txBody>
      </p:sp>
      <p:sp>
        <p:nvSpPr>
          <p:cNvPr id="85000" name="AutoShape 8"/>
          <p:cNvSpPr>
            <a:spLocks noChangeArrowheads="1"/>
          </p:cNvSpPr>
          <p:nvPr/>
        </p:nvSpPr>
        <p:spPr bwMode="auto">
          <a:xfrm>
            <a:off x="6443663" y="1700213"/>
            <a:ext cx="2232025" cy="865187"/>
          </a:xfrm>
          <a:prstGeom prst="cloudCallout">
            <a:avLst>
              <a:gd name="adj1" fmla="val -25028"/>
              <a:gd name="adj2" fmla="val 17032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3200" b="1"/>
              <a:t>пя</a:t>
            </a:r>
            <a:r>
              <a:rPr lang="ru-RU" sz="3200" b="1">
                <a:cs typeface="Arial" charset="0"/>
              </a:rPr>
              <a:t>́</a:t>
            </a:r>
            <a:r>
              <a:rPr lang="ru-RU" sz="3200" b="1"/>
              <a:t>тн</a:t>
            </a:r>
            <a:r>
              <a:rPr lang="ru-RU" sz="3200" b="1" u="sng"/>
              <a:t>о</a:t>
            </a:r>
          </a:p>
        </p:txBody>
      </p:sp>
      <p:sp>
        <p:nvSpPr>
          <p:cNvPr id="85001" name="AutoShape 9"/>
          <p:cNvSpPr>
            <a:spLocks noChangeArrowheads="1"/>
          </p:cNvSpPr>
          <p:nvPr/>
        </p:nvSpPr>
        <p:spPr bwMode="auto">
          <a:xfrm>
            <a:off x="6443663" y="4005263"/>
            <a:ext cx="2232025" cy="863600"/>
          </a:xfrm>
          <a:prstGeom prst="cloudCallout">
            <a:avLst>
              <a:gd name="adj1" fmla="val -15923"/>
              <a:gd name="adj2" fmla="val 26511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3200" b="1"/>
              <a:t>г</a:t>
            </a:r>
            <a:r>
              <a:rPr lang="ru-RU" sz="3200" b="1" u="sng"/>
              <a:t>о</a:t>
            </a:r>
            <a:r>
              <a:rPr lang="ru-RU" sz="3200" b="1"/>
              <a:t>ра</a:t>
            </a:r>
            <a:r>
              <a:rPr lang="ru-RU" sz="3200" b="1">
                <a:cs typeface="Arial" charset="0"/>
              </a:rPr>
              <a:t>́</a:t>
            </a:r>
          </a:p>
        </p:txBody>
      </p:sp>
      <p:sp>
        <p:nvSpPr>
          <p:cNvPr id="85003" name="AutoShape 11"/>
          <p:cNvSpPr>
            <a:spLocks noChangeArrowheads="1"/>
          </p:cNvSpPr>
          <p:nvPr/>
        </p:nvSpPr>
        <p:spPr bwMode="auto">
          <a:xfrm>
            <a:off x="6300788" y="5084763"/>
            <a:ext cx="2376487" cy="936625"/>
          </a:xfrm>
          <a:prstGeom prst="cloudCallout">
            <a:avLst>
              <a:gd name="adj1" fmla="val -14239"/>
              <a:gd name="adj2" fmla="val 21336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3200" b="1"/>
              <a:t>са</a:t>
            </a:r>
            <a:r>
              <a:rPr lang="ru-RU" sz="3200" b="1">
                <a:cs typeface="Arial" charset="0"/>
              </a:rPr>
              <a:t>́</a:t>
            </a:r>
            <a:r>
              <a:rPr lang="ru-RU" sz="3200" b="1"/>
              <a:t>д</a:t>
            </a:r>
            <a:r>
              <a:rPr lang="ru-RU" sz="3200" b="1" u="sng"/>
              <a:t>о</a:t>
            </a:r>
            <a:r>
              <a:rPr lang="ru-RU" sz="3200" b="1"/>
              <a:t>вн</a:t>
            </a:r>
            <a:r>
              <a:rPr lang="ru-RU" sz="3200" b="1" u="sng"/>
              <a:t>и</a:t>
            </a:r>
            <a:r>
              <a:rPr lang="ru-RU" sz="3200" b="1"/>
              <a:t>к</a:t>
            </a: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916238" y="4076700"/>
            <a:ext cx="3457575" cy="1992313"/>
            <a:chOff x="1791" y="2750"/>
            <a:chExt cx="2178" cy="1029"/>
          </a:xfrm>
        </p:grpSpPr>
        <p:pic>
          <p:nvPicPr>
            <p:cNvPr id="85006" name="Picture 14" descr="MAGIC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91" y="2750"/>
              <a:ext cx="2178" cy="1029"/>
            </a:xfrm>
            <a:prstGeom prst="rect">
              <a:avLst/>
            </a:prstGeom>
            <a:noFill/>
          </p:spPr>
        </p:pic>
        <p:sp>
          <p:nvSpPr>
            <p:cNvPr id="85007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2789" y="3158"/>
              <a:ext cx="817" cy="318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26227"/>
                </a:avLst>
              </a:prstTxWarp>
            </a:bodyPr>
            <a:lstStyle/>
            <a:p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Impact"/>
                </a:rPr>
                <a:t>Подумай!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2916238" y="4076700"/>
            <a:ext cx="3455987" cy="2019300"/>
            <a:chOff x="1837" y="1117"/>
            <a:chExt cx="2177" cy="1226"/>
          </a:xfrm>
        </p:grpSpPr>
        <p:pic>
          <p:nvPicPr>
            <p:cNvPr id="85009" name="Picture 17" descr="MAGIC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37" y="1117"/>
              <a:ext cx="2177" cy="1226"/>
            </a:xfrm>
            <a:prstGeom prst="rect">
              <a:avLst/>
            </a:prstGeom>
            <a:noFill/>
          </p:spPr>
        </p:pic>
        <p:sp>
          <p:nvSpPr>
            <p:cNvPr id="85010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2653" y="1616"/>
              <a:ext cx="1089" cy="278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26227"/>
                </a:avLst>
              </a:prstTxWarp>
            </a:bodyPr>
            <a:lstStyle/>
            <a:p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Impact"/>
                </a:rPr>
                <a:t>Молодец!</a:t>
              </a:r>
            </a:p>
          </p:txBody>
        </p:sp>
      </p:grpSp>
      <p:pic>
        <p:nvPicPr>
          <p:cNvPr id="85014" name="Picture 22" descr="peo-girl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8400" y="2060575"/>
            <a:ext cx="2163763" cy="1562100"/>
          </a:xfrm>
          <a:prstGeom prst="rect">
            <a:avLst/>
          </a:prstGeom>
          <a:noFill/>
        </p:spPr>
      </p:pic>
      <p:sp>
        <p:nvSpPr>
          <p:cNvPr id="85020" name="AutoShape 28"/>
          <p:cNvSpPr>
            <a:spLocks noChangeArrowheads="1"/>
          </p:cNvSpPr>
          <p:nvPr/>
        </p:nvSpPr>
        <p:spPr bwMode="auto">
          <a:xfrm>
            <a:off x="539750" y="5300663"/>
            <a:ext cx="2232025" cy="863600"/>
          </a:xfrm>
          <a:prstGeom prst="cloudCallout">
            <a:avLst>
              <a:gd name="adj1" fmla="val 20490"/>
              <a:gd name="adj2" fmla="val 16423"/>
            </a:avLst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3200" b="1"/>
              <a:t>с</a:t>
            </a:r>
            <a:r>
              <a:rPr lang="ru-RU" sz="3200" b="1" u="sng"/>
              <a:t>и</a:t>
            </a:r>
            <a:r>
              <a:rPr lang="ru-RU" sz="3200" b="1"/>
              <a:t>не</a:t>
            </a:r>
            <a:r>
              <a:rPr lang="ru-RU" sz="3200" b="1">
                <a:cs typeface="Arial" charset="0"/>
              </a:rPr>
              <a:t>́</a:t>
            </a:r>
            <a:r>
              <a:rPr lang="ru-RU" sz="3200" b="1"/>
              <a:t>ть</a:t>
            </a:r>
          </a:p>
        </p:txBody>
      </p:sp>
      <p:sp>
        <p:nvSpPr>
          <p:cNvPr id="85002" name="AutoShape 10"/>
          <p:cNvSpPr>
            <a:spLocks noChangeArrowheads="1"/>
          </p:cNvSpPr>
          <p:nvPr/>
        </p:nvSpPr>
        <p:spPr bwMode="auto">
          <a:xfrm>
            <a:off x="500034" y="5286388"/>
            <a:ext cx="2246300" cy="869123"/>
          </a:xfrm>
          <a:prstGeom prst="cloudCallout">
            <a:avLst>
              <a:gd name="adj1" fmla="val 22671"/>
              <a:gd name="adj2" fmla="val 17996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3200" b="1"/>
              <a:t>си</a:t>
            </a:r>
            <a:r>
              <a:rPr lang="ru-RU" sz="3200" b="1">
                <a:cs typeface="Arial" charset="0"/>
              </a:rPr>
              <a:t>́</a:t>
            </a:r>
            <a:r>
              <a:rPr lang="ru-RU" sz="3200" b="1"/>
              <a:t>н</a:t>
            </a:r>
            <a:r>
              <a:rPr lang="ru-RU" sz="3200" b="1" u="sng"/>
              <a:t>е</a:t>
            </a:r>
            <a:r>
              <a:rPr lang="ru-RU" sz="3200" b="1"/>
              <a:t>ть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4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5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5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5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49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8499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9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99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849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1000" fill="hold"/>
                                        <p:tgtEl>
                                          <p:spTgt spid="8499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9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99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49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1000" fill="hold"/>
                                        <p:tgtEl>
                                          <p:spTgt spid="8499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9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99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850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1000" fill="hold"/>
                                        <p:tgtEl>
                                          <p:spTgt spid="8500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9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00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849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9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99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850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9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85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002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850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9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85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00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850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9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85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003"/>
                  </p:tgtEl>
                </p:cond>
              </p:nextCondLst>
            </p:seq>
          </p:childTnLst>
        </p:cTn>
      </p:par>
    </p:tnLst>
    <p:bldLst>
      <p:bldP spid="85017" grpId="0" animBg="1"/>
      <p:bldP spid="85012" grpId="0" animBg="1"/>
      <p:bldP spid="84994" grpId="0" animBg="1"/>
      <p:bldP spid="84996" grpId="0" animBg="1"/>
      <p:bldP spid="84996" grpId="1"/>
      <p:bldP spid="84997" grpId="0" animBg="1"/>
      <p:bldP spid="84997" grpId="1" animBg="1"/>
      <p:bldP spid="84998" grpId="0" animBg="1"/>
      <p:bldP spid="84998" grpId="1"/>
      <p:bldP spid="84999" grpId="0" animBg="1"/>
      <p:bldP spid="84999" grpId="1"/>
      <p:bldP spid="85000" grpId="0" animBg="1"/>
      <p:bldP spid="85000" grpId="1" animBg="1"/>
      <p:bldP spid="85001" grpId="0" animBg="1"/>
      <p:bldP spid="85001" grpId="1"/>
      <p:bldP spid="85003" grpId="0" animBg="1"/>
      <p:bldP spid="85003" grpId="1" animBg="1"/>
      <p:bldP spid="85020" grpId="0" animBg="1"/>
      <p:bldP spid="85002" grpId="0" animBg="1"/>
      <p:bldP spid="85002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4395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556" name="WordArt 4"/>
          <p:cNvSpPr>
            <a:spLocks noChangeArrowheads="1" noChangeShapeType="1" noTextEdit="1"/>
          </p:cNvSpPr>
          <p:nvPr/>
        </p:nvSpPr>
        <p:spPr bwMode="auto">
          <a:xfrm>
            <a:off x="971550" y="260350"/>
            <a:ext cx="7561263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76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>
                        <a:gamma/>
                        <a:shade val="46275"/>
                        <a:invGamma/>
                      </a:srgbClr>
                    </a:gs>
                    <a:gs pos="50000">
                      <a:srgbClr val="FF0000"/>
                    </a:gs>
                    <a:gs pos="100000">
                      <a:srgbClr val="FF0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Comic Sans MS"/>
              </a:rPr>
              <a:t>До новых встреч!</a:t>
            </a:r>
          </a:p>
        </p:txBody>
      </p:sp>
      <p:sp>
        <p:nvSpPr>
          <p:cNvPr id="23558" name="Oval 6"/>
          <p:cNvSpPr>
            <a:spLocks noChangeArrowheads="1"/>
          </p:cNvSpPr>
          <p:nvPr/>
        </p:nvSpPr>
        <p:spPr bwMode="auto">
          <a:xfrm>
            <a:off x="4067175" y="5013325"/>
            <a:ext cx="576263" cy="3603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3557" name="Picture 5" descr="V32292-27AS19-(48)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8" t="5055" r="8028"/>
          <a:stretch>
            <a:fillRect/>
          </a:stretch>
        </p:blipFill>
        <p:spPr bwMode="auto">
          <a:xfrm>
            <a:off x="3492500" y="4724400"/>
            <a:ext cx="1954213" cy="2133600"/>
          </a:xfrm>
          <a:prstGeom prst="rect">
            <a:avLst/>
          </a:prstGeom>
          <a:noFill/>
        </p:spPr>
      </p:pic>
      <p:pic>
        <p:nvPicPr>
          <p:cNvPr id="23560" name="Picture 8" descr="j0431495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lum bright="-12000"/>
          </a:blip>
          <a:srcRect/>
          <a:stretch>
            <a:fillRect/>
          </a:stretch>
        </p:blipFill>
        <p:spPr bwMode="auto">
          <a:xfrm>
            <a:off x="8027988" y="5741988"/>
            <a:ext cx="1116012" cy="111601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wn6qdaAem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6513"/>
            <a:ext cx="9144000" cy="6894513"/>
          </a:xfrm>
          <a:prstGeom prst="rect">
            <a:avLst/>
          </a:prstGeom>
          <a:noFill/>
        </p:spPr>
      </p:pic>
      <p:sp>
        <p:nvSpPr>
          <p:cNvPr id="2055" name="AutoShape 7"/>
          <p:cNvSpPr>
            <a:spLocks noChangeArrowheads="1"/>
          </p:cNvSpPr>
          <p:nvPr/>
        </p:nvSpPr>
        <p:spPr bwMode="auto">
          <a:xfrm flipH="1">
            <a:off x="755650" y="5373688"/>
            <a:ext cx="8066088" cy="1368425"/>
          </a:xfrm>
          <a:prstGeom prst="wedgeEllipseCallout">
            <a:avLst>
              <a:gd name="adj1" fmla="val -7884"/>
              <a:gd name="adj2" fmla="val -91532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000" b="1"/>
              <a:t>Если буква гласная вызвала сомнение, ты её немедленно ставь под ударение.</a:t>
            </a:r>
          </a:p>
          <a:p>
            <a:pPr algn="ctr"/>
            <a:r>
              <a:rPr lang="ru-RU" sz="3200" b="1">
                <a:solidFill>
                  <a:srgbClr val="0066FF"/>
                </a:solidFill>
              </a:rPr>
              <a:t>гл</a:t>
            </a:r>
            <a:r>
              <a:rPr lang="ru-RU" sz="3200" b="1" i="1">
                <a:solidFill>
                  <a:srgbClr val="FF0000"/>
                </a:solidFill>
              </a:rPr>
              <a:t>а</a:t>
            </a:r>
            <a:r>
              <a:rPr lang="el-GR" sz="3200" b="1" i="1">
                <a:solidFill>
                  <a:srgbClr val="FF0000"/>
                </a:solidFill>
                <a:cs typeface="Arial" pitchFamily="34" charset="0"/>
              </a:rPr>
              <a:t>΄</a:t>
            </a:r>
            <a:r>
              <a:rPr lang="ru-RU" sz="3200" b="1">
                <a:solidFill>
                  <a:srgbClr val="0066FF"/>
                </a:solidFill>
              </a:rPr>
              <a:t>з - гл</a:t>
            </a:r>
            <a:r>
              <a:rPr lang="ru-RU" sz="3200" b="1" i="1" u="sng">
                <a:solidFill>
                  <a:srgbClr val="FF0000"/>
                </a:solidFill>
              </a:rPr>
              <a:t>а</a:t>
            </a:r>
            <a:r>
              <a:rPr lang="ru-RU" sz="3200" b="1">
                <a:solidFill>
                  <a:srgbClr val="0066FF"/>
                </a:solidFill>
              </a:rPr>
              <a:t>за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33"/>
            </a:gs>
            <a:gs pos="50000">
              <a:srgbClr val="FFFF00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СЛОВАРЬ:</a:t>
            </a:r>
            <a:r>
              <a:rPr lang="en-US" sz="4000" b="1" dirty="0" smtClean="0">
                <a:solidFill>
                  <a:schemeClr val="accent2"/>
                </a:solidFill>
              </a:rPr>
              <a:t/>
            </a:r>
            <a:br>
              <a:rPr lang="en-US" sz="4000" b="1" dirty="0" smtClean="0">
                <a:solidFill>
                  <a:schemeClr val="accent2"/>
                </a:solidFill>
              </a:rPr>
            </a:br>
            <a:r>
              <a:rPr lang="ru-RU" sz="4000" b="1" dirty="0" smtClean="0">
                <a:solidFill>
                  <a:schemeClr val="accent2"/>
                </a:solidFill>
              </a:rPr>
              <a:t>Вставь </a:t>
            </a:r>
            <a:r>
              <a:rPr lang="ru-RU" sz="4000" b="1" dirty="0">
                <a:solidFill>
                  <a:schemeClr val="accent2"/>
                </a:solidFill>
              </a:rPr>
              <a:t>пропущенную букву.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914400" y="3200400"/>
            <a:ext cx="48006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200" b="1">
                <a:solidFill>
                  <a:schemeClr val="accent2"/>
                </a:solidFill>
              </a:rPr>
              <a:t>за … ц</a:t>
            </a: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 flipV="1">
            <a:off x="1752600" y="3124200"/>
            <a:ext cx="30480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2133600" y="4419600"/>
            <a:ext cx="1066800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6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24000" y="5334000"/>
            <a:ext cx="1066800" cy="990600"/>
          </a:xfrm>
          <a:prstGeom prst="actionButtonBlank">
            <a:avLst/>
          </a:prstGeom>
          <a:gradFill rotWithShape="1">
            <a:gsLst>
              <a:gs pos="0">
                <a:srgbClr val="CC9900"/>
              </a:gs>
              <a:gs pos="50000">
                <a:srgbClr val="CC9900">
                  <a:gamma/>
                  <a:tint val="0"/>
                  <a:invGamma/>
                </a:srgbClr>
              </a:gs>
              <a:gs pos="100000">
                <a:srgbClr val="CC99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000" b="1">
                <a:solidFill>
                  <a:srgbClr val="FF0066"/>
                </a:solidFill>
              </a:rPr>
              <a:t>И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819400" y="5638800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chemeClr val="accent2"/>
                </a:solidFill>
              </a:rPr>
              <a:t>или</a:t>
            </a:r>
          </a:p>
        </p:txBody>
      </p:sp>
      <p:sp>
        <p:nvSpPr>
          <p:cNvPr id="512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62400" y="5410200"/>
            <a:ext cx="1066800" cy="914400"/>
          </a:xfrm>
          <a:prstGeom prst="actionButtonBlank">
            <a:avLst/>
          </a:prstGeom>
          <a:gradFill rotWithShape="1">
            <a:gsLst>
              <a:gs pos="0">
                <a:srgbClr val="CC9900"/>
              </a:gs>
              <a:gs pos="50000">
                <a:srgbClr val="CC9900">
                  <a:gamma/>
                  <a:tint val="0"/>
                  <a:invGamma/>
                </a:srgbClr>
              </a:gs>
              <a:gs pos="100000">
                <a:srgbClr val="CC99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000" b="1">
                <a:solidFill>
                  <a:srgbClr val="FF0066"/>
                </a:solidFill>
              </a:rPr>
              <a:t>Е</a:t>
            </a:r>
          </a:p>
        </p:txBody>
      </p:sp>
      <p:pic>
        <p:nvPicPr>
          <p:cNvPr id="5129" name="Picture 9" descr="4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981200"/>
            <a:ext cx="3478213" cy="2706688"/>
          </a:xfrm>
          <a:prstGeom prst="rect">
            <a:avLst/>
          </a:prstGeom>
          <a:noFill/>
        </p:spPr>
      </p:pic>
      <p:sp>
        <p:nvSpPr>
          <p:cNvPr id="5130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324600" y="5334000"/>
            <a:ext cx="1066800" cy="990600"/>
          </a:xfrm>
          <a:prstGeom prst="actionButtonBlank">
            <a:avLst/>
          </a:prstGeom>
          <a:gradFill rotWithShape="1">
            <a:gsLst>
              <a:gs pos="0">
                <a:srgbClr val="CC9900"/>
              </a:gs>
              <a:gs pos="50000">
                <a:srgbClr val="CC9900">
                  <a:gamma/>
                  <a:tint val="0"/>
                  <a:invGamma/>
                </a:srgbClr>
              </a:gs>
              <a:gs pos="100000">
                <a:srgbClr val="CC99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000" b="1">
                <a:solidFill>
                  <a:srgbClr val="FF0066"/>
                </a:solidFill>
              </a:rPr>
              <a:t>Я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5105400" y="5638800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chemeClr val="accent2"/>
                </a:solidFill>
              </a:rPr>
              <a:t>или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533400" y="1600200"/>
            <a:ext cx="58674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600" b="1">
                <a:solidFill>
                  <a:srgbClr val="D60093"/>
                </a:solidFill>
                <a:latin typeface="Algerian" pitchFamily="82" charset="0"/>
              </a:rPr>
              <a:t>Молодец!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2362200" y="2971800"/>
            <a:ext cx="9906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800">
                <a:solidFill>
                  <a:srgbClr val="FF0066"/>
                </a:solidFill>
              </a:rPr>
              <a:t>я</a:t>
            </a:r>
          </a:p>
        </p:txBody>
      </p:sp>
    </p:spTree>
  </p:cSld>
  <p:clrMapOvr>
    <a:masterClrMapping/>
  </p:clrMapOvr>
  <p:transition advClick="0" advTm="53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</p:childTnLst>
        </p:cTn>
      </p:par>
    </p:tnLst>
    <p:bldLst>
      <p:bldP spid="51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33"/>
            </a:gs>
            <a:gs pos="50000">
              <a:srgbClr val="FFFF00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533400" y="3200400"/>
            <a:ext cx="67818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200" b="1">
                <a:solidFill>
                  <a:schemeClr val="accent2"/>
                </a:solidFill>
              </a:rPr>
              <a:t>п…м…дор</a:t>
            </a:r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 flipV="1">
            <a:off x="4572000" y="3200400"/>
            <a:ext cx="304800" cy="3810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1143000" y="4343400"/>
            <a:ext cx="914400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3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52600" y="5334000"/>
            <a:ext cx="914400" cy="838200"/>
          </a:xfrm>
          <a:prstGeom prst="actionButtonBlank">
            <a:avLst/>
          </a:prstGeom>
          <a:gradFill rotWithShape="1">
            <a:gsLst>
              <a:gs pos="0">
                <a:srgbClr val="CC9900"/>
              </a:gs>
              <a:gs pos="50000">
                <a:srgbClr val="CC9900">
                  <a:gamma/>
                  <a:tint val="0"/>
                  <a:invGamma/>
                </a:srgbClr>
              </a:gs>
              <a:gs pos="100000">
                <a:srgbClr val="CC99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000" b="1">
                <a:solidFill>
                  <a:srgbClr val="FF0066"/>
                </a:solidFill>
              </a:rPr>
              <a:t>О</a:t>
            </a:r>
          </a:p>
        </p:txBody>
      </p:sp>
      <p:sp>
        <p:nvSpPr>
          <p:cNvPr id="7174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9600" y="5334000"/>
            <a:ext cx="914400" cy="838200"/>
          </a:xfrm>
          <a:prstGeom prst="actionButtonBlank">
            <a:avLst/>
          </a:prstGeom>
          <a:gradFill rotWithShape="1">
            <a:gsLst>
              <a:gs pos="0">
                <a:srgbClr val="CC9900"/>
              </a:gs>
              <a:gs pos="50000">
                <a:srgbClr val="CC9900">
                  <a:gamma/>
                  <a:tint val="0"/>
                  <a:invGamma/>
                </a:srgbClr>
              </a:gs>
              <a:gs pos="100000">
                <a:srgbClr val="CC99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000" b="1">
                <a:solidFill>
                  <a:srgbClr val="FF0066"/>
                </a:solidFill>
              </a:rPr>
              <a:t>А</a:t>
            </a:r>
          </a:p>
        </p:txBody>
      </p:sp>
      <p:pic>
        <p:nvPicPr>
          <p:cNvPr id="7175" name="Picture 7" descr="1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533400"/>
            <a:ext cx="4781550" cy="3552825"/>
          </a:xfrm>
          <a:prstGeom prst="rect">
            <a:avLst/>
          </a:prstGeom>
          <a:noFill/>
        </p:spPr>
      </p:pic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2667000" y="4343400"/>
            <a:ext cx="990600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7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81600" y="5334000"/>
            <a:ext cx="914400" cy="838200"/>
          </a:xfrm>
          <a:prstGeom prst="actionButtonBlank">
            <a:avLst/>
          </a:prstGeom>
          <a:gradFill rotWithShape="1">
            <a:gsLst>
              <a:gs pos="0">
                <a:srgbClr val="CC9900"/>
              </a:gs>
              <a:gs pos="50000">
                <a:srgbClr val="CC9900">
                  <a:gamma/>
                  <a:tint val="0"/>
                  <a:invGamma/>
                </a:srgbClr>
              </a:gs>
              <a:gs pos="100000">
                <a:srgbClr val="CC99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000" b="1">
                <a:solidFill>
                  <a:srgbClr val="FF0066"/>
                </a:solidFill>
              </a:rPr>
              <a:t>И</a:t>
            </a:r>
          </a:p>
        </p:txBody>
      </p:sp>
      <p:sp>
        <p:nvSpPr>
          <p:cNvPr id="7178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248400" y="5334000"/>
            <a:ext cx="914400" cy="838200"/>
          </a:xfrm>
          <a:prstGeom prst="actionButtonBlank">
            <a:avLst/>
          </a:prstGeom>
          <a:gradFill rotWithShape="1">
            <a:gsLst>
              <a:gs pos="0">
                <a:srgbClr val="CC9900"/>
              </a:gs>
              <a:gs pos="50000">
                <a:srgbClr val="CC9900">
                  <a:gamma/>
                  <a:tint val="0"/>
                  <a:invGamma/>
                </a:srgbClr>
              </a:gs>
              <a:gs pos="100000">
                <a:srgbClr val="CC99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000" b="1">
                <a:solidFill>
                  <a:srgbClr val="FF0066"/>
                </a:solidFill>
              </a:rPr>
              <a:t>Е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2819400" y="2895600"/>
            <a:ext cx="9906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800">
                <a:solidFill>
                  <a:srgbClr val="FF0066"/>
                </a:solidFill>
              </a:rPr>
              <a:t>и</a:t>
            </a: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1219200" y="2895600"/>
            <a:ext cx="10668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800">
                <a:solidFill>
                  <a:srgbClr val="FF0066"/>
                </a:solidFill>
              </a:rPr>
              <a:t>о</a:t>
            </a: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762000" y="685800"/>
            <a:ext cx="5029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 b="1">
                <a:solidFill>
                  <a:srgbClr val="D60093"/>
                </a:solidFill>
                <a:latin typeface="Algerian" pitchFamily="82" charset="0"/>
              </a:rPr>
              <a:t>Молодец!</a:t>
            </a:r>
          </a:p>
        </p:txBody>
      </p:sp>
      <p:sp>
        <p:nvSpPr>
          <p:cNvPr id="7187" name="AutoShape 1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99438" y="5991225"/>
            <a:ext cx="563562" cy="577850"/>
          </a:xfrm>
          <a:prstGeom prst="actionButtonForwardNext">
            <a:avLst/>
          </a:prstGeom>
          <a:gradFill rotWithShape="1">
            <a:gsLst>
              <a:gs pos="0">
                <a:srgbClr val="CC9900"/>
              </a:gs>
              <a:gs pos="50000">
                <a:srgbClr val="CC9900">
                  <a:gamma/>
                  <a:tint val="0"/>
                  <a:invGamma/>
                </a:srgbClr>
              </a:gs>
              <a:gs pos="100000">
                <a:srgbClr val="CC99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 advTm="53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7"/>
                  </p:tgtEl>
                </p:cond>
              </p:nextCondLst>
            </p:seq>
          </p:childTnLst>
        </p:cTn>
      </p:par>
    </p:tnLst>
    <p:bldLst>
      <p:bldP spid="7183" grpId="0"/>
      <p:bldP spid="7184" grpId="0"/>
      <p:bldP spid="718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33"/>
            </a:gs>
            <a:gs pos="50000">
              <a:srgbClr val="FFFF00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609600" y="2514600"/>
            <a:ext cx="51054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200" b="1">
                <a:solidFill>
                  <a:schemeClr val="accent2"/>
                </a:solidFill>
              </a:rPr>
              <a:t>яг … да</a:t>
            </a:r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auto">
          <a:xfrm flipH="1">
            <a:off x="990600" y="2133600"/>
            <a:ext cx="304800" cy="6096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1752600" y="3810000"/>
            <a:ext cx="1219200" cy="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197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209800" y="4800600"/>
            <a:ext cx="914400" cy="1066800"/>
          </a:xfrm>
          <a:prstGeom prst="actionButtonBlank">
            <a:avLst/>
          </a:prstGeom>
          <a:gradFill rotWithShape="1">
            <a:gsLst>
              <a:gs pos="0">
                <a:srgbClr val="CC9900"/>
              </a:gs>
              <a:gs pos="50000">
                <a:srgbClr val="CC9900">
                  <a:gamma/>
                  <a:tint val="0"/>
                  <a:invGamma/>
                </a:srgbClr>
              </a:gs>
              <a:gs pos="100000">
                <a:srgbClr val="CC99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000" b="1">
                <a:solidFill>
                  <a:srgbClr val="FF0066"/>
                </a:solidFill>
              </a:rPr>
              <a:t>О</a:t>
            </a:r>
          </a:p>
        </p:txBody>
      </p:sp>
      <p:sp>
        <p:nvSpPr>
          <p:cNvPr id="8198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14400" y="4800600"/>
            <a:ext cx="914400" cy="1025525"/>
          </a:xfrm>
          <a:prstGeom prst="actionButtonBlank">
            <a:avLst/>
          </a:prstGeom>
          <a:gradFill rotWithShape="1">
            <a:gsLst>
              <a:gs pos="0">
                <a:srgbClr val="CC9900"/>
              </a:gs>
              <a:gs pos="50000">
                <a:srgbClr val="CC9900">
                  <a:gamma/>
                  <a:tint val="0"/>
                  <a:invGamma/>
                </a:srgbClr>
              </a:gs>
              <a:gs pos="100000">
                <a:srgbClr val="CC99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000" b="1">
                <a:solidFill>
                  <a:srgbClr val="FF0066"/>
                </a:solidFill>
              </a:rPr>
              <a:t>А</a:t>
            </a:r>
          </a:p>
        </p:txBody>
      </p:sp>
      <p:pic>
        <p:nvPicPr>
          <p:cNvPr id="8199" name="Picture 7" descr="1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914400"/>
            <a:ext cx="5715000" cy="5411788"/>
          </a:xfrm>
          <a:prstGeom prst="rect">
            <a:avLst/>
          </a:prstGeom>
          <a:noFill/>
        </p:spPr>
      </p:pic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1981200" y="2209800"/>
            <a:ext cx="9906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800">
                <a:solidFill>
                  <a:srgbClr val="FF0066"/>
                </a:solidFill>
              </a:rPr>
              <a:t>о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762000" y="685800"/>
            <a:ext cx="5867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 b="1">
                <a:solidFill>
                  <a:srgbClr val="D60093"/>
                </a:solidFill>
                <a:latin typeface="Algerian" pitchFamily="82" charset="0"/>
              </a:rPr>
              <a:t>Молодец!</a:t>
            </a:r>
          </a:p>
        </p:txBody>
      </p:sp>
    </p:spTree>
  </p:cSld>
  <p:clrMapOvr>
    <a:masterClrMapping/>
  </p:clrMapOvr>
  <p:transition advClick="0" advTm="53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7"/>
                  </p:tgtEl>
                </p:cond>
              </p:nextCondLst>
            </p:seq>
          </p:childTnLst>
        </p:cTn>
      </p:par>
    </p:tnLst>
    <p:bldLst>
      <p:bldP spid="8200" grpId="0"/>
      <p:bldP spid="820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33"/>
            </a:gs>
            <a:gs pos="50000">
              <a:srgbClr val="FFFF00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81000" y="2514600"/>
            <a:ext cx="72390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200" b="1">
                <a:solidFill>
                  <a:srgbClr val="003399"/>
                </a:solidFill>
              </a:rPr>
              <a:t>к …ртоф…ль</a:t>
            </a:r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 flipH="1">
            <a:off x="3352800" y="2209800"/>
            <a:ext cx="228600" cy="4572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4267200" y="3733800"/>
            <a:ext cx="1066800" cy="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1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81600" y="4800600"/>
            <a:ext cx="762000" cy="914400"/>
          </a:xfrm>
          <a:prstGeom prst="actionButtonBlank">
            <a:avLst/>
          </a:prstGeom>
          <a:gradFill rotWithShape="1">
            <a:gsLst>
              <a:gs pos="0">
                <a:srgbClr val="CC9900"/>
              </a:gs>
              <a:gs pos="50000">
                <a:srgbClr val="CC9900">
                  <a:gamma/>
                  <a:tint val="0"/>
                  <a:invGamma/>
                </a:srgbClr>
              </a:gs>
              <a:gs pos="100000">
                <a:srgbClr val="CC99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000" b="1">
                <a:solidFill>
                  <a:srgbClr val="FF0066"/>
                </a:solidFill>
              </a:rPr>
              <a:t>Е</a:t>
            </a:r>
          </a:p>
        </p:txBody>
      </p:sp>
      <p:sp>
        <p:nvSpPr>
          <p:cNvPr id="9222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91000" y="4800600"/>
            <a:ext cx="762000" cy="914400"/>
          </a:xfrm>
          <a:prstGeom prst="actionButtonBlank">
            <a:avLst/>
          </a:prstGeom>
          <a:gradFill rotWithShape="1">
            <a:gsLst>
              <a:gs pos="0">
                <a:srgbClr val="CC9900"/>
              </a:gs>
              <a:gs pos="50000">
                <a:srgbClr val="CC9900">
                  <a:gamma/>
                  <a:tint val="0"/>
                  <a:invGamma/>
                </a:srgbClr>
              </a:gs>
              <a:gs pos="100000">
                <a:srgbClr val="CC99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000" b="1">
                <a:solidFill>
                  <a:srgbClr val="FF0066"/>
                </a:solidFill>
              </a:rPr>
              <a:t>И</a:t>
            </a:r>
          </a:p>
        </p:txBody>
      </p:sp>
      <p:sp>
        <p:nvSpPr>
          <p:cNvPr id="9223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3400" y="4800600"/>
            <a:ext cx="762000" cy="914400"/>
          </a:xfrm>
          <a:prstGeom prst="actionButtonBlank">
            <a:avLst/>
          </a:prstGeom>
          <a:gradFill rotWithShape="1">
            <a:gsLst>
              <a:gs pos="0">
                <a:srgbClr val="CC9900"/>
              </a:gs>
              <a:gs pos="50000">
                <a:srgbClr val="CC9900">
                  <a:gamma/>
                  <a:tint val="0"/>
                  <a:invGamma/>
                </a:srgbClr>
              </a:gs>
              <a:gs pos="100000">
                <a:srgbClr val="CC99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000" b="1">
                <a:solidFill>
                  <a:srgbClr val="FF0066"/>
                </a:solidFill>
              </a:rPr>
              <a:t>А</a:t>
            </a:r>
          </a:p>
        </p:txBody>
      </p:sp>
      <p:pic>
        <p:nvPicPr>
          <p:cNvPr id="9224" name="Picture 8" descr="1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1905000"/>
            <a:ext cx="2071688" cy="2995613"/>
          </a:xfrm>
          <a:prstGeom prst="rect">
            <a:avLst/>
          </a:prstGeom>
          <a:noFill/>
        </p:spPr>
      </p:pic>
      <p:sp>
        <p:nvSpPr>
          <p:cNvPr id="9225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47800" y="4800600"/>
            <a:ext cx="762000" cy="914400"/>
          </a:xfrm>
          <a:prstGeom prst="actionButtonBlank">
            <a:avLst/>
          </a:prstGeom>
          <a:gradFill rotWithShape="1">
            <a:gsLst>
              <a:gs pos="0">
                <a:srgbClr val="CC9900"/>
              </a:gs>
              <a:gs pos="50000">
                <a:srgbClr val="CC9900">
                  <a:gamma/>
                  <a:tint val="0"/>
                  <a:invGamma/>
                </a:srgbClr>
              </a:gs>
              <a:gs pos="100000">
                <a:srgbClr val="CC99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000" b="1">
                <a:solidFill>
                  <a:srgbClr val="FF0066"/>
                </a:solidFill>
              </a:rPr>
              <a:t>О</a:t>
            </a:r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990600" y="3733800"/>
            <a:ext cx="1066800" cy="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609600" y="457200"/>
            <a:ext cx="6096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 b="1">
                <a:solidFill>
                  <a:srgbClr val="D60093"/>
                </a:solidFill>
                <a:latin typeface="Algerian" pitchFamily="82" charset="0"/>
              </a:rPr>
              <a:t>Молодец!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1219200" y="2209800"/>
            <a:ext cx="9144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800">
                <a:solidFill>
                  <a:srgbClr val="FF0066"/>
                </a:solidFill>
              </a:rPr>
              <a:t>а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4495800" y="2209800"/>
            <a:ext cx="9906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800">
                <a:solidFill>
                  <a:srgbClr val="FF0066"/>
                </a:solidFill>
              </a:rPr>
              <a:t>е</a:t>
            </a:r>
          </a:p>
        </p:txBody>
      </p:sp>
    </p:spTree>
  </p:cSld>
  <p:clrMapOvr>
    <a:masterClrMapping/>
  </p:clrMapOvr>
  <p:transition advClick="0" advTm="53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3"/>
                  </p:tgtEl>
                </p:cond>
              </p:nextCondLst>
            </p:seq>
          </p:childTnLst>
        </p:cTn>
      </p:par>
    </p:tnLst>
    <p:bldLst>
      <p:bldP spid="92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33"/>
            </a:gs>
            <a:gs pos="50000">
              <a:srgbClr val="FFFF00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505200" y="2209800"/>
            <a:ext cx="56388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200" b="1">
                <a:solidFill>
                  <a:srgbClr val="003399"/>
                </a:solidFill>
              </a:rPr>
              <a:t>м … рковь</a:t>
            </a:r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 flipH="1">
            <a:off x="7086600" y="1981200"/>
            <a:ext cx="228600" cy="5334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4572000" y="3429000"/>
            <a:ext cx="990600" cy="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0247" name="Picture 7" descr="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2892425" cy="5867400"/>
          </a:xfrm>
          <a:prstGeom prst="rect">
            <a:avLst/>
          </a:prstGeom>
          <a:noFill/>
        </p:spPr>
      </p:pic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4572000" y="1981200"/>
            <a:ext cx="10668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800">
                <a:solidFill>
                  <a:srgbClr val="FF0066"/>
                </a:solidFill>
              </a:rPr>
              <a:t>о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3429000" y="609600"/>
            <a:ext cx="5410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 b="1">
                <a:solidFill>
                  <a:srgbClr val="D60093"/>
                </a:solidFill>
                <a:latin typeface="Algerian" pitchFamily="82" charset="0"/>
              </a:rPr>
              <a:t>Молодец!</a:t>
            </a:r>
          </a:p>
        </p:txBody>
      </p:sp>
      <p:sp>
        <p:nvSpPr>
          <p:cNvPr id="10253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96000" y="4800600"/>
            <a:ext cx="914400" cy="1066800"/>
          </a:xfrm>
          <a:prstGeom prst="actionButtonBlank">
            <a:avLst/>
          </a:prstGeom>
          <a:gradFill rotWithShape="1">
            <a:gsLst>
              <a:gs pos="0">
                <a:srgbClr val="CC9900"/>
              </a:gs>
              <a:gs pos="50000">
                <a:srgbClr val="CC9900">
                  <a:gamma/>
                  <a:tint val="0"/>
                  <a:invGamma/>
                </a:srgbClr>
              </a:gs>
              <a:gs pos="100000">
                <a:srgbClr val="CC99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000" b="1">
                <a:solidFill>
                  <a:srgbClr val="FF0066"/>
                </a:solidFill>
              </a:rPr>
              <a:t>О</a:t>
            </a:r>
          </a:p>
        </p:txBody>
      </p:sp>
      <p:sp>
        <p:nvSpPr>
          <p:cNvPr id="10254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00600" y="4800600"/>
            <a:ext cx="914400" cy="1025525"/>
          </a:xfrm>
          <a:prstGeom prst="actionButtonBlank">
            <a:avLst/>
          </a:prstGeom>
          <a:gradFill rotWithShape="1">
            <a:gsLst>
              <a:gs pos="0">
                <a:srgbClr val="CC9900"/>
              </a:gs>
              <a:gs pos="50000">
                <a:srgbClr val="CC9900">
                  <a:gamma/>
                  <a:tint val="0"/>
                  <a:invGamma/>
                </a:srgbClr>
              </a:gs>
              <a:gs pos="100000">
                <a:srgbClr val="CC99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000" b="1">
                <a:solidFill>
                  <a:srgbClr val="FF0066"/>
                </a:solidFill>
              </a:rPr>
              <a:t>А</a:t>
            </a:r>
          </a:p>
        </p:txBody>
      </p:sp>
      <p:sp>
        <p:nvSpPr>
          <p:cNvPr id="10255" name="AutoShape 1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99438" y="5991225"/>
            <a:ext cx="563562" cy="577850"/>
          </a:xfrm>
          <a:prstGeom prst="actionButtonForwardNext">
            <a:avLst/>
          </a:prstGeom>
          <a:gradFill rotWithShape="1">
            <a:gsLst>
              <a:gs pos="0">
                <a:srgbClr val="CC9900"/>
              </a:gs>
              <a:gs pos="50000">
                <a:srgbClr val="CC9900">
                  <a:gamma/>
                  <a:tint val="0"/>
                  <a:invGamma/>
                </a:srgbClr>
              </a:gs>
              <a:gs pos="100000">
                <a:srgbClr val="CC99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 advTm="53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3"/>
                  </p:tgtEl>
                </p:cond>
              </p:nextCondLst>
            </p:seq>
          </p:childTnLst>
        </p:cTn>
      </p:par>
    </p:tnLst>
    <p:bldLst>
      <p:bldP spid="10250" grpId="0"/>
      <p:bldP spid="102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33"/>
            </a:gs>
            <a:gs pos="50000">
              <a:srgbClr val="FFFF00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81000" y="3429000"/>
            <a:ext cx="59436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200" b="1">
                <a:solidFill>
                  <a:schemeClr val="accent2"/>
                </a:solidFill>
              </a:rPr>
              <a:t>т … релка</a:t>
            </a:r>
          </a:p>
        </p:txBody>
      </p:sp>
      <p:sp>
        <p:nvSpPr>
          <p:cNvPr id="11267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371600" y="5334000"/>
            <a:ext cx="914400" cy="914400"/>
          </a:xfrm>
          <a:prstGeom prst="actionButtonBlank">
            <a:avLst/>
          </a:prstGeom>
          <a:gradFill rotWithShape="1">
            <a:gsLst>
              <a:gs pos="0">
                <a:srgbClr val="CC9900"/>
              </a:gs>
              <a:gs pos="50000">
                <a:srgbClr val="CC9900">
                  <a:gamma/>
                  <a:tint val="0"/>
                  <a:invGamma/>
                </a:srgbClr>
              </a:gs>
              <a:gs pos="100000">
                <a:srgbClr val="CC99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000" b="1">
                <a:solidFill>
                  <a:srgbClr val="FF0066"/>
                </a:solidFill>
              </a:rPr>
              <a:t>А</a:t>
            </a:r>
          </a:p>
        </p:txBody>
      </p:sp>
      <p:sp>
        <p:nvSpPr>
          <p:cNvPr id="11268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895600" y="5334000"/>
            <a:ext cx="914400" cy="914400"/>
          </a:xfrm>
          <a:prstGeom prst="actionButtonBlank">
            <a:avLst/>
          </a:prstGeom>
          <a:gradFill rotWithShape="1">
            <a:gsLst>
              <a:gs pos="0">
                <a:srgbClr val="CC9900"/>
              </a:gs>
              <a:gs pos="50000">
                <a:srgbClr val="CC9900">
                  <a:gamma/>
                  <a:tint val="0"/>
                  <a:invGamma/>
                </a:srgbClr>
              </a:gs>
              <a:gs pos="100000">
                <a:srgbClr val="CC99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000" b="1">
                <a:solidFill>
                  <a:srgbClr val="FF0066"/>
                </a:solidFill>
              </a:rPr>
              <a:t>О</a:t>
            </a:r>
          </a:p>
        </p:txBody>
      </p:sp>
      <p:pic>
        <p:nvPicPr>
          <p:cNvPr id="11269" name="Picture 5" descr="1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1524000"/>
            <a:ext cx="4281488" cy="2008188"/>
          </a:xfrm>
          <a:prstGeom prst="rect">
            <a:avLst/>
          </a:prstGeom>
          <a:noFill/>
        </p:spPr>
      </p:pic>
      <p:sp>
        <p:nvSpPr>
          <p:cNvPr id="11270" name="Line 6"/>
          <p:cNvSpPr>
            <a:spLocks noChangeShapeType="1"/>
          </p:cNvSpPr>
          <p:nvPr/>
        </p:nvSpPr>
        <p:spPr bwMode="auto">
          <a:xfrm flipH="1">
            <a:off x="3200400" y="3124200"/>
            <a:ext cx="457200" cy="5334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1066800" y="4572000"/>
            <a:ext cx="990600" cy="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1219200" y="3124200"/>
            <a:ext cx="11430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800">
                <a:solidFill>
                  <a:srgbClr val="FF0066"/>
                </a:solidFill>
              </a:rPr>
              <a:t>а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685800" y="685800"/>
            <a:ext cx="5486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 b="1">
                <a:solidFill>
                  <a:srgbClr val="D60093"/>
                </a:solidFill>
                <a:latin typeface="Algerian" pitchFamily="82" charset="0"/>
              </a:rPr>
              <a:t>Молодец!</a:t>
            </a:r>
          </a:p>
        </p:txBody>
      </p:sp>
      <p:sp>
        <p:nvSpPr>
          <p:cNvPr id="11275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99438" y="5991225"/>
            <a:ext cx="563562" cy="577850"/>
          </a:xfrm>
          <a:prstGeom prst="actionButtonForwardNext">
            <a:avLst/>
          </a:prstGeom>
          <a:gradFill rotWithShape="1">
            <a:gsLst>
              <a:gs pos="0">
                <a:srgbClr val="CC9900"/>
              </a:gs>
              <a:gs pos="50000">
                <a:srgbClr val="CC9900">
                  <a:gamma/>
                  <a:tint val="0"/>
                  <a:invGamma/>
                </a:srgbClr>
              </a:gs>
              <a:gs pos="100000">
                <a:srgbClr val="CC99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 advTm="53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7"/>
                  </p:tgtEl>
                </p:cond>
              </p:nextCondLst>
            </p:seq>
          </p:childTnLst>
        </p:cTn>
      </p:par>
    </p:tnLst>
    <p:bldLst>
      <p:bldP spid="11273" grpId="0"/>
      <p:bldP spid="11274" grpId="0"/>
    </p:bldLst>
  </p:timing>
</p:sld>
</file>

<file path=ppt/theme/theme1.xml><?xml version="1.0" encoding="utf-8"?>
<a:theme xmlns:a="http://schemas.openxmlformats.org/drawingml/2006/main" name="Галкина И.А. Тренажёр. Безударные гласные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Галкина И.А. Тренажёр. Безударные гласные</Template>
  <TotalTime>107</TotalTime>
  <Words>387</Words>
  <Application>Microsoft Office PowerPoint</Application>
  <PresentationFormat>Экран (4:3)</PresentationFormat>
  <Paragraphs>178</Paragraphs>
  <Slides>24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Галкина И.А. Тренажёр. Безударные гласные</vt:lpstr>
      <vt:lpstr>Слайд 1</vt:lpstr>
      <vt:lpstr>Слайд 2</vt:lpstr>
      <vt:lpstr>Слайд 3</vt:lpstr>
      <vt:lpstr>СЛОВАРЬ: Вставь пропущенную букву.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Wg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Альбина </dc:creator>
  <cp:lastModifiedBy>Admin</cp:lastModifiedBy>
  <cp:revision>16</cp:revision>
  <dcterms:created xsi:type="dcterms:W3CDTF">2007-03-09T15:58:34Z</dcterms:created>
  <dcterms:modified xsi:type="dcterms:W3CDTF">2011-11-01T17:01:49Z</dcterms:modified>
</cp:coreProperties>
</file>