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  <p:sldMasterId id="2147483750" r:id="rId2"/>
  </p:sldMasterIdLst>
  <p:handoutMasterIdLst>
    <p:handoutMasterId r:id="rId22"/>
  </p:handoutMasterIdLst>
  <p:sldIdLst>
    <p:sldId id="279" r:id="rId3"/>
    <p:sldId id="271" r:id="rId4"/>
    <p:sldId id="272" r:id="rId5"/>
    <p:sldId id="280" r:id="rId6"/>
    <p:sldId id="257" r:id="rId7"/>
    <p:sldId id="258" r:id="rId8"/>
    <p:sldId id="281" r:id="rId9"/>
    <p:sldId id="283" r:id="rId10"/>
    <p:sldId id="264" r:id="rId11"/>
    <p:sldId id="260" r:id="rId12"/>
    <p:sldId id="282" r:id="rId13"/>
    <p:sldId id="262" r:id="rId14"/>
    <p:sldId id="266" r:id="rId15"/>
    <p:sldId id="263" r:id="rId16"/>
    <p:sldId id="268" r:id="rId17"/>
    <p:sldId id="274" r:id="rId18"/>
    <p:sldId id="276" r:id="rId19"/>
    <p:sldId id="284" r:id="rId20"/>
    <p:sldId id="275" r:id="rId21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  <a:srgbClr val="9900FF"/>
    <a:srgbClr val="0000CC"/>
    <a:srgbClr val="0000FF"/>
    <a:srgbClr val="006600"/>
    <a:srgbClr val="E25B00"/>
    <a:srgbClr val="FFFF99"/>
    <a:srgbClr val="6000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4664" autoAdjust="0"/>
  </p:normalViewPr>
  <p:slideViewPr>
    <p:cSldViewPr>
      <p:cViewPr varScale="1">
        <p:scale>
          <a:sx n="64" d="100"/>
          <a:sy n="64" d="100"/>
        </p:scale>
        <p:origin x="-19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BE5D9E1-45A2-4228-8F0B-4DDDE2D54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2" y="232"/>
              <a:ext cx="1856" cy="3627"/>
              <a:chOff x="3010" y="776"/>
              <a:chExt cx="1856" cy="3627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6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0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7" y="2165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5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3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3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1" y="125"/>
              <a:ext cx="356" cy="608"/>
              <a:chOff x="1729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9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6"/>
              <a:ext cx="500" cy="500"/>
              <a:chOff x="1727" y="868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9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9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7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985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985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077EC-0994-4ADA-BA4D-1DE53E3C5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4A73A-DC8F-4682-9514-9CA864CAD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6F2B6-AD48-4FFE-AB27-05778B36A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81AD5-C08D-4597-8F44-BA169409A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4439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439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F51A4-5A93-4BDB-9EEB-946EB5E75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13711-742B-43CA-8326-31C1B22C9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4808B-221E-4328-94AC-06F9A4A9D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CE2BF-EEEA-4EA8-9315-23D3A12D7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725B1-5EB7-4C19-A72D-AD876747CA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5FAB0-183C-4C44-896D-DD0110A82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8A6FB-6B8A-47F2-89E6-3A10F43F6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76C9E-DEBB-4DB8-858D-C19978ADC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4BF1-C998-44CB-BA22-D9B462C55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5AFD5-3E4C-45DC-A950-4DE1E2003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17ED9-0945-47FA-A79A-7C427B71F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518DB-5333-41E6-9341-987A51F47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558CE-A3BF-4B5C-AF49-DD7CEAC9B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86D61-B38E-4974-BAB5-044FB87A1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B97B0-C311-4591-9940-63572CF4F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EF5D0-EDE9-4461-841D-CE9E324BF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5ADAE-D54D-4380-9779-2972D96E7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17CB5-37D0-49CA-AC7E-1663A460A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30692-5B54-4E9B-BDA4-8CB7946CD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1878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1878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79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79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1879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1879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79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79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79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79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1880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0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0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6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18804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05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0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1880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0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1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1881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1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1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1881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81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81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81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81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82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82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82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82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82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82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82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82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82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882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883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83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83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68522ED-3020-4B96-A2A7-FD3E6D0DD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transition spd="med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43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2058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4336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336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0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3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8F94E61D-C45F-4629-9E5A-16A8DFF8D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337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 spd="med"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lowers_03_big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4" name="WordArt 4"/>
          <p:cNvSpPr>
            <a:spLocks noChangeArrowheads="1" noChangeShapeType="1" noTextEdit="1"/>
          </p:cNvSpPr>
          <p:nvPr/>
        </p:nvSpPr>
        <p:spPr bwMode="auto">
          <a:xfrm>
            <a:off x="539750" y="693738"/>
            <a:ext cx="8135938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39006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folHlink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1">
                      <a:alpha val="79999"/>
                    </a:schemeClr>
                  </a:outerShdw>
                </a:effectLst>
                <a:latin typeface="Impact"/>
              </a:rPr>
              <a:t>ГОУ Чистореченская школа-интернат»</a:t>
            </a:r>
          </a:p>
        </p:txBody>
      </p:sp>
      <p:sp>
        <p:nvSpPr>
          <p:cNvPr id="9" name="WordArt 10"/>
          <p:cNvSpPr>
            <a:spLocks noChangeArrowheads="1" noChangeShapeType="1" noTextEdit="1"/>
          </p:cNvSpPr>
          <p:nvPr/>
        </p:nvSpPr>
        <p:spPr bwMode="auto">
          <a:xfrm>
            <a:off x="323528" y="2492896"/>
            <a:ext cx="8569325" cy="20162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Проект: "Школьная клумба"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0975" y="1584325"/>
            <a:ext cx="3960813" cy="537368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/>
              <a:t>   </a:t>
            </a:r>
            <a:r>
              <a:rPr lang="ru-RU" sz="1400" dirty="0">
                <a:solidFill>
                  <a:srgbClr val="5900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Теплолюбивый засухоустойчивый однолетник, нетребовательный к почвам. Растение компактное, высотой до 20 см, шаровидное. Соцветия - корзинки диаметром 6 см, имеют различную окраску. В смесь включены золотистые, лимонно-жёлтые и оранжевые цвета. Цветет с конца июня - начала июля до заморозков. Широко используется для рабаток, клумб, балконов, ваз, групповых посадок. Предпочитает открытые солнечные участки. Бархатцы выращивают через рассаду, семена сеют в апреле. Всходы появляются на 5 – 10-й день после посева. Сеянцы пикируют на расстоянии 7 см. Посадку на место производят после прекращения весенних заморозков, выдерживая расстояние между растениями 20см. Пересадку переносят легко в любом возрасте. </a:t>
            </a:r>
          </a:p>
        </p:txBody>
      </p:sp>
      <p:sp>
        <p:nvSpPr>
          <p:cNvPr id="129028" name="WordArt 4"/>
          <p:cNvSpPr>
            <a:spLocks noChangeArrowheads="1" noChangeShapeType="1" noTextEdit="1"/>
          </p:cNvSpPr>
          <p:nvPr/>
        </p:nvSpPr>
        <p:spPr bwMode="auto">
          <a:xfrm>
            <a:off x="539750" y="0"/>
            <a:ext cx="7848600" cy="198913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sy="50000" kx="-2453608" algn="bl" rotWithShape="0">
                    <a:srgbClr val="C0C0C0">
                      <a:alpha val="50000"/>
                    </a:srgbClr>
                  </a:outerShdw>
                </a:effectLst>
                <a:latin typeface="Arial"/>
                <a:cs typeface="Arial"/>
              </a:rPr>
              <a:t>Бархатцы прямостоячие "Купид"</a:t>
            </a:r>
          </a:p>
        </p:txBody>
      </p:sp>
      <p:pic>
        <p:nvPicPr>
          <p:cNvPr id="7" name="Picture 5" descr="tn_81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1609725"/>
            <a:ext cx="5364162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/>
      <p:bldP spid="1290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644900"/>
            <a:ext cx="85344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n_81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0"/>
            <a:ext cx="1961033" cy="191866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tn_81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1961033" cy="191866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tn_81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60648"/>
            <a:ext cx="1961033" cy="191866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tn_81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60648"/>
            <a:ext cx="1961033" cy="191866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 стрелкой 11"/>
          <p:cNvCxnSpPr/>
          <p:nvPr/>
        </p:nvCxnSpPr>
        <p:spPr>
          <a:xfrm>
            <a:off x="2051050" y="2924175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719932" y="3680618"/>
            <a:ext cx="1511300" cy="576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1799432" y="2817019"/>
            <a:ext cx="3024187" cy="936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1" name="Picture 5" descr="tn_81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2967" y="1700808"/>
            <a:ext cx="1961033" cy="191866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Прямая со стрелкой 24"/>
          <p:cNvCxnSpPr>
            <a:stCxn id="6" idx="4"/>
          </p:cNvCxnSpPr>
          <p:nvPr/>
        </p:nvCxnSpPr>
        <p:spPr>
          <a:xfrm rot="16200000" flipH="1">
            <a:off x="3406775" y="3200401"/>
            <a:ext cx="2878137" cy="3159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5218907" y="3140869"/>
            <a:ext cx="2665412" cy="215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7416800" y="3752850"/>
            <a:ext cx="1223963" cy="1444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4427538" cy="558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400" b="1" smtClean="0">
                <a:latin typeface="Georgia" pitchFamily="18" charset="0"/>
              </a:rPr>
              <a:t>                 </a:t>
            </a:r>
            <a:r>
              <a:rPr lang="ru-RU" sz="1400" b="1" smtClean="0">
                <a:solidFill>
                  <a:srgbClr val="590096"/>
                </a:solidFill>
                <a:latin typeface="Georgia" pitchFamily="18" charset="0"/>
              </a:rPr>
              <a:t>Однолетнее растение высотой 30-40 см. Окраска цветков ярко-красная. Зацветает в конце июня и цветет обильно до самых заморозков. Традиционное украшение парадных цветников.  Растения неприхотливы к условиям произрастания, но важно, чтобы участок был солнечным. Лучше растут на умеренно плодородных и рыхлых почвах. На слишком богатых и сырых почвах цветут слабо. Используется в оформлении бордюров, клумб и балконов. Семена при выращивании рассады высевают в феврале – марте. Всходы появляются на 10 -15 день. Сеянцы пикируют дважды. На постоянное место закаленную рассаду высаживают в начале июня, после окончания весенних заморозков, выдерживая расстояние между растениями 25 – 30 см. Для лучшего кущения прищипывают верхушки молодых растений. </a:t>
            </a:r>
          </a:p>
        </p:txBody>
      </p:sp>
      <p:sp>
        <p:nvSpPr>
          <p:cNvPr id="131077" name="WordArt 5"/>
          <p:cNvSpPr>
            <a:spLocks noChangeArrowheads="1" noChangeShapeType="1" noTextEdit="1"/>
          </p:cNvSpPr>
          <p:nvPr/>
        </p:nvSpPr>
        <p:spPr bwMode="auto">
          <a:xfrm>
            <a:off x="433388" y="0"/>
            <a:ext cx="8459787" cy="141287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Сальвия 'Блестящая' </a:t>
            </a:r>
          </a:p>
        </p:txBody>
      </p:sp>
      <p:pic>
        <p:nvPicPr>
          <p:cNvPr id="131078" name="Picture 6" descr="tn_88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2241550"/>
            <a:ext cx="4643437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  <p:bldP spid="1310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WordArt 4"/>
          <p:cNvSpPr>
            <a:spLocks noChangeArrowheads="1" noChangeShapeType="1" noTextEdit="1"/>
          </p:cNvSpPr>
          <p:nvPr/>
        </p:nvSpPr>
        <p:spPr bwMode="auto">
          <a:xfrm rot="-1742300">
            <a:off x="-87313" y="1435100"/>
            <a:ext cx="5551488" cy="66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74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Бархатцы прямостоячие "Купид"</a:t>
            </a:r>
          </a:p>
        </p:txBody>
      </p:sp>
      <p:sp>
        <p:nvSpPr>
          <p:cNvPr id="135173" name="WordArt 5"/>
          <p:cNvSpPr>
            <a:spLocks noChangeArrowheads="1" noChangeShapeType="1" noTextEdit="1"/>
          </p:cNvSpPr>
          <p:nvPr/>
        </p:nvSpPr>
        <p:spPr bwMode="auto">
          <a:xfrm rot="1277184">
            <a:off x="4629150" y="1509713"/>
            <a:ext cx="4695825" cy="1198562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44444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028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Сальвия "Блестящая"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005263"/>
            <a:ext cx="8243887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>
          <a:xfrm rot="10800000" flipV="1">
            <a:off x="4787900" y="2060575"/>
            <a:ext cx="2232025" cy="2160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2303463" y="2673350"/>
            <a:ext cx="2736850" cy="1800225"/>
          </a:xfrm>
          <a:prstGeom prst="straightConnector1">
            <a:avLst/>
          </a:prstGeom>
          <a:ln w="76200">
            <a:solidFill>
              <a:srgbClr val="B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175" name="Line 7"/>
          <p:cNvSpPr>
            <a:spLocks noChangeShapeType="1"/>
          </p:cNvSpPr>
          <p:nvPr/>
        </p:nvSpPr>
        <p:spPr bwMode="auto">
          <a:xfrm>
            <a:off x="2268538" y="2420938"/>
            <a:ext cx="1223962" cy="2808287"/>
          </a:xfrm>
          <a:prstGeom prst="line">
            <a:avLst/>
          </a:prstGeom>
          <a:noFill/>
          <a:ln w="76200">
            <a:solidFill>
              <a:srgbClr val="B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5176" name="Line 8"/>
          <p:cNvSpPr>
            <a:spLocks noChangeShapeType="1"/>
          </p:cNvSpPr>
          <p:nvPr/>
        </p:nvSpPr>
        <p:spPr bwMode="auto">
          <a:xfrm flipH="1">
            <a:off x="6300788" y="2133600"/>
            <a:ext cx="647700" cy="2159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 animBg="1"/>
      <p:bldP spid="135173" grpId="0" animBg="1"/>
      <p:bldP spid="135175" grpId="0" animBg="1"/>
      <p:bldP spid="1351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70100"/>
            <a:ext cx="4356100" cy="47879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smtClean="0">
                <a:latin typeface="Georgia" pitchFamily="18" charset="0"/>
              </a:rPr>
              <a:t>              </a:t>
            </a:r>
            <a:r>
              <a:rPr lang="ru-RU" sz="2000" smtClean="0">
                <a:solidFill>
                  <a:schemeClr val="tx2"/>
                </a:solidFill>
                <a:latin typeface="Georgia" pitchFamily="18" charset="0"/>
              </a:rPr>
              <a:t>Теневыносливый почвопокровник с оригинальной окраской. Быстро разрастается, образуя пестрый ковер. Хороша для переднего края бордюра. Интересна как один из компонентов ампельных посадок. Прекрасно смотрится в сочетании с другими теневыносливыми растениями (барвинок, лилия и т.п.) Не прихотлива. </a:t>
            </a:r>
          </a:p>
        </p:txBody>
      </p:sp>
      <p:pic>
        <p:nvPicPr>
          <p:cNvPr id="18435" name="Picture 5" descr="goods_13-qPo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55988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goods_13-qPo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0" name="WordArt 4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7632700" cy="1727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85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Будра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  <p:bldP spid="13210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1" name="WordArt 5"/>
          <p:cNvSpPr>
            <a:spLocks noChangeArrowheads="1" noChangeShapeType="1" noTextEdit="1"/>
          </p:cNvSpPr>
          <p:nvPr/>
        </p:nvSpPr>
        <p:spPr bwMode="auto">
          <a:xfrm>
            <a:off x="1476375" y="476250"/>
            <a:ext cx="6335713" cy="10080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Будра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565400"/>
            <a:ext cx="85344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2" name="Line 6"/>
          <p:cNvSpPr>
            <a:spLocks noChangeShapeType="1"/>
          </p:cNvSpPr>
          <p:nvPr/>
        </p:nvSpPr>
        <p:spPr bwMode="auto">
          <a:xfrm>
            <a:off x="4500563" y="1628775"/>
            <a:ext cx="1439862" cy="1439863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3347244" y="2493169"/>
            <a:ext cx="158432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2375694" y="1953419"/>
            <a:ext cx="1584325" cy="1223963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1" grpId="0" animBg="1"/>
      <p:bldP spid="1372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flowers_03_big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WordArt 6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864235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7500C4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Финансирование  проекта: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636838"/>
            <a:ext cx="9144000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spc="-300" dirty="0">
                <a:solidFill>
                  <a:srgbClr val="0000FF"/>
                </a:solidFill>
              </a:rPr>
              <a:t>Администрация</a:t>
            </a:r>
            <a:r>
              <a:rPr lang="ru-RU" sz="5400" b="1" dirty="0">
                <a:solidFill>
                  <a:srgbClr val="0000FF"/>
                </a:solidFill>
              </a:rPr>
              <a:t> </a:t>
            </a:r>
            <a:r>
              <a:rPr lang="ru-RU" sz="5400" b="1" spc="-300" dirty="0">
                <a:solidFill>
                  <a:srgbClr val="0000FF"/>
                </a:solidFill>
              </a:rPr>
              <a:t>школы</a:t>
            </a:r>
            <a:r>
              <a:rPr lang="ru-RU" sz="5400" b="1" dirty="0">
                <a:solidFill>
                  <a:srgbClr val="0000FF"/>
                </a:solidFill>
              </a:rPr>
              <a:t>.</a:t>
            </a:r>
          </a:p>
          <a:p>
            <a:pPr>
              <a:defRPr/>
            </a:pPr>
            <a:r>
              <a:rPr lang="ru-RU" sz="5400" b="1" dirty="0">
                <a:solidFill>
                  <a:srgbClr val="0000FF"/>
                </a:solidFill>
              </a:rPr>
              <a:t>           Спонсоры.</a:t>
            </a:r>
          </a:p>
          <a:p>
            <a:pPr>
              <a:defRPr/>
            </a:pPr>
            <a:endParaRPr lang="ru-RU" sz="5400" b="1" dirty="0">
              <a:solidFill>
                <a:srgbClr val="0000FF"/>
              </a:solidFill>
            </a:endParaRPr>
          </a:p>
          <a:p>
            <a:pPr>
              <a:defRPr/>
            </a:pPr>
            <a:endParaRPr lang="ru-RU" b="1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mtClean="0">
                <a:solidFill>
                  <a:srgbClr val="B00000"/>
                </a:solidFill>
                <a:latin typeface="Georgia" pitchFamily="18" charset="0"/>
              </a:rPr>
              <a:t>Найти землю для саженцев.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mtClean="0">
                <a:solidFill>
                  <a:srgbClr val="B00000"/>
                </a:solidFill>
                <a:latin typeface="Georgia" pitchFamily="18" charset="0"/>
              </a:rPr>
              <a:t>В начале марта посадить саженцы.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mtClean="0">
                <a:solidFill>
                  <a:srgbClr val="B00000"/>
                </a:solidFill>
                <a:latin typeface="Georgia" pitchFamily="18" charset="0"/>
              </a:rPr>
              <a:t>Составить график ухода за саженцами.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mtClean="0">
                <a:solidFill>
                  <a:srgbClr val="B00000"/>
                </a:solidFill>
                <a:latin typeface="Georgia" pitchFamily="18" charset="0"/>
              </a:rPr>
              <a:t>Ухаживать за ними.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mtClean="0">
                <a:solidFill>
                  <a:srgbClr val="B00000"/>
                </a:solidFill>
                <a:latin typeface="Georgia" pitchFamily="18" charset="0"/>
              </a:rPr>
              <a:t>В середине мая высадить саженцы на клумбу по схеме.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mtClean="0">
                <a:solidFill>
                  <a:srgbClr val="B00000"/>
                </a:solidFill>
                <a:latin typeface="Georgia" pitchFamily="18" charset="0"/>
              </a:rPr>
              <a:t>По графику ухаживать за клумбой всё лето.</a:t>
            </a:r>
          </a:p>
        </p:txBody>
      </p:sp>
      <p:sp>
        <p:nvSpPr>
          <p:cNvPr id="153604" name="WordArt 4"/>
          <p:cNvSpPr>
            <a:spLocks noChangeArrowheads="1" noChangeShapeType="1" noTextEdit="1"/>
          </p:cNvSpPr>
          <p:nvPr/>
        </p:nvSpPr>
        <p:spPr bwMode="auto">
          <a:xfrm>
            <a:off x="827088" y="476250"/>
            <a:ext cx="74168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План мероприятий: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850" y="1125538"/>
          <a:ext cx="8351838" cy="5000244"/>
        </p:xfrm>
        <a:graphic>
          <a:graphicData uri="http://schemas.openxmlformats.org/drawingml/2006/table">
            <a:tbl>
              <a:tblPr/>
              <a:tblGrid>
                <a:gridCol w="2259013"/>
                <a:gridCol w="2401887"/>
                <a:gridCol w="2090738"/>
                <a:gridCol w="1600200"/>
              </a:tblGrid>
              <a:tr h="698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Times New Roman" pitchFamily="18" charset="0"/>
                          <a:cs typeface="Arial Unicode MS" pitchFamily="34" charset="-128"/>
                        </a:rPr>
                        <a:t>название цветов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Unicode MS" pitchFamily="34" charset="-128"/>
                      </a:endParaRPr>
                    </a:p>
                  </a:txBody>
                  <a:tcPr marL="62004" marR="6200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Times New Roman" pitchFamily="18" charset="0"/>
                          <a:cs typeface="Arial Unicode MS" pitchFamily="34" charset="-128"/>
                        </a:rPr>
                        <a:t>цена за один пакетик,руб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Unicode MS" pitchFamily="34" charset="-128"/>
                      </a:endParaRPr>
                    </a:p>
                  </a:txBody>
                  <a:tcPr marL="62004" marR="62004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Times New Roman" pitchFamily="18" charset="0"/>
                          <a:cs typeface="Arial Unicode MS" pitchFamily="34" charset="-128"/>
                        </a:rPr>
                        <a:t>число пакетиков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Unicode MS" pitchFamily="34" charset="-128"/>
                      </a:endParaRPr>
                    </a:p>
                  </a:txBody>
                  <a:tcPr marL="62004" marR="62004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Times New Roman" pitchFamily="18" charset="0"/>
                          <a:cs typeface="Arial Unicode MS" pitchFamily="34" charset="-128"/>
                        </a:rPr>
                        <a:t>полная цена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Unicode MS" pitchFamily="34" charset="-128"/>
                      </a:endParaRPr>
                    </a:p>
                  </a:txBody>
                  <a:tcPr marL="62004" marR="62004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Times New Roman" pitchFamily="18" charset="0"/>
                          <a:cs typeface="Arial Unicode MS" pitchFamily="34" charset="-128"/>
                        </a:rPr>
                        <a:t>бархатцы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Unicode MS" pitchFamily="34" charset="-128"/>
                      </a:endParaRPr>
                    </a:p>
                  </a:txBody>
                  <a:tcPr marL="62004" marR="6200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Times New Roman" pitchFamily="18" charset="0"/>
                          <a:cs typeface="Arial Unicode MS" pitchFamily="34" charset="-128"/>
                        </a:rPr>
                        <a:t>20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Unicode MS" pitchFamily="34" charset="-128"/>
                      </a:endParaRPr>
                    </a:p>
                  </a:txBody>
                  <a:tcPr marL="62004" marR="62004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Times New Roman" pitchFamily="18" charset="0"/>
                          <a:cs typeface="Arial Unicode MS" pitchFamily="34" charset="-128"/>
                        </a:rPr>
                        <a:t>6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Unicode MS" pitchFamily="34" charset="-128"/>
                      </a:endParaRPr>
                    </a:p>
                  </a:txBody>
                  <a:tcPr marL="62004" marR="62004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Times New Roman" pitchFamily="18" charset="0"/>
                          <a:cs typeface="Arial Unicode MS" pitchFamily="34" charset="-128"/>
                        </a:rPr>
                        <a:t>120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Unicode MS" pitchFamily="34" charset="-128"/>
                      </a:endParaRPr>
                    </a:p>
                  </a:txBody>
                  <a:tcPr marL="62004" marR="62004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Times New Roman" pitchFamily="18" charset="0"/>
                          <a:cs typeface="Arial Unicode MS" pitchFamily="34" charset="-128"/>
                        </a:rPr>
                        <a:t>сальвия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Unicode MS" pitchFamily="34" charset="-128"/>
                      </a:endParaRPr>
                    </a:p>
                  </a:txBody>
                  <a:tcPr marL="62004" marR="6200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Times New Roman" pitchFamily="18" charset="0"/>
                          <a:cs typeface="Arial Unicode MS" pitchFamily="34" charset="-128"/>
                        </a:rPr>
                        <a:t>15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Unicode MS" pitchFamily="34" charset="-128"/>
                      </a:endParaRPr>
                    </a:p>
                  </a:txBody>
                  <a:tcPr marL="62004" marR="62004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Times New Roman" pitchFamily="18" charset="0"/>
                          <a:cs typeface="Arial Unicode MS" pitchFamily="34" charset="-128"/>
                        </a:rPr>
                        <a:t>8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Unicode MS" pitchFamily="34" charset="-128"/>
                      </a:endParaRPr>
                    </a:p>
                  </a:txBody>
                  <a:tcPr marL="62004" marR="62004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Times New Roman" pitchFamily="18" charset="0"/>
                          <a:cs typeface="Arial Unicode MS" pitchFamily="34" charset="-128"/>
                        </a:rPr>
                        <a:t>120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Unicode MS" pitchFamily="34" charset="-128"/>
                      </a:endParaRPr>
                    </a:p>
                  </a:txBody>
                  <a:tcPr marL="62004" marR="62004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181C"/>
                          </a:solidFill>
                          <a:effectLst/>
                          <a:latin typeface="Verdana" pitchFamily="34" charset="0"/>
                        </a:rPr>
                        <a:t>      будра</a:t>
                      </a:r>
                    </a:p>
                  </a:txBody>
                  <a:tcPr marL="62004" marR="6200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181C"/>
                          </a:solidFill>
                          <a:effectLst/>
                          <a:latin typeface="Verdana" pitchFamily="34" charset="0"/>
                        </a:rPr>
                        <a:t>             20</a:t>
                      </a:r>
                    </a:p>
                  </a:txBody>
                  <a:tcPr marL="62004" marR="62004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181C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2004" marR="62004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181C"/>
                          </a:solidFill>
                          <a:effectLst/>
                          <a:latin typeface="Verdana" pitchFamily="34" charset="0"/>
                        </a:rPr>
                        <a:t>160</a:t>
                      </a:r>
                    </a:p>
                  </a:txBody>
                  <a:tcPr marL="62004" marR="62004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Times New Roman" pitchFamily="18" charset="0"/>
                          <a:cs typeface="Arial Unicode MS" pitchFamily="34" charset="-128"/>
                        </a:rPr>
                        <a:t>итого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Unicode MS" pitchFamily="34" charset="-128"/>
                      </a:endParaRPr>
                    </a:p>
                  </a:txBody>
                  <a:tcPr marL="62004" marR="6200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Times New Roman" pitchFamily="18" charset="0"/>
                          <a:cs typeface="Arial Unicode MS" pitchFamily="34" charset="-128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Unicode MS" pitchFamily="34" charset="-128"/>
                      </a:endParaRPr>
                    </a:p>
                  </a:txBody>
                  <a:tcPr marL="62004" marR="62004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ea typeface="Times New Roman" pitchFamily="18" charset="0"/>
                          <a:cs typeface="Arial Unicode MS" pitchFamily="34" charset="-128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Unicode MS" pitchFamily="34" charset="-128"/>
                      </a:endParaRPr>
                    </a:p>
                  </a:txBody>
                  <a:tcPr marL="62004" marR="62004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Arial CYR" pitchFamily="34" charset="0"/>
                          <a:ea typeface="Times New Roman" pitchFamily="18" charset="0"/>
                          <a:cs typeface="Arial Unicode MS" pitchFamily="34" charset="-128"/>
                        </a:rPr>
                        <a:t>360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B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Unicode MS" pitchFamily="34" charset="-128"/>
                      </a:endParaRPr>
                    </a:p>
                  </a:txBody>
                  <a:tcPr marL="62004" marR="62004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2004" marR="6200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2004" marR="62004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2004" marR="62004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2004" marR="62004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2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                   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Дополнительные расходы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2004" marR="62004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181C"/>
                          </a:solidFill>
                          <a:effectLst/>
                          <a:latin typeface="Verdana" pitchFamily="34" charset="0"/>
                        </a:rPr>
                        <a:t>Удобрение, цемент</a:t>
                      </a:r>
                    </a:p>
                  </a:txBody>
                  <a:tcPr marL="62004" marR="62004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004" marR="62004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B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004" marR="62004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5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ОБЩАЯ СТОИМОСТЬ</a:t>
                      </a:r>
                    </a:p>
                  </a:txBody>
                  <a:tcPr marL="62004" marR="62004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2004" marR="62004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004" marR="62004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860 руб.</a:t>
                      </a:r>
                    </a:p>
                  </a:txBody>
                  <a:tcPr marL="62004" marR="62004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67" name="TextBox 2"/>
          <p:cNvSpPr txBox="1">
            <a:spLocks noChangeArrowheads="1"/>
          </p:cNvSpPr>
          <p:nvPr/>
        </p:nvSpPr>
        <p:spPr bwMode="auto">
          <a:xfrm>
            <a:off x="0" y="260350"/>
            <a:ext cx="8693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Стоимость посадочного материала.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lowers_03_big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81" name="WordArt 5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7777162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B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Ожидаемый результат</a:t>
            </a:r>
          </a:p>
        </p:txBody>
      </p:sp>
      <p:sp>
        <p:nvSpPr>
          <p:cNvPr id="152583" name="WordArt 7"/>
          <p:cNvSpPr>
            <a:spLocks noChangeArrowheads="1" noChangeShapeType="1" noTextEdit="1"/>
          </p:cNvSpPr>
          <p:nvPr/>
        </p:nvSpPr>
        <p:spPr bwMode="auto">
          <a:xfrm>
            <a:off x="468313" y="2420938"/>
            <a:ext cx="8280400" cy="316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4925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25 августа 2011 года мы приглашаем</a:t>
            </a:r>
          </a:p>
          <a:p>
            <a:pPr algn="ctr"/>
            <a:r>
              <a:rPr lang="ru-RU" sz="3600" kern="10">
                <a:ln w="34925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вас оценить результат нашей </a:t>
            </a:r>
          </a:p>
          <a:p>
            <a:pPr algn="ctr"/>
            <a:r>
              <a:rPr lang="ru-RU" sz="3600" kern="10">
                <a:ln w="34925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совместной работы.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1" grpId="0" animBg="1"/>
      <p:bldP spid="1525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tn_8186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2" name="WordArt 4"/>
          <p:cNvSpPr>
            <a:spLocks noChangeArrowheads="1" noChangeShapeType="1" noTextEdit="1"/>
          </p:cNvSpPr>
          <p:nvPr/>
        </p:nvSpPr>
        <p:spPr bwMode="auto">
          <a:xfrm>
            <a:off x="1692275" y="260350"/>
            <a:ext cx="554355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7500C4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Цель проекта:</a:t>
            </a:r>
          </a:p>
        </p:txBody>
      </p:sp>
      <p:sp>
        <p:nvSpPr>
          <p:cNvPr id="140295" name="WordArt 7"/>
          <p:cNvSpPr>
            <a:spLocks noChangeArrowheads="1" noChangeShapeType="1" noTextEdit="1"/>
          </p:cNvSpPr>
          <p:nvPr/>
        </p:nvSpPr>
        <p:spPr bwMode="auto">
          <a:xfrm>
            <a:off x="323850" y="2133600"/>
            <a:ext cx="8653463" cy="3024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Благоустройство территории, </a:t>
            </a:r>
          </a:p>
          <a:p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эстетическое воспитание детей</a:t>
            </a:r>
          </a:p>
          <a:p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 ходе коллективно-творческого дела</a:t>
            </a:r>
          </a:p>
          <a:p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"Школьная клумба"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40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0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0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0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40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40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40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0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40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0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0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0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0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0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0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0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tn_82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89138"/>
            <a:ext cx="8353425" cy="4319587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3"/>
              </a:buBlip>
            </a:pPr>
            <a:r>
              <a:rPr lang="ru-RU" sz="3600" b="1" smtClean="0">
                <a:solidFill>
                  <a:srgbClr val="FFFF99"/>
                </a:solidFill>
                <a:latin typeface="Courier New" pitchFamily="49" charset="0"/>
              </a:rPr>
              <a:t>Привить чувство прекрасного.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</a:pPr>
            <a:r>
              <a:rPr lang="ru-RU" sz="3600" b="1" smtClean="0">
                <a:solidFill>
                  <a:srgbClr val="FFFF99"/>
                </a:solidFill>
                <a:latin typeface="Courier New" pitchFamily="49" charset="0"/>
              </a:rPr>
              <a:t>Развить наблюдательность и интерес к окружающему миру.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</a:pPr>
            <a:r>
              <a:rPr lang="ru-RU" sz="3600" b="1" smtClean="0">
                <a:solidFill>
                  <a:srgbClr val="FFFF99"/>
                </a:solidFill>
                <a:latin typeface="Courier New" pitchFamily="49" charset="0"/>
              </a:rPr>
              <a:t>Научиться различать виды цветов.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</a:pPr>
            <a:r>
              <a:rPr lang="ru-RU" sz="3600" b="1" smtClean="0">
                <a:solidFill>
                  <a:srgbClr val="FFFF99"/>
                </a:solidFill>
                <a:latin typeface="Courier New" pitchFamily="49" charset="0"/>
              </a:rPr>
              <a:t>Научиться сочетать цвета и подбирать по ним цветы.</a:t>
            </a:r>
          </a:p>
        </p:txBody>
      </p:sp>
      <p:sp>
        <p:nvSpPr>
          <p:cNvPr id="141316" name="WordArt 4"/>
          <p:cNvSpPr>
            <a:spLocks noChangeArrowheads="1" noChangeShapeType="1" noTextEdit="1"/>
          </p:cNvSpPr>
          <p:nvPr/>
        </p:nvSpPr>
        <p:spPr bwMode="auto">
          <a:xfrm>
            <a:off x="900113" y="404813"/>
            <a:ext cx="7632700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590096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Задачи: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tn_82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8" name="WordArt 4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813593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9900FF"/>
                  </a:outerShdw>
                </a:effectLst>
                <a:latin typeface="Impact"/>
              </a:rPr>
              <a:t>Проблемы, причины выбора темы:</a:t>
            </a:r>
          </a:p>
        </p:txBody>
      </p:sp>
      <p:sp>
        <p:nvSpPr>
          <p:cNvPr id="164872" name="WordArt 8"/>
          <p:cNvSpPr>
            <a:spLocks noChangeArrowheads="1" noChangeShapeType="1" noTextEdit="1"/>
          </p:cNvSpPr>
          <p:nvPr/>
        </p:nvSpPr>
        <p:spPr bwMode="auto">
          <a:xfrm>
            <a:off x="611188" y="1628775"/>
            <a:ext cx="8208962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urier New"/>
                <a:cs typeface="Courier New"/>
              </a:rPr>
              <a:t>Школа должна быть красивой и уютной </a:t>
            </a:r>
          </a:p>
          <a:p>
            <a:r>
              <a:rPr lang="ru-RU" sz="3600" b="1" kern="1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urier New"/>
                <a:cs typeface="Courier New"/>
              </a:rPr>
              <a:t>не только изнутри, но и снаружи.</a:t>
            </a:r>
          </a:p>
        </p:txBody>
      </p:sp>
      <p:sp>
        <p:nvSpPr>
          <p:cNvPr id="164873" name="WordArt 9"/>
          <p:cNvSpPr>
            <a:spLocks noChangeArrowheads="1" noChangeShapeType="1" noTextEdit="1"/>
          </p:cNvSpPr>
          <p:nvPr/>
        </p:nvSpPr>
        <p:spPr bwMode="auto">
          <a:xfrm>
            <a:off x="611188" y="3213100"/>
            <a:ext cx="8208962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urier New"/>
                <a:cs typeface="Courier New"/>
              </a:rPr>
              <a:t>Действующие клумбы не соответствуют </a:t>
            </a:r>
          </a:p>
          <a:p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urier New"/>
                <a:cs typeface="Courier New"/>
              </a:rPr>
              <a:t>современным требованиям.</a:t>
            </a:r>
          </a:p>
        </p:txBody>
      </p:sp>
      <p:sp>
        <p:nvSpPr>
          <p:cNvPr id="164874" name="WordArt 10"/>
          <p:cNvSpPr>
            <a:spLocks noChangeArrowheads="1" noChangeShapeType="1" noTextEdit="1"/>
          </p:cNvSpPr>
          <p:nvPr/>
        </p:nvSpPr>
        <p:spPr bwMode="auto">
          <a:xfrm>
            <a:off x="684213" y="4705350"/>
            <a:ext cx="8208962" cy="595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8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urier New"/>
                <a:cs typeface="Courier New"/>
              </a:rPr>
              <a:t>Попробовать свои силы в оформительском деле.</a:t>
            </a:r>
          </a:p>
        </p:txBody>
      </p:sp>
      <p:sp>
        <p:nvSpPr>
          <p:cNvPr id="164875" name="WordArt 11"/>
          <p:cNvSpPr>
            <a:spLocks noChangeArrowheads="1" noChangeShapeType="1" noTextEdit="1"/>
          </p:cNvSpPr>
          <p:nvPr/>
        </p:nvSpPr>
        <p:spPr bwMode="auto">
          <a:xfrm>
            <a:off x="684213" y="5589588"/>
            <a:ext cx="80645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urier New"/>
                <a:cs typeface="Courier New"/>
              </a:rPr>
              <a:t>Применить свои знания, полученные</a:t>
            </a:r>
          </a:p>
          <a:p>
            <a:r>
              <a:rPr lang="ru-RU" sz="3600" b="1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urier New"/>
                <a:cs typeface="Courier New"/>
              </a:rPr>
              <a:t>на уроках и из книг, на практике.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8" grpId="0" animBg="1"/>
      <p:bldP spid="164872" grpId="0" animBg="1"/>
      <p:bldP spid="164873" grpId="0" animBg="1"/>
      <p:bldP spid="164874" grpId="0" animBg="1"/>
      <p:bldP spid="1648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41" name="WordArt 9"/>
          <p:cNvSpPr>
            <a:spLocks noChangeArrowheads="1" noChangeShapeType="1" noTextEdit="1"/>
          </p:cNvSpPr>
          <p:nvPr/>
        </p:nvSpPr>
        <p:spPr bwMode="auto">
          <a:xfrm>
            <a:off x="107950" y="1484313"/>
            <a:ext cx="8893175" cy="4824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45791" dir="2021404" algn="ctr" rotWithShape="0">
                    <a:schemeClr val="bg2">
                      <a:alpha val="79999"/>
                    </a:schemeClr>
                  </a:outerShdw>
                </a:effectLst>
                <a:latin typeface="Monotype Corsiva"/>
              </a:rPr>
              <a:t>Наша задача совсем не проста:</a:t>
            </a:r>
          </a:p>
          <a:p>
            <a:pPr algn="ctr"/>
            <a:r>
              <a:rPr lang="ru-RU" sz="3600" b="1" kern="1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45791" dir="2021404" algn="ctr" rotWithShape="0">
                    <a:schemeClr val="bg2">
                      <a:alpha val="79999"/>
                    </a:schemeClr>
                  </a:outerShdw>
                </a:effectLst>
                <a:latin typeface="Monotype Corsiva"/>
              </a:rPr>
              <a:t>Клумбу хотим мы </a:t>
            </a:r>
          </a:p>
          <a:p>
            <a:pPr algn="ctr"/>
            <a:r>
              <a:rPr lang="ru-RU" sz="3600" b="1" kern="1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45791" dir="2021404" algn="ctr" rotWithShape="0">
                    <a:schemeClr val="bg2">
                      <a:alpha val="79999"/>
                    </a:schemeClr>
                  </a:outerShdw>
                </a:effectLst>
                <a:latin typeface="Monotype Corsiva"/>
              </a:rPr>
              <a:t>в прекрасных цветах.</a:t>
            </a:r>
          </a:p>
          <a:p>
            <a:pPr algn="ctr"/>
            <a:r>
              <a:rPr lang="ru-RU" sz="3600" b="1" kern="1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45791" dir="2021404" algn="ctr" rotWithShape="0">
                    <a:schemeClr val="bg2">
                      <a:alpha val="79999"/>
                    </a:schemeClr>
                  </a:outerShdw>
                </a:effectLst>
                <a:latin typeface="Monotype Corsiva"/>
              </a:rPr>
              <a:t>И пусть наше диво всё лето</a:t>
            </a:r>
          </a:p>
          <a:p>
            <a:pPr algn="ctr"/>
            <a:r>
              <a:rPr lang="ru-RU" sz="3600" b="1" kern="1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45791" dir="2021404" algn="ctr" rotWithShape="0">
                    <a:schemeClr val="bg2">
                      <a:alpha val="79999"/>
                    </a:schemeClr>
                  </a:outerShdw>
                </a:effectLst>
                <a:latin typeface="Monotype Corsiva"/>
              </a:rPr>
              <a:t>Теплом её будет согрето.</a:t>
            </a:r>
          </a:p>
        </p:txBody>
      </p:sp>
      <p:sp>
        <p:nvSpPr>
          <p:cNvPr id="120843" name="WordArt 11"/>
          <p:cNvSpPr>
            <a:spLocks noChangeArrowheads="1" noChangeShapeType="1" noTextEdit="1"/>
          </p:cNvSpPr>
          <p:nvPr/>
        </p:nvSpPr>
        <p:spPr bwMode="auto">
          <a:xfrm>
            <a:off x="1908175" y="188913"/>
            <a:ext cx="511175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2700">
                  <a:solidFill>
                    <a:srgbClr val="7500C4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А в целом</a:t>
            </a:r>
            <a:r>
              <a:rPr lang="ru-RU" sz="3600" b="1" kern="10" dirty="0">
                <a:ln w="12700">
                  <a:solidFill>
                    <a:srgbClr val="7500C4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: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08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20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20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0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20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20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 r="6683"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2" name="WordArt 6"/>
          <p:cNvSpPr>
            <a:spLocks noChangeArrowheads="1" noChangeShapeType="1" noTextEdit="1"/>
          </p:cNvSpPr>
          <p:nvPr/>
        </p:nvSpPr>
        <p:spPr bwMode="auto">
          <a:xfrm>
            <a:off x="684213" y="1268413"/>
            <a:ext cx="7848600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68392" dir="1308085" algn="ctr" rotWithShape="0">
                    <a:schemeClr val="bg2"/>
                  </a:outerShdw>
                </a:effectLst>
                <a:latin typeface="Impact"/>
              </a:rPr>
              <a:t>Клумба нашей мечты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5" name="Picture 3" descr="C:\Documents and Settings\Светлана\Рабочий стол\клумба\100_6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47898">
            <a:off x="18525" y="491627"/>
            <a:ext cx="4937125" cy="3703637"/>
          </a:xfrm>
          <a:prstGeom prst="horizontalScroll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</p:pic>
      <p:pic>
        <p:nvPicPr>
          <p:cNvPr id="172034" name="Picture 2" descr="C:\Documents and Settings\Светлана\Рабочий стол\клумба\100_6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50749">
            <a:off x="4345232" y="175496"/>
            <a:ext cx="4340770" cy="3256275"/>
          </a:xfrm>
          <a:prstGeom prst="horizontalScroll">
            <a:avLst/>
          </a:prstGeom>
          <a:ln w="57150">
            <a:solidFill>
              <a:schemeClr val="accent5">
                <a:lumMod val="50000"/>
              </a:schemeClr>
            </a:solidFill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79613" y="549275"/>
            <a:ext cx="4708525" cy="211613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Схема будущей клумбы.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" name="Picture 7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5288" y="3789363"/>
            <a:ext cx="8243887" cy="2457450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9900FF"/>
                </a:solidFill>
              </a:rPr>
              <a:t>Габариты клумбы:</a:t>
            </a:r>
            <a:endParaRPr lang="ru-RU" b="1" dirty="0">
              <a:solidFill>
                <a:srgbClr val="9900FF"/>
              </a:solidFill>
            </a:endParaRPr>
          </a:p>
        </p:txBody>
      </p:sp>
      <p:sp>
        <p:nvSpPr>
          <p:cNvPr id="12291" name="Содержимое 34"/>
          <p:cNvSpPr>
            <a:spLocks noGrp="1"/>
          </p:cNvSpPr>
          <p:nvPr>
            <p:ph idx="1"/>
          </p:nvPr>
        </p:nvSpPr>
        <p:spPr>
          <a:xfrm>
            <a:off x="684213" y="2205038"/>
            <a:ext cx="7632700" cy="33115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2195513" y="1341438"/>
            <a:ext cx="1296987" cy="792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3527425" y="1304926"/>
            <a:ext cx="73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276600" y="1412875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2" cstate="print">
            <a:lum bright="-4000" contrast="-2000"/>
          </a:blip>
          <a:srcRect/>
          <a:stretch>
            <a:fillRect/>
          </a:stretch>
        </p:blipFill>
        <p:spPr bwMode="auto">
          <a:xfrm>
            <a:off x="827088" y="2205038"/>
            <a:ext cx="7416800" cy="316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6" name="TextBox 35"/>
          <p:cNvSpPr txBox="1">
            <a:spLocks noChangeArrowheads="1"/>
          </p:cNvSpPr>
          <p:nvPr/>
        </p:nvSpPr>
        <p:spPr bwMode="auto">
          <a:xfrm>
            <a:off x="611188" y="5949950"/>
            <a:ext cx="7489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CC"/>
                </a:solidFill>
              </a:rPr>
              <a:t>Высота – 50 см, ширина – 120 см, длина – 600 см.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/>
          <p:cNvSpPr>
            <a:spLocks noChangeArrowheads="1" noChangeShapeType="1" noTextEdit="1"/>
          </p:cNvSpPr>
          <p:nvPr/>
        </p:nvSpPr>
        <p:spPr bwMode="auto">
          <a:xfrm>
            <a:off x="1331913" y="547688"/>
            <a:ext cx="6264275" cy="5834062"/>
          </a:xfrm>
          <a:prstGeom prst="rect">
            <a:avLst/>
          </a:prstGeom>
        </p:spPr>
        <p:txBody>
          <a:bodyPr spcFirstLastPara="1" wrap="none" fromWordArt="1">
            <a:prstTxWarp prst="textCircle">
              <a:avLst>
                <a:gd name="adj" fmla="val 10855884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CC27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Цветы для нашей клумбы</a:t>
            </a:r>
          </a:p>
        </p:txBody>
      </p:sp>
      <p:pic>
        <p:nvPicPr>
          <p:cNvPr id="133127" name="Picture 7" descr="C:\Documents and Settings\Светлана\Мои документы\роза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36862">
            <a:off x="2988424" y="3786099"/>
            <a:ext cx="2708084" cy="2318836"/>
          </a:xfrm>
          <a:prstGeom prst="teardrop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6" descr="tn_82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157790">
            <a:off x="2227198" y="1300222"/>
            <a:ext cx="2808312" cy="2808312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tn_88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87019">
            <a:off x="4573822" y="2998775"/>
            <a:ext cx="2807915" cy="2807916"/>
          </a:xfrm>
          <a:prstGeom prst="teardrop">
            <a:avLst>
              <a:gd name="adj" fmla="val 105690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tn_8154"/>
          <p:cNvPicPr>
            <a:picLocks noChangeAspect="1" noChangeArrowheads="1"/>
          </p:cNvPicPr>
          <p:nvPr/>
        </p:nvPicPr>
        <p:blipFill>
          <a:blip r:embed="rId5" cstate="print">
            <a:lum bright="6000"/>
          </a:blip>
          <a:srcRect/>
          <a:stretch>
            <a:fillRect/>
          </a:stretch>
        </p:blipFill>
        <p:spPr bwMode="auto">
          <a:xfrm rot="16026797">
            <a:off x="1698264" y="2768591"/>
            <a:ext cx="2880568" cy="2752159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goods_13-qPo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09148">
            <a:off x="3714125" y="1660703"/>
            <a:ext cx="3072341" cy="2304256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6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640</TotalTime>
  <Words>481</Words>
  <Application>Microsoft Office PowerPoint</Application>
  <PresentationFormat>Экран (4:3)</PresentationFormat>
  <Paragraphs>80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Verdana</vt:lpstr>
      <vt:lpstr>Arial</vt:lpstr>
      <vt:lpstr>Calibri</vt:lpstr>
      <vt:lpstr>Times New Roman</vt:lpstr>
      <vt:lpstr>Wingdings</vt:lpstr>
      <vt:lpstr>Impact</vt:lpstr>
      <vt:lpstr>Courier New</vt:lpstr>
      <vt:lpstr>Georgia</vt:lpstr>
      <vt:lpstr>Arial CYR</vt:lpstr>
      <vt:lpstr>Arial Unicode MS</vt:lpstr>
      <vt:lpstr>Шары</vt:lpstr>
      <vt:lpstr>Слои</vt:lpstr>
      <vt:lpstr>Слайд 1</vt:lpstr>
      <vt:lpstr>Слайд 2</vt:lpstr>
      <vt:lpstr>Слайд 3</vt:lpstr>
      <vt:lpstr>Слайд 4</vt:lpstr>
      <vt:lpstr>Слайд 5</vt:lpstr>
      <vt:lpstr>Слайд 6</vt:lpstr>
      <vt:lpstr>Схема будущей клумбы.</vt:lpstr>
      <vt:lpstr>Габариты клумбы: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Первый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Клумба 5 класса</dc:title>
  <dc:creator/>
  <cp:keywords>клумба</cp:keywords>
  <cp:lastModifiedBy>Светлана</cp:lastModifiedBy>
  <cp:revision>33</cp:revision>
  <dcterms:created xsi:type="dcterms:W3CDTF">2008-02-05T12:55:38Z</dcterms:created>
  <dcterms:modified xsi:type="dcterms:W3CDTF">2011-05-06T03:11:55Z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