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6" r:id="rId5"/>
    <p:sldId id="267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Путешествие в страну  тригонометрических уравнений.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Систематизация методов решения тригонометрических уравнений. </a:t>
            </a:r>
          </a:p>
          <a:p>
            <a:r>
              <a:rPr lang="ru-RU" dirty="0" smtClean="0"/>
              <a:t>Составитель: учитель математики </a:t>
            </a:r>
          </a:p>
          <a:p>
            <a:r>
              <a:rPr lang="ru-RU" dirty="0" smtClean="0"/>
              <a:t>первой     квалификационной</a:t>
            </a:r>
          </a:p>
          <a:p>
            <a:r>
              <a:rPr lang="ru-RU" dirty="0" smtClean="0"/>
              <a:t> категории  Бадертдинова В.Г.</a:t>
            </a:r>
          </a:p>
          <a:p>
            <a:r>
              <a:rPr lang="ru-RU" dirty="0" smtClean="0"/>
              <a:t>МБОУ СОШ №4 г.Азнакаево 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Сувениры домой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lvl="0" algn="ctr"/>
            <a:endParaRPr lang="ru-RU" sz="3600" dirty="0" smtClean="0"/>
          </a:p>
          <a:p>
            <a:pPr lvl="0" algn="ctr"/>
            <a:endParaRPr lang="ru-RU" sz="3600" dirty="0" smtClean="0"/>
          </a:p>
          <a:p>
            <a:pPr lvl="0" algn="ctr"/>
            <a:r>
              <a:rPr lang="ru-RU" sz="3600" dirty="0" smtClean="0"/>
              <a:t>4 </a:t>
            </a:r>
            <a:r>
              <a:rPr lang="en-US" sz="3600" dirty="0" err="1" smtClean="0"/>
              <a:t>tg</a:t>
            </a:r>
            <a:r>
              <a:rPr lang="en-US" sz="3600" dirty="0" smtClean="0"/>
              <a:t> x</a:t>
            </a:r>
            <a:r>
              <a:rPr lang="ru-RU" sz="3600" dirty="0" smtClean="0"/>
              <a:t> – 3 </a:t>
            </a:r>
            <a:r>
              <a:rPr lang="en-US" sz="3600" dirty="0" err="1" smtClean="0"/>
              <a:t>ctg</a:t>
            </a:r>
            <a:r>
              <a:rPr lang="en-US" sz="3600" dirty="0" smtClean="0"/>
              <a:t> x</a:t>
            </a:r>
            <a:r>
              <a:rPr lang="ru-RU" sz="3600" dirty="0" smtClean="0"/>
              <a:t> = 1</a:t>
            </a:r>
          </a:p>
          <a:p>
            <a:pPr lvl="0" algn="ctr"/>
            <a:r>
              <a:rPr lang="en-US" sz="3600" dirty="0" smtClean="0"/>
              <a:t>4tg x + </a:t>
            </a:r>
            <a:r>
              <a:rPr lang="ru-RU" sz="3600" dirty="0" smtClean="0"/>
              <a:t>3 </a:t>
            </a:r>
            <a:r>
              <a:rPr lang="en-US" sz="3600" dirty="0" err="1" smtClean="0"/>
              <a:t>ctg</a:t>
            </a:r>
            <a:r>
              <a:rPr lang="en-US" sz="3600" dirty="0" smtClean="0"/>
              <a:t> x</a:t>
            </a:r>
            <a:r>
              <a:rPr lang="ru-RU" sz="3600" dirty="0" smtClean="0"/>
              <a:t> =</a:t>
            </a:r>
            <a:r>
              <a:rPr lang="en-US" sz="3600" dirty="0" smtClean="0"/>
              <a:t>7</a:t>
            </a:r>
            <a:endParaRPr lang="ru-RU" sz="3600" dirty="0" smtClean="0"/>
          </a:p>
          <a:p>
            <a:pPr lvl="0" algn="ctr"/>
            <a:r>
              <a:rPr lang="en-US" sz="3600" dirty="0" smtClean="0"/>
              <a:t>3tg x</a:t>
            </a:r>
            <a:r>
              <a:rPr lang="ru-RU" sz="3600" dirty="0" smtClean="0"/>
              <a:t> – </a:t>
            </a:r>
            <a:r>
              <a:rPr lang="en-US" sz="3600" dirty="0" smtClean="0"/>
              <a:t>2 </a:t>
            </a:r>
            <a:r>
              <a:rPr lang="en-US" sz="3600" dirty="0" err="1" smtClean="0"/>
              <a:t>ctg</a:t>
            </a:r>
            <a:r>
              <a:rPr lang="en-US" sz="3600" dirty="0" smtClean="0"/>
              <a:t> x</a:t>
            </a:r>
            <a:r>
              <a:rPr lang="ru-RU" sz="3600" dirty="0" smtClean="0"/>
              <a:t> =</a:t>
            </a:r>
            <a:r>
              <a:rPr lang="en-US" sz="3600" dirty="0" smtClean="0"/>
              <a:t>1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Сопоставьте ответы </a:t>
            </a:r>
            <a:br>
              <a:rPr lang="ru-RU" dirty="0" smtClean="0"/>
            </a:br>
            <a:r>
              <a:rPr lang="ru-RU" dirty="0" smtClean="0"/>
              <a:t> к уравнениям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2304256" cy="324036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dirty="0" smtClean="0"/>
              <a:t>1.  </a:t>
            </a:r>
            <a:r>
              <a:rPr lang="en-US" sz="3200" dirty="0" smtClean="0"/>
              <a:t>sin x</a:t>
            </a:r>
            <a:r>
              <a:rPr lang="ru-RU" sz="3200" dirty="0" smtClean="0"/>
              <a:t>=</a:t>
            </a:r>
            <a:r>
              <a:rPr lang="en-US" sz="3200" dirty="0" smtClean="0"/>
              <a:t>a</a:t>
            </a:r>
            <a:r>
              <a:rPr lang="ru-RU" sz="3200" dirty="0" smtClean="0"/>
              <a:t> </a:t>
            </a:r>
          </a:p>
          <a:p>
            <a:pPr algn="ctr">
              <a:buNone/>
            </a:pPr>
            <a:r>
              <a:rPr lang="ru-RU" sz="3200" dirty="0" smtClean="0"/>
              <a:t> 2. </a:t>
            </a:r>
            <a:r>
              <a:rPr lang="en-US" sz="3200" dirty="0" err="1" smtClean="0"/>
              <a:t>cos</a:t>
            </a:r>
            <a:r>
              <a:rPr lang="en-US" sz="3200" dirty="0" smtClean="0"/>
              <a:t> x</a:t>
            </a:r>
            <a:r>
              <a:rPr lang="ru-RU" sz="3200" dirty="0" smtClean="0"/>
              <a:t>=</a:t>
            </a:r>
            <a:r>
              <a:rPr lang="en-US" sz="3200" dirty="0" smtClean="0"/>
              <a:t>a</a:t>
            </a:r>
          </a:p>
          <a:p>
            <a:pPr algn="ctr">
              <a:buNone/>
            </a:pPr>
            <a:r>
              <a:rPr lang="ru-RU" sz="3200" dirty="0" smtClean="0"/>
              <a:t>3. </a:t>
            </a:r>
            <a:r>
              <a:rPr lang="en-US" sz="3200" dirty="0" err="1" smtClean="0"/>
              <a:t>tg</a:t>
            </a:r>
            <a:r>
              <a:rPr lang="ru-RU" sz="3200" dirty="0" smtClean="0"/>
              <a:t>=</a:t>
            </a:r>
            <a:r>
              <a:rPr lang="en-US" sz="3200" dirty="0" smtClean="0"/>
              <a:t>a</a:t>
            </a:r>
            <a:r>
              <a:rPr lang="ru-RU" sz="3200" dirty="0" smtClean="0"/>
              <a:t> </a:t>
            </a:r>
          </a:p>
          <a:p>
            <a:pPr algn="ctr">
              <a:buNone/>
            </a:pPr>
            <a:r>
              <a:rPr lang="ru-RU" sz="3200" dirty="0" smtClean="0"/>
              <a:t>4.  </a:t>
            </a:r>
            <a:r>
              <a:rPr lang="en-US" sz="3200" dirty="0" err="1" smtClean="0"/>
              <a:t>ctg</a:t>
            </a:r>
            <a:r>
              <a:rPr lang="en-US" sz="3200" dirty="0" smtClean="0"/>
              <a:t> x</a:t>
            </a:r>
            <a:r>
              <a:rPr lang="ru-RU" sz="3200" dirty="0" smtClean="0"/>
              <a:t>=</a:t>
            </a:r>
            <a:r>
              <a:rPr lang="en-US" sz="3200" dirty="0" smtClean="0"/>
              <a:t>a</a:t>
            </a:r>
            <a:r>
              <a:rPr lang="ru-RU" sz="3200" dirty="0" smtClean="0"/>
              <a:t>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915816" y="2564904"/>
            <a:ext cx="5760640" cy="266429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A) x</a:t>
            </a:r>
            <a:r>
              <a:rPr lang="ru-RU" sz="3200" dirty="0" smtClean="0"/>
              <a:t> </a:t>
            </a:r>
            <a:r>
              <a:rPr lang="en-US" sz="3200" dirty="0" smtClean="0"/>
              <a:t>=</a:t>
            </a:r>
            <a:r>
              <a:rPr lang="ru-RU" sz="3200" dirty="0" smtClean="0"/>
              <a:t> </a:t>
            </a:r>
            <a:r>
              <a:rPr lang="en-US" sz="3200" dirty="0" err="1" smtClean="0"/>
              <a:t>arctga</a:t>
            </a:r>
            <a:r>
              <a:rPr lang="en-US" sz="3200" dirty="0" smtClean="0"/>
              <a:t> +</a:t>
            </a:r>
            <a:r>
              <a:rPr lang="en-US" sz="3200" dirty="0" smtClean="0">
                <a:sym typeface="Symbol"/>
              </a:rPr>
              <a:t></a:t>
            </a:r>
            <a:r>
              <a:rPr lang="en-US" sz="3200" dirty="0" smtClean="0"/>
              <a:t> k</a:t>
            </a:r>
            <a:r>
              <a:rPr lang="ru-RU" sz="3200" dirty="0" smtClean="0"/>
              <a:t>,</a:t>
            </a:r>
            <a:r>
              <a:rPr lang="en-US" sz="3200" dirty="0" smtClean="0"/>
              <a:t> </a:t>
            </a:r>
            <a:r>
              <a:rPr lang="en-US" sz="3200" dirty="0" err="1" smtClean="0"/>
              <a:t>k</a:t>
            </a:r>
            <a:r>
              <a:rPr lang="en-US" sz="3200" dirty="0" err="1" smtClean="0">
                <a:sym typeface="Symbol"/>
              </a:rPr>
              <a:t>N</a:t>
            </a:r>
            <a:endParaRPr lang="en-US" sz="3200" dirty="0" smtClean="0"/>
          </a:p>
          <a:p>
            <a:r>
              <a:rPr lang="en-US" sz="3200" dirty="0" smtClean="0"/>
              <a:t>B) x</a:t>
            </a:r>
            <a:r>
              <a:rPr lang="ru-RU" sz="3200" dirty="0" smtClean="0"/>
              <a:t> </a:t>
            </a:r>
            <a:r>
              <a:rPr lang="en-US" sz="3200" dirty="0" smtClean="0"/>
              <a:t>=</a:t>
            </a:r>
            <a:r>
              <a:rPr lang="ru-RU" sz="3200" dirty="0" smtClean="0"/>
              <a:t> </a:t>
            </a:r>
            <a:r>
              <a:rPr lang="en-US" sz="3200" dirty="0" err="1" smtClean="0"/>
              <a:t>arcctga</a:t>
            </a:r>
            <a:r>
              <a:rPr lang="en-US" sz="3200" dirty="0" smtClean="0"/>
              <a:t> +</a:t>
            </a:r>
            <a:r>
              <a:rPr lang="en-US" sz="3200" dirty="0" smtClean="0">
                <a:sym typeface="Symbol"/>
              </a:rPr>
              <a:t></a:t>
            </a:r>
            <a:r>
              <a:rPr lang="en-US" sz="3200" dirty="0" smtClean="0"/>
              <a:t> k</a:t>
            </a:r>
            <a:r>
              <a:rPr lang="ru-RU" sz="3200" dirty="0" smtClean="0"/>
              <a:t> ,</a:t>
            </a:r>
            <a:r>
              <a:rPr lang="en-US" sz="3200" dirty="0" smtClean="0"/>
              <a:t> </a:t>
            </a:r>
            <a:r>
              <a:rPr lang="en-US" sz="3200" dirty="0" err="1" smtClean="0"/>
              <a:t>k</a:t>
            </a:r>
            <a:r>
              <a:rPr lang="en-US" sz="3200" dirty="0" err="1" smtClean="0">
                <a:sym typeface="Symbol"/>
              </a:rPr>
              <a:t>N</a:t>
            </a:r>
            <a:endParaRPr lang="en-US" sz="3200" dirty="0" smtClean="0"/>
          </a:p>
          <a:p>
            <a:r>
              <a:rPr lang="en-US" sz="3200" dirty="0" smtClean="0"/>
              <a:t>C) x</a:t>
            </a:r>
            <a:r>
              <a:rPr lang="ru-RU" sz="3200" dirty="0" smtClean="0"/>
              <a:t> </a:t>
            </a:r>
            <a:r>
              <a:rPr lang="en-US" sz="3200" dirty="0" smtClean="0"/>
              <a:t>=</a:t>
            </a:r>
            <a:r>
              <a:rPr lang="ru-RU" sz="3200" dirty="0" smtClean="0"/>
              <a:t>(-</a:t>
            </a:r>
            <a:r>
              <a:rPr lang="ru-RU" sz="3200" dirty="0" smtClean="0"/>
              <a:t>1)</a:t>
            </a:r>
            <a:r>
              <a:rPr lang="ru-RU" sz="3200" baseline="30000" dirty="0" smtClean="0"/>
              <a:t>К</a:t>
            </a:r>
            <a:r>
              <a:rPr lang="en-US" sz="3200" dirty="0" err="1" smtClean="0"/>
              <a:t>arsina</a:t>
            </a:r>
            <a:r>
              <a:rPr lang="en-US" sz="3200" dirty="0" smtClean="0"/>
              <a:t> </a:t>
            </a:r>
            <a:r>
              <a:rPr lang="en-US" sz="3200" dirty="0" smtClean="0"/>
              <a:t>+</a:t>
            </a:r>
            <a:r>
              <a:rPr lang="en-US" sz="3200" dirty="0" smtClean="0">
                <a:sym typeface="Symbol"/>
              </a:rPr>
              <a:t></a:t>
            </a:r>
            <a:r>
              <a:rPr lang="en-US" sz="3200" dirty="0" smtClean="0"/>
              <a:t> k</a:t>
            </a:r>
            <a:r>
              <a:rPr lang="ru-RU" sz="3200" dirty="0" smtClean="0"/>
              <a:t> ,</a:t>
            </a:r>
            <a:r>
              <a:rPr lang="en-US" sz="3200" dirty="0" smtClean="0"/>
              <a:t> </a:t>
            </a:r>
            <a:r>
              <a:rPr lang="en-US" sz="3200" dirty="0" err="1" smtClean="0"/>
              <a:t>k</a:t>
            </a:r>
            <a:r>
              <a:rPr lang="en-US" sz="3200" dirty="0" err="1" smtClean="0">
                <a:sym typeface="Symbol"/>
              </a:rPr>
              <a:t>N</a:t>
            </a:r>
            <a:endParaRPr lang="en-US" sz="3200" dirty="0" smtClean="0"/>
          </a:p>
          <a:p>
            <a:r>
              <a:rPr lang="en-US" sz="3200" dirty="0" smtClean="0"/>
              <a:t>D) x</a:t>
            </a:r>
            <a:r>
              <a:rPr lang="ru-RU" sz="3200" dirty="0" smtClean="0"/>
              <a:t> </a:t>
            </a:r>
            <a:r>
              <a:rPr lang="en-US" sz="3200" dirty="0" smtClean="0"/>
              <a:t>=</a:t>
            </a:r>
            <a:r>
              <a:rPr lang="ru-RU" sz="3200" dirty="0" smtClean="0"/>
              <a:t> </a:t>
            </a:r>
            <a:r>
              <a:rPr lang="en-US" sz="3200" dirty="0" smtClean="0"/>
              <a:t>+/-</a:t>
            </a:r>
            <a:r>
              <a:rPr lang="en-US" sz="3200" dirty="0" err="1" smtClean="0"/>
              <a:t>arccosa</a:t>
            </a:r>
            <a:r>
              <a:rPr lang="en-US" sz="3200" dirty="0" smtClean="0"/>
              <a:t> +2</a:t>
            </a:r>
            <a:r>
              <a:rPr lang="en-US" sz="3200" dirty="0" smtClean="0">
                <a:sym typeface="Symbol"/>
              </a:rPr>
              <a:t></a:t>
            </a:r>
            <a:r>
              <a:rPr lang="en-US" sz="3200" dirty="0" smtClean="0"/>
              <a:t> k</a:t>
            </a:r>
            <a:r>
              <a:rPr lang="ru-RU" sz="3200" dirty="0" smtClean="0"/>
              <a:t> ,</a:t>
            </a:r>
            <a:r>
              <a:rPr lang="en-US" sz="3200" dirty="0" smtClean="0"/>
              <a:t> </a:t>
            </a:r>
            <a:r>
              <a:rPr lang="en-US" sz="3200" dirty="0" err="1" smtClean="0"/>
              <a:t>k</a:t>
            </a:r>
            <a:r>
              <a:rPr lang="en-US" sz="3200" dirty="0" err="1" smtClean="0">
                <a:sym typeface="Symbol"/>
              </a:rPr>
              <a:t>N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/>
              <a:t>Проверим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355160" cy="2373011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4437112"/>
            <a:ext cx="7416824" cy="2205844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1.  </a:t>
            </a:r>
            <a:r>
              <a:rPr lang="en-US" dirty="0" smtClean="0"/>
              <a:t>sin x</a:t>
            </a:r>
            <a:r>
              <a:rPr lang="ru-RU" dirty="0" smtClean="0"/>
              <a:t>=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            x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(-</a:t>
            </a:r>
            <a:r>
              <a:rPr lang="ru-RU" dirty="0" smtClean="0"/>
              <a:t>1)</a:t>
            </a:r>
            <a:r>
              <a:rPr lang="ru-RU" baseline="30000" dirty="0" smtClean="0"/>
              <a:t>К</a:t>
            </a:r>
            <a:r>
              <a:rPr lang="en-US" dirty="0" err="1" smtClean="0"/>
              <a:t>ar</a:t>
            </a:r>
            <a:r>
              <a:rPr lang="en-US" sz="2800" dirty="0" err="1" smtClean="0"/>
              <a:t>sin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 k</a:t>
            </a:r>
            <a:r>
              <a:rPr lang="ru-RU" dirty="0" smtClean="0"/>
              <a:t> ,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N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2. </a:t>
            </a:r>
            <a:r>
              <a:rPr lang="en-US" dirty="0" err="1" smtClean="0"/>
              <a:t>cos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a               x</a:t>
            </a:r>
            <a:r>
              <a:rPr lang="ru-RU" dirty="0" smtClean="0"/>
              <a:t>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+/-</a:t>
            </a:r>
            <a:r>
              <a:rPr lang="en-US" dirty="0" err="1" smtClean="0"/>
              <a:t>arccos</a:t>
            </a:r>
            <a:r>
              <a:rPr lang="en-US" dirty="0" smtClean="0"/>
              <a:t> a +2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 k</a:t>
            </a:r>
            <a:r>
              <a:rPr lang="ru-RU" dirty="0" smtClean="0"/>
              <a:t> ,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ru-RU" dirty="0" smtClean="0"/>
              <a:t>3. </a:t>
            </a:r>
            <a:r>
              <a:rPr lang="en-US" dirty="0" err="1" smtClean="0"/>
              <a:t>tg</a:t>
            </a:r>
            <a:r>
              <a:rPr lang="ru-RU" dirty="0" smtClean="0"/>
              <a:t>=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                  x=</a:t>
            </a:r>
            <a:r>
              <a:rPr lang="en-US" dirty="0" err="1" smtClean="0"/>
              <a:t>arctga</a:t>
            </a:r>
            <a:r>
              <a:rPr lang="en-US" dirty="0" smtClean="0"/>
              <a:t> +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 k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N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 </a:t>
            </a:r>
            <a:r>
              <a:rPr lang="en-US" dirty="0" err="1" smtClean="0"/>
              <a:t>ctg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a </a:t>
            </a:r>
            <a:r>
              <a:rPr lang="ru-RU" dirty="0" smtClean="0"/>
              <a:t> </a:t>
            </a:r>
            <a:r>
              <a:rPr lang="en-US" dirty="0" smtClean="0"/>
              <a:t>            x= </a:t>
            </a:r>
            <a:r>
              <a:rPr lang="en-US" dirty="0" err="1" smtClean="0"/>
              <a:t>arcctga</a:t>
            </a:r>
            <a:r>
              <a:rPr lang="en-US" dirty="0" smtClean="0"/>
              <a:t> +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 k</a:t>
            </a:r>
            <a:r>
              <a:rPr lang="ru-RU" dirty="0" smtClean="0"/>
              <a:t> ,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N</a:t>
            </a: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1680" y="2060848"/>
          <a:ext cx="446449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546"/>
                <a:gridCol w="304995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Решение частных случаев тригонометрических уравнений.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Соотнесите задания из левого столбика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 ответами из правого столбика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Задания для первой подгруппы:   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=-1 ,       2)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=0 ,                    3)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х=1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для второй подгруппы: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 ,          5) 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=-1 ,          6)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х=0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третьей подгруппы: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7)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=0 ,           8)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 ,           9)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х=-1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ответы:</a:t>
            </a:r>
          </a:p>
          <a:p>
            <a:pPr>
              <a:buNone/>
            </a:pPr>
            <a:r>
              <a:rPr lang="ru-RU" sz="3100" b="1" dirty="0" smtClean="0"/>
              <a:t>     </a:t>
            </a:r>
            <a:r>
              <a:rPr lang="en-US" sz="3100" b="1" dirty="0" smtClean="0"/>
              <a:t>A</a:t>
            </a:r>
            <a:r>
              <a:rPr lang="ru-RU" sz="3100" b="1" dirty="0" smtClean="0"/>
              <a:t>)     </a:t>
            </a:r>
            <a:r>
              <a:rPr lang="en-US" sz="3100" b="1" dirty="0" smtClean="0">
                <a:sym typeface="Symbol"/>
              </a:rPr>
              <a:t>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endParaRPr lang="ru-RU" sz="3100" b="1" dirty="0" smtClean="0">
              <a:sym typeface="Symbol"/>
            </a:endParaRPr>
          </a:p>
          <a:p>
            <a:pPr>
              <a:buNone/>
            </a:pP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B</a:t>
            </a:r>
            <a:r>
              <a:rPr lang="ru-RU" sz="3100" b="1" dirty="0" smtClean="0"/>
              <a:t>)      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=2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C</a:t>
            </a:r>
            <a:r>
              <a:rPr lang="ru-RU" sz="3100" b="1" dirty="0" smtClean="0"/>
              <a:t>)  </a:t>
            </a:r>
            <a:r>
              <a:rPr lang="en-US" sz="3100" b="1" dirty="0" smtClean="0"/>
              <a:t>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</a:t>
            </a:r>
            <a:r>
              <a:rPr lang="en-US" sz="3100" b="1" dirty="0" smtClean="0">
                <a:sym typeface="Symbol"/>
              </a:rPr>
              <a:t>  </a:t>
            </a:r>
            <a:r>
              <a:rPr lang="ru-RU" sz="3100" b="1" dirty="0" smtClean="0">
                <a:sym typeface="Symbol"/>
              </a:rPr>
              <a:t>/2 +2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endParaRPr lang="ru-RU" sz="3100" b="1" dirty="0" smtClean="0">
              <a:sym typeface="Symbol"/>
            </a:endParaRPr>
          </a:p>
          <a:p>
            <a:pPr>
              <a:buNone/>
            </a:pP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E)    </a:t>
            </a:r>
            <a:r>
              <a:rPr lang="ru-RU" sz="3100" b="1" dirty="0" err="1" smtClean="0"/>
              <a:t>х=</a:t>
            </a:r>
            <a:r>
              <a:rPr lang="ru-RU" sz="3100" b="1" dirty="0" smtClean="0">
                <a:sym typeface="Symbol"/>
              </a:rPr>
              <a:t> 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</a:t>
            </a:r>
            <a:r>
              <a:rPr lang="ru-RU" sz="3100" b="1" dirty="0" smtClean="0"/>
              <a:t>+</a:t>
            </a:r>
            <a:r>
              <a:rPr lang="ru-RU" sz="3100" b="1" dirty="0" smtClean="0">
                <a:sym typeface="Symbol"/>
              </a:rPr>
              <a:t>2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D</a:t>
            </a:r>
            <a:r>
              <a:rPr lang="ru-RU" sz="3100" b="1" dirty="0" smtClean="0"/>
              <a:t>) 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=-</a:t>
            </a:r>
            <a:r>
              <a:rPr lang="en-US" sz="3100" b="1" dirty="0" smtClean="0">
                <a:sym typeface="Symbol"/>
              </a:rPr>
              <a:t> </a:t>
            </a:r>
            <a:r>
              <a:rPr lang="ru-RU" sz="3100" b="1" dirty="0" smtClean="0">
                <a:sym typeface="Symbol"/>
              </a:rPr>
              <a:t>/2 +2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G</a:t>
            </a:r>
            <a:r>
              <a:rPr lang="ru-RU" sz="3100" b="1" dirty="0" smtClean="0"/>
              <a:t>) 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</a:t>
            </a:r>
            <a:r>
              <a:rPr lang="en-US" sz="3100" b="1" dirty="0" smtClean="0">
                <a:sym typeface="Symbol"/>
              </a:rPr>
              <a:t> </a:t>
            </a:r>
            <a:r>
              <a:rPr lang="ru-RU" sz="3100" b="1" dirty="0" smtClean="0">
                <a:sym typeface="Symbol"/>
              </a:rPr>
              <a:t>/4 +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F</a:t>
            </a:r>
            <a:r>
              <a:rPr lang="ru-RU" sz="3100" b="1" dirty="0" smtClean="0"/>
              <a:t>)  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=-</a:t>
            </a:r>
            <a:r>
              <a:rPr lang="en-US" sz="3100" b="1" dirty="0" smtClean="0">
                <a:sym typeface="Symbol"/>
              </a:rPr>
              <a:t> </a:t>
            </a:r>
            <a:r>
              <a:rPr lang="ru-RU" sz="3100" b="1" dirty="0" smtClean="0">
                <a:sym typeface="Symbol"/>
              </a:rPr>
              <a:t>/2 +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S</a:t>
            </a:r>
            <a:r>
              <a:rPr lang="ru-RU" sz="3100" b="1" dirty="0" smtClean="0"/>
              <a:t>)  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</a:t>
            </a:r>
            <a:r>
              <a:rPr lang="en-US" sz="3100" b="1" dirty="0" smtClean="0">
                <a:sym typeface="Symbol"/>
              </a:rPr>
              <a:t> </a:t>
            </a:r>
            <a:r>
              <a:rPr lang="ru-RU" sz="3100" b="1" dirty="0" smtClean="0">
                <a:sym typeface="Symbol"/>
              </a:rPr>
              <a:t>/2 +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R</a:t>
            </a:r>
            <a:r>
              <a:rPr lang="ru-RU" sz="3100" b="1" dirty="0" smtClean="0"/>
              <a:t>)   </a:t>
            </a:r>
            <a:r>
              <a:rPr lang="ru-RU" sz="3100" b="1" dirty="0" err="1" smtClean="0">
                <a:sym typeface="Symbol"/>
              </a:rPr>
              <a:t>х</a:t>
            </a:r>
            <a:r>
              <a:rPr lang="ru-RU" sz="3100" b="1" dirty="0" smtClean="0">
                <a:sym typeface="Symbol"/>
              </a:rPr>
              <a:t> =-</a:t>
            </a:r>
            <a:r>
              <a:rPr lang="en-US" sz="3100" b="1" dirty="0" smtClean="0">
                <a:sym typeface="Symbol"/>
              </a:rPr>
              <a:t> </a:t>
            </a:r>
            <a:r>
              <a:rPr lang="ru-RU" sz="3100" b="1" dirty="0" smtClean="0">
                <a:sym typeface="Symbol"/>
              </a:rPr>
              <a:t>/4 +</a:t>
            </a:r>
            <a:r>
              <a:rPr lang="en-US" sz="3100" b="1" dirty="0" smtClean="0">
                <a:sym typeface="Symbol"/>
              </a:rPr>
              <a:t></a:t>
            </a:r>
            <a:r>
              <a:rPr lang="en-US" sz="3100" b="1" dirty="0" smtClean="0"/>
              <a:t> k</a:t>
            </a:r>
            <a:r>
              <a:rPr lang="ru-RU" sz="3100" b="1" dirty="0" smtClean="0"/>
              <a:t> ,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</a:t>
            </a:r>
            <a:r>
              <a:rPr lang="en-US" sz="3100" b="1" dirty="0" err="1" smtClean="0">
                <a:sym typeface="Symbol"/>
              </a:rPr>
              <a:t>N</a:t>
            </a:r>
            <a:r>
              <a:rPr lang="en-US" sz="3100" b="1" dirty="0" smtClean="0">
                <a:sym typeface="Symbol"/>
              </a:rPr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/>
              <a:t>Сверим ответы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780925"/>
          <a:ext cx="8229600" cy="2880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051942">
                <a:tc>
                  <a:txBody>
                    <a:bodyPr/>
                    <a:lstStyle/>
                    <a:p>
                      <a:r>
                        <a:rPr lang="ru-RU" dirty="0" smtClean="0"/>
                        <a:t>№задания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№задания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№задания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60946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0946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ru-RU" sz="2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094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ru-RU" dirty="0" smtClean="0"/>
              <a:t>Маршрут движения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I.</a:t>
            </a:r>
            <a:r>
              <a:rPr lang="ru-RU" sz="3200" dirty="0" smtClean="0"/>
              <a:t>Станция</a:t>
            </a:r>
            <a:r>
              <a:rPr lang="en-US" sz="3200" dirty="0" smtClean="0"/>
              <a:t> – </a:t>
            </a:r>
            <a:r>
              <a:rPr lang="ru-RU" sz="3200" dirty="0" smtClean="0"/>
              <a:t>станция Творчества</a:t>
            </a:r>
          </a:p>
          <a:p>
            <a:endParaRPr lang="en-US" sz="3200" dirty="0" smtClean="0"/>
          </a:p>
          <a:p>
            <a:r>
              <a:rPr lang="en-US" sz="3200" dirty="0" smtClean="0"/>
              <a:t>II.</a:t>
            </a:r>
            <a:r>
              <a:rPr lang="ru-RU" sz="3200" dirty="0" smtClean="0"/>
              <a:t> Станция </a:t>
            </a:r>
            <a:r>
              <a:rPr lang="en-US" sz="3200" dirty="0" smtClean="0"/>
              <a:t>–</a:t>
            </a:r>
            <a:r>
              <a:rPr lang="ru-RU" sz="3200" dirty="0" smtClean="0"/>
              <a:t>станция  Однородности</a:t>
            </a:r>
          </a:p>
          <a:p>
            <a:endParaRPr lang="en-US" sz="3200" dirty="0" smtClean="0"/>
          </a:p>
          <a:p>
            <a:r>
              <a:rPr lang="en-US" sz="3200" dirty="0" smtClean="0"/>
              <a:t>III.</a:t>
            </a:r>
            <a:r>
              <a:rPr lang="ru-RU" sz="3200" dirty="0" smtClean="0"/>
              <a:t> Станция </a:t>
            </a:r>
            <a:r>
              <a:rPr lang="en-US" sz="3200" dirty="0" smtClean="0"/>
              <a:t>–</a:t>
            </a:r>
            <a:r>
              <a:rPr lang="ru-RU" sz="3200" dirty="0" smtClean="0"/>
              <a:t>станция разных типов  уравнений</a:t>
            </a:r>
          </a:p>
          <a:p>
            <a:r>
              <a:rPr lang="en-US" sz="3200" dirty="0" smtClean="0"/>
              <a:t>IV. </a:t>
            </a:r>
            <a:r>
              <a:rPr lang="ru-RU" sz="3200" dirty="0" smtClean="0"/>
              <a:t>Станция – «Сувенирная лавка»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en-US" sz="5400" dirty="0" smtClean="0"/>
              <a:t>I.</a:t>
            </a:r>
            <a:r>
              <a:rPr lang="ru-RU" sz="5400" dirty="0" smtClean="0"/>
              <a:t>Станция</a:t>
            </a:r>
            <a:r>
              <a:rPr lang="en-US" sz="5400" dirty="0" smtClean="0"/>
              <a:t> – </a:t>
            </a:r>
            <a:r>
              <a:rPr lang="ru-RU" sz="5400" dirty="0" smtClean="0"/>
              <a:t>станция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Даны квадратные уравнения </a:t>
            </a:r>
          </a:p>
          <a:p>
            <a:pPr algn="ctr"/>
            <a:r>
              <a:rPr lang="ru-RU" dirty="0" smtClean="0"/>
              <a:t>2х²-х-1=0</a:t>
            </a:r>
          </a:p>
          <a:p>
            <a:pPr algn="ctr"/>
            <a:r>
              <a:rPr lang="ru-RU" dirty="0" smtClean="0"/>
              <a:t>3х²-5х-2=0</a:t>
            </a:r>
          </a:p>
          <a:p>
            <a:pPr algn="ctr"/>
            <a:r>
              <a:rPr lang="ru-RU" dirty="0" smtClean="0"/>
              <a:t>4х²+11х-3=0</a:t>
            </a:r>
          </a:p>
          <a:p>
            <a:pPr>
              <a:buNone/>
            </a:pPr>
            <a:r>
              <a:rPr lang="ru-RU" dirty="0" smtClean="0"/>
              <a:t>Написать всевозможные  квадратные</a:t>
            </a:r>
          </a:p>
          <a:p>
            <a:pPr>
              <a:buNone/>
            </a:pPr>
            <a:r>
              <a:rPr lang="ru-RU" dirty="0" smtClean="0"/>
              <a:t>тригонометрические уравнения, которые решаются с помощью этих уравнений,  записать их решения и ответы.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II.</a:t>
            </a:r>
            <a:r>
              <a:rPr lang="ru-RU" sz="4400" dirty="0" smtClean="0"/>
              <a:t> Станция </a:t>
            </a:r>
            <a:r>
              <a:rPr lang="en-US" sz="4400" dirty="0" smtClean="0"/>
              <a:t>–</a:t>
            </a:r>
            <a:r>
              <a:rPr lang="ru-RU" sz="4400" dirty="0" smtClean="0"/>
              <a:t>станция   однородности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28392"/>
          </a:xfrm>
          <a:solidFill>
            <a:srgbClr val="92D050"/>
          </a:solidFill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Решите данные уравнения.</a:t>
            </a:r>
          </a:p>
          <a:p>
            <a:pPr algn="ctr"/>
            <a:r>
              <a:rPr lang="en-US" dirty="0" smtClean="0"/>
              <a:t>4 sin² x + 5 sin x </a:t>
            </a:r>
            <a:r>
              <a:rPr lang="en-US" dirty="0" err="1" smtClean="0"/>
              <a:t>cos</a:t>
            </a:r>
            <a:r>
              <a:rPr lang="en-US" dirty="0" smtClean="0"/>
              <a:t> x + cos² x =0</a:t>
            </a:r>
            <a:endParaRPr lang="ru-RU" dirty="0" smtClean="0"/>
          </a:p>
          <a:p>
            <a:pPr algn="ctr"/>
            <a:r>
              <a:rPr lang="ru-RU" dirty="0" smtClean="0"/>
              <a:t>3</a:t>
            </a:r>
            <a:r>
              <a:rPr lang="en-US" dirty="0" smtClean="0"/>
              <a:t> sin² x + 5 sin x </a:t>
            </a:r>
            <a:r>
              <a:rPr lang="en-US" dirty="0" err="1" smtClean="0"/>
              <a:t>cos</a:t>
            </a:r>
            <a:r>
              <a:rPr lang="en-US" dirty="0" smtClean="0"/>
              <a:t> x + </a:t>
            </a:r>
            <a:r>
              <a:rPr lang="ru-RU" dirty="0" smtClean="0"/>
              <a:t>2</a:t>
            </a:r>
            <a:r>
              <a:rPr lang="en-US" dirty="0" err="1" smtClean="0"/>
              <a:t>cos</a:t>
            </a:r>
            <a:r>
              <a:rPr lang="en-US" dirty="0" smtClean="0"/>
              <a:t> ² x =0</a:t>
            </a:r>
            <a:endParaRPr lang="ru-RU" dirty="0" smtClean="0"/>
          </a:p>
          <a:p>
            <a:pPr algn="ctr"/>
            <a:r>
              <a:rPr lang="en-US" dirty="0" smtClean="0"/>
              <a:t> sin² x </a:t>
            </a:r>
            <a:r>
              <a:rPr lang="ru-RU" dirty="0" smtClean="0"/>
              <a:t> - </a:t>
            </a:r>
            <a:r>
              <a:rPr lang="en-US" dirty="0" smtClean="0"/>
              <a:t>5 sin x </a:t>
            </a:r>
            <a:r>
              <a:rPr lang="en-US" dirty="0" err="1" smtClean="0"/>
              <a:t>cos</a:t>
            </a:r>
            <a:r>
              <a:rPr lang="en-US" dirty="0" smtClean="0"/>
              <a:t> x + </a:t>
            </a:r>
            <a:r>
              <a:rPr lang="ru-RU" dirty="0" smtClean="0"/>
              <a:t>4</a:t>
            </a:r>
            <a:r>
              <a:rPr lang="en-US" dirty="0" smtClean="0"/>
              <a:t>cos² x =0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III.</a:t>
            </a:r>
            <a:r>
              <a:rPr lang="ru-RU" sz="5400" dirty="0" smtClean="0"/>
              <a:t> Станция </a:t>
            </a:r>
            <a:r>
              <a:rPr lang="en-US" sz="5400" dirty="0" smtClean="0"/>
              <a:t>-</a:t>
            </a:r>
            <a:r>
              <a:rPr lang="ru-RU" sz="5400" dirty="0" smtClean="0"/>
              <a:t>станция</a:t>
            </a:r>
            <a:r>
              <a:rPr lang="en-US" sz="5400" dirty="0" smtClean="0"/>
              <a:t> </a:t>
            </a:r>
            <a:r>
              <a:rPr lang="ru-RU" sz="5400" dirty="0" smtClean="0"/>
              <a:t>разных типов уравнений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Задания для 1группы:</a:t>
            </a:r>
          </a:p>
          <a:p>
            <a:r>
              <a:rPr lang="en-US" dirty="0" smtClean="0"/>
              <a:t>2 sin² x=1+cos x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2x+cos x = 0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Задания для 2группы:</a:t>
            </a:r>
          </a:p>
          <a:p>
            <a:r>
              <a:rPr lang="en-US" dirty="0" smtClean="0"/>
              <a:t> sin</a:t>
            </a:r>
            <a:r>
              <a:rPr lang="ru-RU" dirty="0" smtClean="0"/>
              <a:t>2</a:t>
            </a:r>
            <a:r>
              <a:rPr lang="en-US" dirty="0" smtClean="0"/>
              <a:t> x – </a:t>
            </a:r>
            <a:r>
              <a:rPr lang="en-US" dirty="0" err="1" smtClean="0"/>
              <a:t>cos</a:t>
            </a:r>
            <a:r>
              <a:rPr lang="en-US" dirty="0" smtClean="0"/>
              <a:t> x = 0</a:t>
            </a:r>
            <a:endParaRPr lang="ru-RU" dirty="0" smtClean="0"/>
          </a:p>
          <a:p>
            <a:r>
              <a:rPr lang="en-US" dirty="0" smtClean="0"/>
              <a:t>2sin² x = 1 + </a:t>
            </a:r>
            <a:r>
              <a:rPr lang="en-US" dirty="0" err="1" smtClean="0"/>
              <a:t>cos</a:t>
            </a:r>
            <a:r>
              <a:rPr lang="en-US" dirty="0" smtClean="0"/>
              <a:t> x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Задания для 1группы:</a:t>
            </a:r>
          </a:p>
          <a:p>
            <a:r>
              <a:rPr lang="en-US" dirty="0" smtClean="0"/>
              <a:t> cos2 x +</a:t>
            </a:r>
            <a:r>
              <a:rPr lang="en-US" dirty="0" err="1" smtClean="0"/>
              <a:t>cos</a:t>
            </a:r>
            <a:r>
              <a:rPr lang="en-US" dirty="0" smtClean="0"/>
              <a:t> x=0</a:t>
            </a:r>
            <a:endParaRPr lang="ru-RU" dirty="0" smtClean="0"/>
          </a:p>
          <a:p>
            <a:r>
              <a:rPr lang="en-US" dirty="0" smtClean="0"/>
              <a:t>sin 2x – </a:t>
            </a:r>
            <a:r>
              <a:rPr lang="en-US" dirty="0" err="1" smtClean="0"/>
              <a:t>cos</a:t>
            </a:r>
            <a:r>
              <a:rPr lang="en-US" dirty="0" smtClean="0"/>
              <a:t> x = 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513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Путешествие в страну  тригонометрических уравнений.</vt:lpstr>
      <vt:lpstr>Сопоставьте ответы   к уравнениям</vt:lpstr>
      <vt:lpstr>Проверим ответы:</vt:lpstr>
      <vt:lpstr>Решение частных случаев тригонометрических уравнений.</vt:lpstr>
      <vt:lpstr>Сверим ответы</vt:lpstr>
      <vt:lpstr>Маршрут движения</vt:lpstr>
      <vt:lpstr> I.Станция – станция Творчества</vt:lpstr>
      <vt:lpstr>II. Станция –станция   однородности</vt:lpstr>
      <vt:lpstr>III. Станция -станция разных типов уравнений </vt:lpstr>
      <vt:lpstr>Сувениры домой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 тригонометрических уравнений.</dc:title>
  <dc:creator>Василя Габдулловна</dc:creator>
  <cp:lastModifiedBy>Василя Габдулловна</cp:lastModifiedBy>
  <cp:revision>25</cp:revision>
  <dcterms:created xsi:type="dcterms:W3CDTF">2012-04-09T09:30:58Z</dcterms:created>
  <dcterms:modified xsi:type="dcterms:W3CDTF">2012-04-11T04:23:50Z</dcterms:modified>
</cp:coreProperties>
</file>