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lu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Происхождение слов: исконно русские и заимствованные слова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s4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09800"/>
            <a:ext cx="2715768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638800" y="45720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Работу выполнил</a:t>
            </a:r>
          </a:p>
          <a:p>
            <a:r>
              <a:rPr lang="ru-RU" sz="2400" b="1" dirty="0" smtClean="0"/>
              <a:t>Учитель русского языка и </a:t>
            </a:r>
            <a:r>
              <a:rPr lang="ru-RU" sz="2400" b="1" smtClean="0"/>
              <a:t>литературы Кондратьева С.В.</a:t>
            </a:r>
            <a:endParaRPr lang="ru-RU" sz="2400" b="1" dirty="0" smtClean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0"/>
            <a:ext cx="8229600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 </a:t>
            </a:r>
            <a:r>
              <a:rPr lang="ru-RU" sz="2000" b="1" dirty="0" smtClean="0"/>
              <a:t>Иногда заимствуется не целое слово, а лишь его часть, морфема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— приставки (аполитичный, алогичный, архиплут, </a:t>
            </a:r>
            <a:r>
              <a:rPr lang="ru-RU" sz="2000" dirty="0" err="1" smtClean="0"/>
              <a:t>архиважно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— суффиксы (очеркист, ухажер);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— корни (авто-, </a:t>
            </a:r>
            <a:r>
              <a:rPr lang="ru-RU" sz="2000" dirty="0" err="1" smtClean="0"/>
              <a:t>нео</a:t>
            </a:r>
            <a:r>
              <a:rPr lang="ru-RU" sz="2000" dirty="0" smtClean="0"/>
              <a:t>-, </a:t>
            </a:r>
            <a:r>
              <a:rPr lang="ru-RU" sz="2000" dirty="0" err="1" smtClean="0"/>
              <a:t>био</a:t>
            </a:r>
            <a:r>
              <a:rPr lang="ru-RU" sz="2000" dirty="0" smtClean="0"/>
              <a:t>-, </a:t>
            </a:r>
            <a:r>
              <a:rPr lang="ru-RU" sz="2000" dirty="0" err="1" smtClean="0"/>
              <a:t>гидро</a:t>
            </a:r>
            <a:r>
              <a:rPr lang="ru-RU" sz="2000" dirty="0" smtClean="0"/>
              <a:t>- и др.). Многие заимствованные слова имеют синонимы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в русском языке (абсурд — нелепость, дефект — недостаток, ликвидация — устранение). Заимствованные слова обогащают нашу речь, делают ее более точной, подчас экономной. Например, вместо русского словосочетания меткий стрелок иногда лучше употребить снайпер, а слово мотель укажет точно, что это не просто гостиница, а предназначенная для автотуристов. И все же следует избегать чрезмерно неоправданного употребления заимствованной лексики. Прав был В. Белинский, заметивший, что </a:t>
            </a:r>
            <a:r>
              <a:rPr lang="ru-RU" sz="2000" i="1" dirty="0" smtClean="0"/>
              <a:t>«охота пестрить речь иностранными словами без нужды, без достаточного основания, противна здравому смыслу и здравому вкусу».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dirty="0" smtClean="0"/>
              <a:t>     </a:t>
            </a:r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 </a:t>
            </a:r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609600"/>
            <a:ext cx="7924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словарном составе русского языка можно выделить два основных пласта слов в зависимости от их происхождения: </a:t>
            </a:r>
            <a:r>
              <a:rPr lang="ru-RU" sz="2800" dirty="0" smtClean="0">
                <a:solidFill>
                  <a:srgbClr val="FF0000"/>
                </a:solidFill>
              </a:rPr>
              <a:t>исконно русскую лексику и лексику заимствованную.</a:t>
            </a:r>
          </a:p>
          <a:p>
            <a:r>
              <a:rPr lang="ru-RU" sz="2800" dirty="0" smtClean="0"/>
              <a:t>    </a:t>
            </a:r>
          </a:p>
          <a:p>
            <a:r>
              <a:rPr lang="ru-RU" sz="2800" dirty="0" smtClean="0"/>
              <a:t> Под исконно русской лексикой</a:t>
            </a:r>
          </a:p>
          <a:p>
            <a:r>
              <a:rPr lang="ru-RU" sz="2800" dirty="0" smtClean="0"/>
              <a:t> понимаются те слова, </a:t>
            </a:r>
          </a:p>
          <a:p>
            <a:r>
              <a:rPr lang="ru-RU" sz="2800" dirty="0" err="1" smtClean="0"/>
              <a:t>которыеобразовались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непосредственно</a:t>
            </a:r>
          </a:p>
          <a:p>
            <a:r>
              <a:rPr lang="ru-RU" sz="2800" dirty="0" smtClean="0"/>
              <a:t> в русском языке в разные</a:t>
            </a:r>
          </a:p>
          <a:p>
            <a:r>
              <a:rPr lang="ru-RU" sz="2800" dirty="0" smtClean="0"/>
              <a:t> периоды его развития.</a:t>
            </a:r>
          </a:p>
          <a:p>
            <a:r>
              <a:rPr lang="ru-RU" sz="2800" dirty="0" smtClean="0"/>
              <a:t> Есть несколько групп</a:t>
            </a:r>
          </a:p>
          <a:p>
            <a:r>
              <a:rPr lang="ru-RU" sz="2800" dirty="0" smtClean="0"/>
              <a:t> исконно русских слов.</a:t>
            </a:r>
          </a:p>
          <a:p>
            <a:r>
              <a:rPr lang="ru-RU" sz="2800" dirty="0" smtClean="0"/>
              <a:t>    </a:t>
            </a:r>
          </a:p>
        </p:txBody>
      </p:sp>
      <p:pic>
        <p:nvPicPr>
          <p:cNvPr id="8" name="Рисунок 7" descr="p002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352800"/>
            <a:ext cx="4309558" cy="3048000"/>
          </a:xfrm>
          <a:prstGeom prst="rect">
            <a:avLst/>
          </a:prstGeom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4572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1. </a:t>
            </a:r>
            <a:r>
              <a:rPr lang="ru-RU" sz="2000" dirty="0" smtClean="0">
                <a:solidFill>
                  <a:srgbClr val="FF0000"/>
                </a:solidFill>
              </a:rPr>
              <a:t>Общеславянские слова</a:t>
            </a:r>
            <a:r>
              <a:rPr lang="ru-RU" sz="2000" dirty="0" smtClean="0"/>
              <a:t>, которые вошли в русский язык из славянского языка-основы. Это, например, названия лиц по родству (брат, сестра, мать, отец)] названия некоторых орудий труда (соха, плуг); наименования лиц по роду их занятий (ткач, жнец); названия жилища (дом, двор); названия продуктов питания, пищи (молоко, каша, пирог, мед, квас); названия деревьев (липа, дуб, сосна, береза).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2. </a:t>
            </a:r>
            <a:r>
              <a:rPr lang="ru-RU" sz="2000" dirty="0" smtClean="0">
                <a:solidFill>
                  <a:srgbClr val="FF0000"/>
                </a:solidFill>
              </a:rPr>
              <a:t>Восточнославянские (или древнерусские) слова</a:t>
            </a:r>
            <a:r>
              <a:rPr lang="ru-RU" sz="2000" dirty="0" smtClean="0"/>
              <a:t>, которые возникли в русском языке примерно в XI—XIV вв. Таких слов очень много, они общие для русского, украинского и белорусского языков, составлявших единый восточнославянский язык. Например: дядя, племянник, коромысло, скатерть, кочерга, лодка, овраг, крыша, кружево, мешок, зодчий и др.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3. </a:t>
            </a:r>
            <a:r>
              <a:rPr lang="ru-RU" sz="2000" dirty="0" smtClean="0">
                <a:solidFill>
                  <a:srgbClr val="FF0000"/>
                </a:solidFill>
              </a:rPr>
              <a:t>Собственно русские слова</a:t>
            </a:r>
            <a:r>
              <a:rPr lang="ru-RU" sz="2000" dirty="0" smtClean="0"/>
              <a:t>, появившиеся начиная с XIV в. после разделения восточнославянского языка на украинский, белорусский и русский. Сюда относятся все слова, кроме заимствованных.</a:t>
            </a:r>
            <a:endParaRPr lang="ru-RU" sz="2000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Помимо исконной лексики в словарном составе русского языка есть и заимствованные слова, составляющие не более десяти процентов от общего количества слов. Заимствование происходит в результате экономических, политических, культурных контактов с другими народами.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Особую группу заимствованных слов составляют </a:t>
            </a:r>
            <a:r>
              <a:rPr lang="ru-RU" sz="2000" dirty="0" smtClean="0">
                <a:solidFill>
                  <a:srgbClr val="FF0000"/>
                </a:solidFill>
              </a:rPr>
              <a:t>старославянизмы</a:t>
            </a:r>
            <a:r>
              <a:rPr lang="ru-RU" sz="2000" dirty="0" smtClean="0"/>
              <a:t>. Так принято называть слова, пришедшие из старославянского языка, древнейшего языка славян. </a:t>
            </a:r>
            <a:endParaRPr lang="en-US" sz="2000" dirty="0" smtClean="0"/>
          </a:p>
          <a:p>
            <a:r>
              <a:rPr lang="ru-RU" sz="2000" dirty="0" smtClean="0"/>
              <a:t>В IX в. этот язык был письменным</a:t>
            </a:r>
            <a:endParaRPr lang="en-US" sz="2000" dirty="0" smtClean="0"/>
          </a:p>
          <a:p>
            <a:r>
              <a:rPr lang="ru-RU" sz="2000" dirty="0" smtClean="0"/>
              <a:t> языком в Болгарии, Македонии,</a:t>
            </a:r>
            <a:endParaRPr lang="en-US" sz="2000" dirty="0" smtClean="0"/>
          </a:p>
          <a:p>
            <a:r>
              <a:rPr lang="ru-RU" sz="2000" dirty="0" smtClean="0"/>
              <a:t> Сербии, а после принятия</a:t>
            </a:r>
            <a:endParaRPr lang="en-US" sz="2000" dirty="0" smtClean="0"/>
          </a:p>
          <a:p>
            <a:r>
              <a:rPr lang="ru-RU" sz="2000" dirty="0" smtClean="0"/>
              <a:t> христианства стал распространяться</a:t>
            </a:r>
            <a:endParaRPr lang="en-US" sz="2000" dirty="0" smtClean="0"/>
          </a:p>
          <a:p>
            <a:r>
              <a:rPr lang="ru-RU" sz="2000" dirty="0" smtClean="0"/>
              <a:t> и на Руси в качестве письменного, </a:t>
            </a:r>
            <a:endParaRPr lang="en-US" sz="2000" dirty="0" smtClean="0"/>
          </a:p>
          <a:p>
            <a:r>
              <a:rPr lang="ru-RU" sz="2000" dirty="0" smtClean="0"/>
              <a:t>книжного языка.</a:t>
            </a:r>
            <a:endParaRPr lang="ru-RU" sz="2000" dirty="0"/>
          </a:p>
        </p:txBody>
      </p:sp>
      <p:pic>
        <p:nvPicPr>
          <p:cNvPr id="3" name="Рисунок 2" descr="p002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048000"/>
            <a:ext cx="4457700" cy="3152775"/>
          </a:xfrm>
          <a:prstGeom prst="rect">
            <a:avLst/>
          </a:prstGeom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228599"/>
            <a:ext cx="7848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Старославянизмы</a:t>
            </a:r>
            <a:r>
              <a:rPr lang="ru-RU" sz="2000" dirty="0" smtClean="0"/>
              <a:t> обладают отличительными чертами. Вот некоторые из них:</a:t>
            </a:r>
          </a:p>
          <a:p>
            <a:r>
              <a:rPr lang="ru-RU" sz="2000" dirty="0" smtClean="0"/>
              <a:t>   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Неполногласие</a:t>
            </a:r>
            <a:r>
              <a:rPr lang="ru-RU" sz="2000" dirty="0" smtClean="0"/>
              <a:t>, т. е. сочетания </a:t>
            </a:r>
            <a:r>
              <a:rPr lang="ru-RU" sz="2000" dirty="0" err="1" smtClean="0"/>
              <a:t>ра</a:t>
            </a:r>
            <a:r>
              <a:rPr lang="ru-RU" sz="2000" dirty="0" smtClean="0"/>
              <a:t>, </a:t>
            </a:r>
            <a:r>
              <a:rPr lang="ru-RU" sz="2000" dirty="0" err="1" smtClean="0"/>
              <a:t>ла</a:t>
            </a:r>
            <a:r>
              <a:rPr lang="ru-RU" sz="2000" dirty="0" smtClean="0"/>
              <a:t>, ре, </a:t>
            </a:r>
            <a:r>
              <a:rPr lang="ru-RU" sz="2000" dirty="0" err="1" smtClean="0"/>
              <a:t>ле</a:t>
            </a:r>
            <a:r>
              <a:rPr lang="ru-RU" sz="2000" dirty="0" smtClean="0"/>
              <a:t> на месте русских </a:t>
            </a:r>
            <a:r>
              <a:rPr lang="ru-RU" sz="2000" dirty="0" err="1" smtClean="0"/>
              <a:t>оро</a:t>
            </a:r>
            <a:r>
              <a:rPr lang="ru-RU" sz="2000" dirty="0" smtClean="0"/>
              <a:t>, </a:t>
            </a:r>
            <a:r>
              <a:rPr lang="ru-RU" sz="2000" dirty="0" err="1" smtClean="0"/>
              <a:t>оло</a:t>
            </a:r>
            <a:r>
              <a:rPr lang="ru-RU" sz="2000" dirty="0" smtClean="0"/>
              <a:t>, ере, еле (враг — ворог, сладкий — солод, млечный — молочный, брег — берег).</a:t>
            </a:r>
          </a:p>
          <a:p>
            <a:pPr>
              <a:buFont typeface="Wingdings" pitchFamily="2" charset="2"/>
              <a:buChar char="Ø"/>
            </a:pPr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Сочетания </a:t>
            </a:r>
            <a:r>
              <a:rPr lang="ru-RU" sz="2000" b="1" dirty="0" err="1" smtClean="0"/>
              <a:t>ра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ла</a:t>
            </a:r>
            <a:r>
              <a:rPr lang="ru-RU" sz="2000" b="1" dirty="0" smtClean="0"/>
              <a:t> в</a:t>
            </a:r>
            <a:r>
              <a:rPr lang="ru-RU" sz="2000" dirty="0" smtClean="0"/>
              <a:t> </a:t>
            </a:r>
            <a:r>
              <a:rPr lang="ru-RU" sz="2000" b="1" dirty="0" smtClean="0"/>
              <a:t>начале слова </a:t>
            </a:r>
            <a:r>
              <a:rPr lang="ru-RU" sz="2000" dirty="0" smtClean="0"/>
              <a:t>на месте русских </a:t>
            </a:r>
            <a:r>
              <a:rPr lang="ru-RU" sz="2000" dirty="0" err="1" smtClean="0"/>
              <a:t>ро</a:t>
            </a:r>
            <a:r>
              <a:rPr lang="ru-RU" sz="2000" dirty="0" smtClean="0"/>
              <a:t>, </a:t>
            </a:r>
            <a:r>
              <a:rPr lang="ru-RU" sz="2000" dirty="0" err="1" smtClean="0"/>
              <a:t>ло</a:t>
            </a:r>
            <a:r>
              <a:rPr lang="ru-RU" sz="2000" dirty="0" smtClean="0"/>
              <a:t> (работа — хлебороб, ладья — лодка).</a:t>
            </a:r>
          </a:p>
          <a:p>
            <a:r>
              <a:rPr lang="ru-RU" sz="2000" dirty="0" smtClean="0"/>
              <a:t> 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Сочетание </a:t>
            </a:r>
            <a:r>
              <a:rPr lang="ru-RU" sz="2000" b="1" dirty="0" err="1" smtClean="0"/>
              <a:t>жд</a:t>
            </a:r>
            <a:r>
              <a:rPr lang="ru-RU" sz="2000" b="1" dirty="0" smtClean="0"/>
              <a:t> на месте ж </a:t>
            </a:r>
            <a:r>
              <a:rPr lang="ru-RU" sz="2000" dirty="0" smtClean="0"/>
              <a:t>(чуждый — чужой, одежда — одёжа, вождение — вожу).   </a:t>
            </a:r>
            <a:endParaRPr lang="en-US" sz="2000" dirty="0" smtClean="0"/>
          </a:p>
          <a:p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Щ на месте русского ч </a:t>
            </a:r>
            <a:r>
              <a:rPr lang="ru-RU" sz="2000" dirty="0" smtClean="0"/>
              <a:t>(освещение — свеча, мощь — мочь, горящий — горячий).</a:t>
            </a:r>
            <a:endParaRPr lang="en-US" sz="2000" dirty="0" smtClean="0"/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Начальные а, е, </a:t>
            </a:r>
            <a:r>
              <a:rPr lang="ru-RU" sz="2000" b="1" dirty="0" err="1" smtClean="0"/>
              <a:t>ю</a:t>
            </a:r>
            <a:r>
              <a:rPr lang="ru-RU" sz="2000" b="1" dirty="0" smtClean="0"/>
              <a:t> вместо русских л, о, у </a:t>
            </a:r>
            <a:r>
              <a:rPr lang="ru-RU" sz="2000" dirty="0" smtClean="0"/>
              <a:t>(агнец — ягненок, един — один, юноша — </a:t>
            </a:r>
            <a:r>
              <a:rPr lang="ru-RU" sz="2000" dirty="0" err="1" smtClean="0"/>
              <a:t>уноша</a:t>
            </a:r>
            <a:r>
              <a:rPr lang="ru-RU" sz="2000" dirty="0" smtClean="0"/>
              <a:t>).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r>
              <a:rPr lang="ru-RU" sz="2000" dirty="0" smtClean="0"/>
              <a:t>   </a:t>
            </a:r>
            <a:endParaRPr lang="ru-RU" sz="2000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90600" y="474345"/>
            <a:ext cx="7620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русском языке есть достаточно много морфем старославянского происхождения:</a:t>
            </a:r>
            <a:endParaRPr lang="en-US" sz="2000" b="1" dirty="0" smtClean="0"/>
          </a:p>
          <a:p>
            <a:endParaRPr lang="en-US" sz="20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ru-RU" sz="2000" b="1" dirty="0" smtClean="0"/>
              <a:t> </a:t>
            </a:r>
            <a:r>
              <a:rPr lang="ru-RU" sz="2000" dirty="0" smtClean="0"/>
              <a:t>суффиксы </a:t>
            </a:r>
            <a:r>
              <a:rPr lang="ru-RU" sz="2000" dirty="0" err="1" smtClean="0"/>
              <a:t>ени</a:t>
            </a:r>
            <a:r>
              <a:rPr lang="ru-RU" sz="2000" dirty="0" smtClean="0"/>
              <a:t>-, </a:t>
            </a:r>
            <a:r>
              <a:rPr lang="ru-RU" sz="2000" dirty="0" err="1" smtClean="0"/>
              <a:t>енств</a:t>
            </a:r>
            <a:r>
              <a:rPr lang="ru-RU" sz="2000" dirty="0" smtClean="0"/>
              <a:t>-, </a:t>
            </a:r>
            <a:r>
              <a:rPr lang="ru-RU" sz="2000" dirty="0" err="1" smtClean="0"/>
              <a:t>знъ</a:t>
            </a:r>
            <a:r>
              <a:rPr lang="ru-RU" sz="2000" dirty="0" smtClean="0"/>
              <a:t>-, </a:t>
            </a:r>
            <a:r>
              <a:rPr lang="ru-RU" sz="2000" dirty="0" err="1" smtClean="0"/>
              <a:t>телъ</a:t>
            </a:r>
            <a:r>
              <a:rPr lang="ru-RU" sz="2000" dirty="0" smtClean="0"/>
              <a:t>-, </a:t>
            </a:r>
            <a:r>
              <a:rPr lang="ru-RU" sz="2000" dirty="0" err="1" smtClean="0"/>
              <a:t>ын</a:t>
            </a:r>
            <a:r>
              <a:rPr lang="ru-RU" sz="2000" dirty="0" smtClean="0"/>
              <a:t>- (единение, блаженство, жизнь, хранитель, гордыня);</a:t>
            </a:r>
          </a:p>
          <a:p>
            <a:pPr marL="457200" indent="-457200"/>
            <a:r>
              <a:rPr lang="ru-RU" sz="2000" dirty="0" smtClean="0"/>
              <a:t>  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000" dirty="0" smtClean="0"/>
              <a:t>суффиксы прилагательных и причастий: </a:t>
            </a:r>
            <a:r>
              <a:rPr lang="ru-RU" sz="2000" dirty="0" err="1" smtClean="0"/>
              <a:t>ейш</a:t>
            </a:r>
            <a:r>
              <a:rPr lang="ru-RU" sz="2000" dirty="0" smtClean="0"/>
              <a:t>-, </a:t>
            </a:r>
            <a:r>
              <a:rPr lang="ru-RU" sz="2000" dirty="0" err="1" smtClean="0"/>
              <a:t>айш</a:t>
            </a:r>
            <a:r>
              <a:rPr lang="ru-RU" sz="2000" dirty="0" smtClean="0"/>
              <a:t>-, </a:t>
            </a:r>
            <a:r>
              <a:rPr lang="ru-RU" sz="2000" dirty="0" err="1" smtClean="0"/>
              <a:t>ащ</a:t>
            </a:r>
            <a:r>
              <a:rPr lang="ru-RU" sz="2000" dirty="0" smtClean="0"/>
              <a:t>-, </a:t>
            </a:r>
            <a:r>
              <a:rPr lang="ru-RU" sz="2000" dirty="0" err="1" smtClean="0"/>
              <a:t>ущ</a:t>
            </a:r>
            <a:r>
              <a:rPr lang="ru-RU" sz="2000" dirty="0" smtClean="0"/>
              <a:t>-, </a:t>
            </a:r>
            <a:r>
              <a:rPr lang="ru-RU" sz="2000" dirty="0" err="1" smtClean="0"/>
              <a:t>ом</a:t>
            </a:r>
            <a:r>
              <a:rPr lang="ru-RU" sz="2000" dirty="0" smtClean="0"/>
              <a:t>-, им-, </a:t>
            </a:r>
            <a:r>
              <a:rPr lang="ru-RU" sz="2000" dirty="0" err="1" smtClean="0"/>
              <a:t>енн</a:t>
            </a:r>
            <a:r>
              <a:rPr lang="ru-RU" sz="2000" dirty="0" smtClean="0"/>
              <a:t>- (добрейший, </a:t>
            </a:r>
            <a:r>
              <a:rPr lang="ru-RU" sz="2000" dirty="0" err="1" smtClean="0"/>
              <a:t>горчай</a:t>
            </a:r>
            <a:r>
              <a:rPr lang="ru-RU" sz="2000" dirty="0" smtClean="0"/>
              <a:t> </a:t>
            </a:r>
            <a:r>
              <a:rPr lang="ru-RU" sz="2000" dirty="0" err="1" smtClean="0"/>
              <a:t>ший</a:t>
            </a:r>
            <a:r>
              <a:rPr lang="ru-RU" sz="2000" dirty="0" smtClean="0"/>
              <a:t>, горящий, бегущий, ведомый, хранимый, благословенный);</a:t>
            </a:r>
          </a:p>
          <a:p>
            <a:pPr marL="457200" indent="-457200"/>
            <a:r>
              <a:rPr lang="ru-RU" sz="2000" dirty="0" smtClean="0"/>
              <a:t>  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000" dirty="0" smtClean="0"/>
              <a:t>приставки: воз-, из-, низ-, чрез-, пре-, пред-(воздать, извергнуть, низвергнуть, чрезмерно, презирать, предпочитать);</a:t>
            </a:r>
          </a:p>
          <a:p>
            <a:pPr marL="457200" indent="-457200"/>
            <a:r>
              <a:rPr lang="ru-RU" sz="2000" dirty="0" smtClean="0"/>
              <a:t>  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000" dirty="0" smtClean="0"/>
              <a:t>первая часть сложных слов: благо, </a:t>
            </a:r>
            <a:r>
              <a:rPr lang="ru-RU" sz="2000" dirty="0" err="1" smtClean="0"/>
              <a:t>бого</a:t>
            </a:r>
            <a:r>
              <a:rPr lang="ru-RU" sz="2000" dirty="0" smtClean="0"/>
              <a:t>, зло, </a:t>
            </a:r>
            <a:r>
              <a:rPr lang="ru-RU" sz="2000" dirty="0" err="1" smtClean="0"/>
              <a:t>грехо</a:t>
            </a:r>
            <a:r>
              <a:rPr lang="ru-RU" sz="2000" dirty="0" smtClean="0"/>
              <a:t>, велико (</a:t>
            </a:r>
            <a:r>
              <a:rPr lang="ru-RU" sz="2000" dirty="0" err="1" smtClean="0"/>
              <a:t>благодаяние</a:t>
            </a:r>
            <a:r>
              <a:rPr lang="ru-RU" sz="2000" dirty="0" smtClean="0"/>
              <a:t>, богобоязненный, злословие, грехопадение, великодушие).</a:t>
            </a:r>
          </a:p>
          <a:p>
            <a:pPr marL="457200" indent="-457200"/>
            <a:r>
              <a:rPr lang="ru-RU" sz="2000" dirty="0" smtClean="0"/>
              <a:t>    </a:t>
            </a:r>
            <a:endParaRPr lang="ru-RU" sz="2000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457200"/>
            <a:ext cx="7086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Многие из старославянских слов утратили оттенок книжности и воспринимаются нами как обычные слова повседневной речи: овощи, время, сладкий, страна. </a:t>
            </a:r>
            <a:endParaRPr lang="en-US" sz="2000" dirty="0" smtClean="0"/>
          </a:p>
          <a:p>
            <a:r>
              <a:rPr lang="ru-RU" sz="2000" dirty="0" smtClean="0"/>
              <a:t>Другие по-прежнему сохраняют стилистический оттенок «</a:t>
            </a:r>
            <a:r>
              <a:rPr lang="ru-RU" sz="2000" dirty="0" err="1" smtClean="0"/>
              <a:t>высокости</a:t>
            </a:r>
            <a:r>
              <a:rPr lang="ru-RU" sz="2000" dirty="0" smtClean="0"/>
              <a:t>» и употребляются для придания особой выразительности речи (например, стихотворения А. Пушкина «Анчар» или «Пророк», стихотворение М. Лермонтова «Нищий» и др.).</a:t>
            </a:r>
            <a:endParaRPr lang="ru-RU" sz="2000" dirty="0"/>
          </a:p>
        </p:txBody>
      </p:sp>
      <p:pic>
        <p:nvPicPr>
          <p:cNvPr id="5" name="Рисунок 4" descr="p002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048000"/>
            <a:ext cx="5063732" cy="3581400"/>
          </a:xfrm>
          <a:prstGeom prst="rect">
            <a:avLst/>
          </a:prstGeom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304800"/>
            <a:ext cx="777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Помимо старославянизмов в русский язык вошли также слова из других языков.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</a:t>
            </a:r>
            <a:r>
              <a:rPr lang="ru-RU" sz="2000" b="1" dirty="0" smtClean="0"/>
              <a:t>Из греческого </a:t>
            </a:r>
            <a:r>
              <a:rPr lang="ru-RU" sz="2000" dirty="0" smtClean="0"/>
              <a:t>еще в древние времена пришли многие названия из области религии (лампада, ангел, демон, клирос и т. п.), научные термины (география, математика, философия), названия из области науки и искусства (анапест, комедия, хорей).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b="1" dirty="0" smtClean="0"/>
              <a:t>     Из латинского </a:t>
            </a:r>
            <a:r>
              <a:rPr lang="ru-RU" sz="2000" dirty="0" smtClean="0"/>
              <a:t>в русском языке много научных и общественно-политических терминов: революция, конституция, эволюция, вертикаль, диктатура, пленум, манифест, президент.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</a:t>
            </a:r>
            <a:r>
              <a:rPr lang="ru-RU" sz="2000" b="1" dirty="0" smtClean="0"/>
              <a:t>Из тюркских </a:t>
            </a:r>
            <a:r>
              <a:rPr lang="ru-RU" sz="2000" dirty="0" smtClean="0"/>
              <a:t>языков особенно много слов пришло во время татаро-монгольского ига: кафтан, тулуп, сарафан, деньги, арбуз, базар.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b="1" dirty="0" smtClean="0"/>
              <a:t>     Из скандинавских </a:t>
            </a:r>
            <a:r>
              <a:rPr lang="ru-RU" sz="2000" dirty="0" smtClean="0"/>
              <a:t>заимствований немного, и относятся они к древнему периоду: якорь, сельдь, пуд, Олег, Игорь, </a:t>
            </a:r>
            <a:r>
              <a:rPr lang="ru-RU" sz="2000" dirty="0" err="1" smtClean="0"/>
              <a:t>Рюрик</a:t>
            </a:r>
            <a:r>
              <a:rPr lang="ru-RU" sz="2000" dirty="0" smtClean="0"/>
              <a:t>. Заимствования из западноевропейских языков значительны и объясняются многочисленными контактами с этими народами.</a:t>
            </a:r>
            <a:endParaRPr lang="ru-RU" sz="2000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197346"/>
            <a:ext cx="7696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Из немецкого </a:t>
            </a:r>
            <a:r>
              <a:rPr lang="ru-RU" sz="2000" dirty="0" smtClean="0"/>
              <a:t>и голландского языков много слов пришло в эпоху Петра I в связи с его реформами (нем.: гауптвахта, лагерь, фрахт, вексель, галстук; из голл.: гавань, лоцман, флаг, флот, дюйм, рейд, зонтик).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</a:t>
            </a:r>
            <a:r>
              <a:rPr lang="ru-RU" sz="2000" b="1" dirty="0" smtClean="0"/>
              <a:t>Из английского </a:t>
            </a:r>
            <a:r>
              <a:rPr lang="ru-RU" sz="2000" dirty="0" smtClean="0"/>
              <a:t>заимствования активно проникают в наш язык в настоящее время: брифинг, </a:t>
            </a:r>
            <a:r>
              <a:rPr lang="ru-RU" sz="2000" dirty="0" err="1" smtClean="0"/>
              <a:t>шоп</a:t>
            </a:r>
            <a:r>
              <a:rPr lang="ru-RU" sz="2000" dirty="0" smtClean="0"/>
              <a:t>, клиринг, ваучер.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</a:t>
            </a:r>
            <a:r>
              <a:rPr lang="ru-RU" sz="2000" b="1" dirty="0" smtClean="0"/>
              <a:t>Из французского </a:t>
            </a:r>
            <a:r>
              <a:rPr lang="ru-RU" sz="2000" dirty="0" smtClean="0"/>
              <a:t>много бытовых названий, из области искусства: браслет, медальон, пальто, сюртук, режиссер, афиша, дирижер).</a:t>
            </a:r>
          </a:p>
          <a:p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</a:t>
            </a:r>
            <a:r>
              <a:rPr lang="ru-RU" sz="2000" b="1" dirty="0" smtClean="0"/>
              <a:t>Из итальянского </a:t>
            </a:r>
            <a:r>
              <a:rPr lang="ru-RU" sz="2000" dirty="0" smtClean="0"/>
              <a:t>пришла </a:t>
            </a:r>
            <a:endParaRPr lang="en-US" sz="2000" dirty="0" smtClean="0"/>
          </a:p>
          <a:p>
            <a:r>
              <a:rPr lang="ru-RU" sz="2000" dirty="0" smtClean="0"/>
              <a:t>музыкальная терминология: </a:t>
            </a:r>
            <a:endParaRPr lang="en-US" sz="2000" dirty="0" smtClean="0"/>
          </a:p>
          <a:p>
            <a:r>
              <a:rPr lang="ru-RU" sz="2000" dirty="0" smtClean="0"/>
              <a:t>ария, соната, карнавал, либретто,</a:t>
            </a:r>
            <a:endParaRPr lang="en-US" sz="2000" dirty="0" smtClean="0"/>
          </a:p>
          <a:p>
            <a:r>
              <a:rPr lang="ru-RU" sz="2000" dirty="0" smtClean="0"/>
              <a:t> тенор.</a:t>
            </a:r>
          </a:p>
          <a:p>
            <a:r>
              <a:rPr lang="ru-RU" sz="2000" dirty="0" smtClean="0"/>
              <a:t>    </a:t>
            </a:r>
            <a:endParaRPr lang="ru-RU" sz="2000" b="1" dirty="0" smtClean="0"/>
          </a:p>
          <a:p>
            <a:r>
              <a:rPr lang="ru-RU" sz="2000" b="1" dirty="0" smtClean="0"/>
              <a:t>     Из испанского </a:t>
            </a:r>
            <a:r>
              <a:rPr lang="ru-RU" sz="2000" dirty="0" smtClean="0"/>
              <a:t>заимствования </a:t>
            </a:r>
            <a:endParaRPr lang="en-US" sz="2000" dirty="0" smtClean="0"/>
          </a:p>
          <a:p>
            <a:r>
              <a:rPr lang="ru-RU" sz="2000" dirty="0" smtClean="0"/>
              <a:t>немногочисленны: гитара, </a:t>
            </a:r>
            <a:endParaRPr lang="en-US" sz="2000" dirty="0" smtClean="0"/>
          </a:p>
          <a:p>
            <a:r>
              <a:rPr lang="ru-RU" sz="2000" dirty="0" smtClean="0"/>
              <a:t>серенада, мантилья, карамель</a:t>
            </a:r>
            <a:endParaRPr lang="en-US" sz="2000" dirty="0" smtClean="0"/>
          </a:p>
          <a:p>
            <a:r>
              <a:rPr lang="ru-RU" sz="2000" dirty="0" smtClean="0"/>
              <a:t> и др.</a:t>
            </a:r>
          </a:p>
          <a:p>
            <a:r>
              <a:rPr lang="ru-RU" sz="2000" dirty="0" smtClean="0"/>
              <a:t>    </a:t>
            </a:r>
            <a:endParaRPr lang="ru-RU" sz="2000" dirty="0"/>
          </a:p>
        </p:txBody>
      </p:sp>
      <p:pic>
        <p:nvPicPr>
          <p:cNvPr id="5" name="Рисунок 4" descr="p005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4457700" cy="3152775"/>
          </a:xfrm>
          <a:prstGeom prst="rect">
            <a:avLst/>
          </a:prstGeom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1134</Words>
  <PresentationFormat>Экран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Происхождение слов: исконно русские и заимствованные слова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Происхождение слов: исконно русские и заимствованные слова  </dc:title>
  <cp:lastModifiedBy>ADMIN</cp:lastModifiedBy>
  <cp:revision>7</cp:revision>
  <dcterms:modified xsi:type="dcterms:W3CDTF">2011-11-16T16:34:28Z</dcterms:modified>
</cp:coreProperties>
</file>