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8" autoAdjust="0"/>
  </p:normalViewPr>
  <p:slideViewPr>
    <p:cSldViewPr>
      <p:cViewPr varScale="1">
        <p:scale>
          <a:sx n="104" d="100"/>
          <a:sy n="10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B41B-1213-40DA-B4A5-FC0E904A7DE0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514F-D71D-4D23-8370-AA1F3EAFD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6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6514F-D71D-4D23-8370-AA1F3EAFDF5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5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18BF85-687C-480E-B9DC-58881CDE3D6F}" type="datetimeFigureOut">
              <a:rPr lang="ru-RU" smtClean="0"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184086" cy="15121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Русский язык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488832" cy="417646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Умение ставить знаки препинания в простом предложении, сложном и в предложении с прямой речью</a:t>
            </a:r>
          </a:p>
          <a:p>
            <a:endParaRPr lang="ru-RU" sz="24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Мелентьева Светлана Васильевна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Цитата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301608" cy="3816424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3716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</a:rPr>
              <a:t>от латинского - провозглашать,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д</a:t>
            </a:r>
            <a:r>
              <a:rPr lang="ru-RU" sz="3600" b="1" dirty="0" smtClean="0">
                <a:solidFill>
                  <a:srgbClr val="002060"/>
                </a:solidFill>
              </a:rPr>
              <a:t>ословная выдержка из какого – либо текста или дословно приводимые чьи – либо</a:t>
            </a:r>
            <a:r>
              <a:rPr lang="ru-RU" sz="4800" b="1" dirty="0" smtClean="0">
                <a:solidFill>
                  <a:srgbClr val="002060"/>
                </a:solidFill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</a:rPr>
              <a:t>слова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Исправь ошибки в схемах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6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1)  </a:t>
            </a:r>
            <a:r>
              <a:rPr lang="en-US" sz="6000" b="1" dirty="0" smtClean="0">
                <a:solidFill>
                  <a:srgbClr val="002060"/>
                </a:solidFill>
              </a:rPr>
              <a:t>[</a:t>
            </a:r>
            <a:r>
              <a:rPr lang="ru-RU" sz="6000" b="1" dirty="0" smtClean="0">
                <a:solidFill>
                  <a:srgbClr val="002060"/>
                </a:solidFill>
              </a:rPr>
              <a:t> - = , и - = </a:t>
            </a:r>
            <a:r>
              <a:rPr lang="en-US" sz="6000" b="1" dirty="0" smtClean="0">
                <a:solidFill>
                  <a:srgbClr val="002060"/>
                </a:solidFill>
              </a:rPr>
              <a:t>]</a:t>
            </a:r>
            <a:r>
              <a:rPr lang="ru-RU" sz="6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2)  </a:t>
            </a:r>
            <a:r>
              <a:rPr lang="en-US" sz="6000" b="1" dirty="0" smtClean="0">
                <a:solidFill>
                  <a:srgbClr val="002060"/>
                </a:solidFill>
              </a:rPr>
              <a:t>[ O ]</a:t>
            </a:r>
            <a:r>
              <a:rPr lang="ru-RU" sz="6000" b="1" dirty="0" smtClean="0">
                <a:solidFill>
                  <a:srgbClr val="002060"/>
                </a:solidFill>
              </a:rPr>
              <a:t>, но </a:t>
            </a:r>
            <a:r>
              <a:rPr lang="en-US" sz="6000" b="1" dirty="0" smtClean="0">
                <a:solidFill>
                  <a:srgbClr val="002060"/>
                </a:solidFill>
              </a:rPr>
              <a:t>[ O - = ]</a:t>
            </a:r>
            <a:r>
              <a:rPr lang="ru-RU" sz="6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3)  А – « П. »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4)  « П » а.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Проверь!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1) </a:t>
            </a:r>
            <a:r>
              <a:rPr lang="en-US" sz="6000" b="1" dirty="0" smtClean="0">
                <a:solidFill>
                  <a:srgbClr val="002060"/>
                </a:solidFill>
              </a:rPr>
              <a:t>[ </a:t>
            </a:r>
            <a:r>
              <a:rPr lang="ru-RU" sz="6000" b="1" dirty="0" smtClean="0">
                <a:solidFill>
                  <a:srgbClr val="002060"/>
                </a:solidFill>
              </a:rPr>
              <a:t>- =</a:t>
            </a:r>
            <a:r>
              <a:rPr lang="en-US" sz="6000" b="1" dirty="0" smtClean="0">
                <a:solidFill>
                  <a:srgbClr val="002060"/>
                </a:solidFill>
              </a:rPr>
              <a:t> ]</a:t>
            </a:r>
            <a:r>
              <a:rPr lang="ru-RU" sz="6000" b="1" dirty="0" smtClean="0">
                <a:solidFill>
                  <a:srgbClr val="002060"/>
                </a:solidFill>
              </a:rPr>
              <a:t>, и </a:t>
            </a:r>
            <a:r>
              <a:rPr lang="en-US" sz="6000" b="1" dirty="0" smtClean="0">
                <a:solidFill>
                  <a:srgbClr val="002060"/>
                </a:solidFill>
              </a:rPr>
              <a:t>[</a:t>
            </a:r>
            <a:r>
              <a:rPr lang="ru-RU" sz="6000" b="1" dirty="0" smtClean="0">
                <a:solidFill>
                  <a:srgbClr val="002060"/>
                </a:solidFill>
              </a:rPr>
              <a:t> - = </a:t>
            </a:r>
            <a:r>
              <a:rPr lang="en-US" sz="6000" b="1" dirty="0" smtClean="0">
                <a:solidFill>
                  <a:srgbClr val="002060"/>
                </a:solidFill>
              </a:rPr>
              <a:t>]</a:t>
            </a:r>
            <a:r>
              <a:rPr lang="ru-RU" sz="6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2) </a:t>
            </a:r>
            <a:r>
              <a:rPr lang="en-US" sz="6000" b="1" dirty="0" smtClean="0">
                <a:solidFill>
                  <a:srgbClr val="002060"/>
                </a:solidFill>
              </a:rPr>
              <a:t>[</a:t>
            </a:r>
            <a:r>
              <a:rPr lang="ru-RU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O</a:t>
            </a:r>
            <a:r>
              <a:rPr lang="ru-RU" sz="6000" b="1" dirty="0" smtClean="0">
                <a:solidFill>
                  <a:srgbClr val="002060"/>
                </a:solidFill>
              </a:rPr>
              <a:t>, но </a:t>
            </a:r>
            <a:r>
              <a:rPr lang="en-US" sz="6000" b="1" dirty="0" smtClean="0">
                <a:solidFill>
                  <a:srgbClr val="002060"/>
                </a:solidFill>
              </a:rPr>
              <a:t>O</a:t>
            </a:r>
            <a:r>
              <a:rPr lang="ru-RU" sz="6000" b="1" dirty="0" smtClean="0">
                <a:solidFill>
                  <a:srgbClr val="002060"/>
                </a:solidFill>
              </a:rPr>
              <a:t> - = </a:t>
            </a:r>
            <a:r>
              <a:rPr lang="en-US" sz="6000" b="1" dirty="0" smtClean="0">
                <a:solidFill>
                  <a:srgbClr val="002060"/>
                </a:solidFill>
              </a:rPr>
              <a:t>]</a:t>
            </a:r>
            <a:r>
              <a:rPr lang="ru-RU" sz="6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3) А: « П ».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4) « П », - а.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616624" cy="115699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Тест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844824"/>
            <a:ext cx="4104456" cy="4421128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1. а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2. б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3. б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4. б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5. а</a:t>
            </a:r>
          </a:p>
          <a:p>
            <a:pPr marL="13716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6. 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35283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960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Молодцы!</a:t>
            </a:r>
            <a:endParaRPr lang="ru-RU" sz="9600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9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68152"/>
          </a:xfrm>
          <a:scene3d>
            <a:camera prst="orthographicFront"/>
            <a:lightRig rig="flat" dir="tl">
              <a:rot lat="0" lon="0" rev="66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Наоборот</a:t>
            </a:r>
            <a:endParaRPr lang="ru-RU" sz="9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392528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8000" dirty="0" smtClean="0">
                <a:solidFill>
                  <a:srgbClr val="0070C0"/>
                </a:solidFill>
              </a:rPr>
              <a:t>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к . </a:t>
            </a:r>
            <a:r>
              <a:rPr lang="ru-RU" sz="8000" b="1" dirty="0" err="1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8000" b="1" dirty="0" err="1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 . вальный</a:t>
            </a:r>
          </a:p>
          <a:p>
            <a:pPr marL="137160" indent="0">
              <a:buNone/>
            </a:pP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  к . р . </a:t>
            </a:r>
            <a:r>
              <a:rPr lang="ru-RU" sz="8000" b="1" dirty="0" err="1" smtClean="0">
                <a:solidFill>
                  <a:schemeClr val="accent1">
                    <a:lumMod val="75000"/>
                  </a:schemeClr>
                </a:solidFill>
              </a:rPr>
              <a:t>дорный</a:t>
            </a:r>
            <a:endParaRPr lang="ru-RU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  ф . </a:t>
            </a:r>
            <a:r>
              <a:rPr lang="ru-RU" sz="8000" b="1" dirty="0" err="1" smtClean="0">
                <a:solidFill>
                  <a:schemeClr val="accent1">
                    <a:lumMod val="75000"/>
                  </a:schemeClr>
                </a:solidFill>
              </a:rPr>
              <a:t>нтаст</a:t>
            </a: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 . ка</a:t>
            </a:r>
          </a:p>
          <a:p>
            <a:pPr marL="137160" indent="0">
              <a:buNone/>
            </a:pPr>
            <a:endParaRPr lang="ru-RU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 algn="ctr">
              <a:buNone/>
            </a:pP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70916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500" b="1" dirty="0" err="1" smtClean="0">
                <a:solidFill>
                  <a:schemeClr val="accent1">
                    <a:lumMod val="75000"/>
                  </a:schemeClr>
                </a:solidFill>
              </a:rPr>
              <a:t>тр</a:t>
            </a:r>
            <a:r>
              <a:rPr lang="ru-RU" sz="9500" b="1" dirty="0" smtClean="0">
                <a:solidFill>
                  <a:schemeClr val="accent1">
                    <a:lumMod val="75000"/>
                  </a:schemeClr>
                </a:solidFill>
              </a:rPr>
              <a:t> . </a:t>
            </a:r>
            <a:r>
              <a:rPr lang="ru-RU" sz="9500" b="1" dirty="0" err="1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9500" b="1" dirty="0" err="1" smtClean="0">
                <a:solidFill>
                  <a:schemeClr val="accent1">
                    <a:lumMod val="75000"/>
                  </a:schemeClr>
                </a:solidFill>
              </a:rPr>
              <a:t>ожный</a:t>
            </a:r>
            <a:endParaRPr lang="ru-RU" sz="9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ru-RU" sz="9500" b="1" dirty="0" smtClean="0">
                <a:solidFill>
                  <a:schemeClr val="accent1">
                    <a:lumMod val="75000"/>
                  </a:schemeClr>
                </a:solidFill>
              </a:rPr>
              <a:t>   . </a:t>
            </a:r>
            <a:r>
              <a:rPr lang="ru-RU" sz="9500" b="1" dirty="0" err="1" smtClean="0">
                <a:solidFill>
                  <a:schemeClr val="accent1">
                    <a:lumMod val="75000"/>
                  </a:schemeClr>
                </a:solidFill>
              </a:rPr>
              <a:t>лмаз</a:t>
            </a:r>
            <a:endParaRPr lang="ru-RU" sz="9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ru-RU" sz="9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500" b="1" dirty="0" smtClean="0">
                <a:solidFill>
                  <a:schemeClr val="accent1">
                    <a:lumMod val="75000"/>
                  </a:schemeClr>
                </a:solidFill>
              </a:rPr>
              <a:t> ш . </a:t>
            </a:r>
            <a:r>
              <a:rPr lang="ru-RU" sz="9500" b="1" dirty="0" err="1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9500" b="1" dirty="0" err="1" smtClean="0">
                <a:solidFill>
                  <a:schemeClr val="accent1">
                    <a:lumMod val="75000"/>
                  </a:schemeClr>
                </a:solidFill>
              </a:rPr>
              <a:t>ельная</a:t>
            </a:r>
            <a:r>
              <a:rPr lang="ru-RU" sz="9500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ru-RU" sz="9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5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endParaRPr lang="ru-RU" sz="9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7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Проверь!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sz="6400" b="1" dirty="0" smtClean="0">
                <a:solidFill>
                  <a:srgbClr val="C00000"/>
                </a:solidFill>
              </a:rPr>
              <a:t>а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рн</a:t>
            </a:r>
            <a:r>
              <a:rPr lang="ru-RU" sz="6400" b="1" dirty="0" smtClean="0">
                <a:solidFill>
                  <a:srgbClr val="C00000"/>
                </a:solidFill>
              </a:rPr>
              <a:t>а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вал</a:t>
            </a:r>
          </a:p>
          <a:p>
            <a:pPr marL="137160" indent="0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  к</a:t>
            </a:r>
            <a:r>
              <a:rPr lang="ru-RU" sz="6400" b="1" dirty="0" smtClean="0">
                <a:solidFill>
                  <a:srgbClr val="C00000"/>
                </a:solidFill>
              </a:rPr>
              <a:t>о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6400" b="1" dirty="0" smtClean="0">
                <a:solidFill>
                  <a:srgbClr val="C00000"/>
                </a:solidFill>
              </a:rPr>
              <a:t>и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дор</a:t>
            </a:r>
          </a:p>
          <a:p>
            <a:pPr marL="137160" indent="0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  ф</a:t>
            </a:r>
            <a:r>
              <a:rPr lang="ru-RU" sz="6400" b="1" dirty="0" smtClean="0">
                <a:solidFill>
                  <a:srgbClr val="C00000"/>
                </a:solidFill>
              </a:rPr>
              <a:t>а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нт</a:t>
            </a:r>
            <a:r>
              <a:rPr lang="ru-RU" sz="6400" b="1" dirty="0" smtClean="0">
                <a:solidFill>
                  <a:srgbClr val="C00000"/>
                </a:solidFill>
              </a:rPr>
              <a:t>а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стическая ( </a:t>
            </a:r>
            <a:r>
              <a:rPr lang="ru-RU" sz="6400" b="1" dirty="0" err="1" smtClean="0">
                <a:solidFill>
                  <a:schemeClr val="accent1">
                    <a:lumMod val="75000"/>
                  </a:schemeClr>
                </a:solidFill>
              </a:rPr>
              <a:t>ий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accent1">
                    <a:lumMod val="75000"/>
                  </a:schemeClr>
                </a:solidFill>
              </a:rPr>
              <a:t>ое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137160" indent="0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  тр</a:t>
            </a:r>
            <a:r>
              <a:rPr lang="ru-RU" sz="6400" b="1" dirty="0" smtClean="0">
                <a:solidFill>
                  <a:srgbClr val="C00000"/>
                </a:solidFill>
              </a:rPr>
              <a:t>е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вога</a:t>
            </a:r>
          </a:p>
          <a:p>
            <a:pPr marL="137160" indent="0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6400" b="1" dirty="0" smtClean="0">
                <a:solidFill>
                  <a:srgbClr val="C00000"/>
                </a:solidFill>
              </a:rPr>
              <a:t>а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лмазная (</a:t>
            </a:r>
            <a:r>
              <a:rPr lang="ru-RU" sz="6400" b="1" dirty="0" err="1" smtClean="0">
                <a:solidFill>
                  <a:schemeClr val="accent1">
                    <a:lumMod val="75000"/>
                  </a:schemeClr>
                </a:solidFill>
              </a:rPr>
              <a:t>ый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accent1">
                    <a:lumMod val="75000"/>
                  </a:schemeClr>
                </a:solidFill>
              </a:rPr>
              <a:t>ое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137160" indent="0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  ш</a:t>
            </a:r>
            <a:r>
              <a:rPr lang="ru-RU" sz="6400" b="1" dirty="0" smtClean="0">
                <a:solidFill>
                  <a:srgbClr val="C00000"/>
                </a:solidFill>
              </a:rPr>
              <a:t>и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нель</a:t>
            </a:r>
            <a:endParaRPr lang="ru-RU" sz="6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ШИНЕЛЬ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32448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50800" h="38100" prst="riblet"/>
            </a:sp3d>
          </a:bodyPr>
          <a:lstStyle/>
          <a:p>
            <a:pPr marL="13716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Элемент обмундирования лиц, проходящих государственную службу, форменное пальто со складками на спине и удерживающим</a:t>
            </a:r>
            <a:r>
              <a:rPr lang="ru-RU" sz="4400" dirty="0">
                <a:solidFill>
                  <a:srgbClr val="002060"/>
                </a:solidFill>
              </a:rPr>
              <a:t>и</a:t>
            </a:r>
            <a:r>
              <a:rPr lang="ru-RU" sz="4400" dirty="0" smtClean="0">
                <a:solidFill>
                  <a:srgbClr val="002060"/>
                </a:solidFill>
              </a:rPr>
              <a:t> ее  хлястиком.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Простое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cmpd="dbl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                                    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sz="5400" b="1" i="1" dirty="0" smtClean="0">
                <a:solidFill>
                  <a:srgbClr val="002060"/>
                </a:solidFill>
              </a:rPr>
              <a:t>В шкафу </a:t>
            </a:r>
            <a:r>
              <a:rPr lang="ru-RU" sz="5400" b="1" i="1" dirty="0">
                <a:solidFill>
                  <a:srgbClr val="002060"/>
                </a:solidFill>
              </a:rPr>
              <a:t>висит</a:t>
            </a:r>
            <a:r>
              <a:rPr lang="ru-RU" sz="5400" b="1" i="1" dirty="0" smtClean="0">
                <a:solidFill>
                  <a:srgbClr val="002060"/>
                </a:solidFill>
              </a:rPr>
              <a:t> старая</a:t>
            </a:r>
          </a:p>
          <a:p>
            <a:pPr marL="137160" indent="0">
              <a:buNone/>
            </a:pPr>
            <a:r>
              <a:rPr lang="ru-RU" sz="5400" b="1" i="1" dirty="0" smtClean="0">
                <a:solidFill>
                  <a:srgbClr val="002060"/>
                </a:solidFill>
              </a:rPr>
              <a:t>солдатская </a:t>
            </a:r>
            <a:r>
              <a:rPr lang="ru-RU" sz="5400" b="1" i="1" u="sng" dirty="0" smtClean="0">
                <a:solidFill>
                  <a:srgbClr val="002060"/>
                </a:solidFill>
              </a:rPr>
              <a:t>шинель</a:t>
            </a:r>
            <a:r>
              <a:rPr lang="ru-RU" sz="5400" b="1" i="1" dirty="0" smtClean="0">
                <a:solidFill>
                  <a:srgbClr val="002060"/>
                </a:solidFill>
              </a:rPr>
              <a:t>.</a:t>
            </a:r>
          </a:p>
          <a:p>
            <a:pPr marL="137160" indent="0">
              <a:buNone/>
            </a:pP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</a:rPr>
              <a:t>              </a:t>
            </a:r>
            <a:r>
              <a:rPr lang="en-US" sz="5400" b="1" dirty="0" smtClean="0">
                <a:solidFill>
                  <a:srgbClr val="002060"/>
                </a:solidFill>
              </a:rPr>
              <a:t>[ = </a:t>
            </a:r>
            <a:r>
              <a:rPr lang="ru-RU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</a:rPr>
              <a:t>]</a:t>
            </a:r>
            <a:r>
              <a:rPr lang="ru-RU" sz="5400" b="1" dirty="0" smtClean="0">
                <a:solidFill>
                  <a:srgbClr val="002060"/>
                </a:solidFill>
              </a:rPr>
              <a:t>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247964" y="4653136"/>
            <a:ext cx="216024" cy="0"/>
          </a:xfrm>
          <a:prstGeom prst="line">
            <a:avLst/>
          </a:prstGeom>
          <a:ln w="603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23928" y="3068960"/>
            <a:ext cx="1872208" cy="0"/>
          </a:xfrm>
          <a:prstGeom prst="line">
            <a:avLst/>
          </a:prstGeom>
          <a:ln w="13335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4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Сложное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82550" cmpd="dbl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37160" indent="0">
              <a:buNone/>
            </a:pPr>
            <a:r>
              <a:rPr lang="en-US" sz="6600" b="1" dirty="0" smtClean="0">
                <a:solidFill>
                  <a:srgbClr val="002060"/>
                </a:solidFill>
              </a:rPr>
              <a:t>[ </a:t>
            </a:r>
            <a:r>
              <a:rPr lang="ru-RU" sz="6600" b="1" i="1" u="sng" dirty="0" smtClean="0">
                <a:solidFill>
                  <a:srgbClr val="002060"/>
                </a:solidFill>
              </a:rPr>
              <a:t>Солдат</a:t>
            </a:r>
            <a:r>
              <a:rPr lang="ru-RU" sz="6600" b="1" i="1" dirty="0" smtClean="0">
                <a:solidFill>
                  <a:srgbClr val="002060"/>
                </a:solidFill>
              </a:rPr>
              <a:t>  согрелся</a:t>
            </a:r>
            <a:r>
              <a:rPr lang="en-US" sz="6600" b="1" dirty="0" smtClean="0">
                <a:solidFill>
                  <a:srgbClr val="002060"/>
                </a:solidFill>
              </a:rPr>
              <a:t>]</a:t>
            </a:r>
            <a:r>
              <a:rPr lang="ru-RU" sz="7200" b="1" i="1" dirty="0" smtClean="0">
                <a:solidFill>
                  <a:srgbClr val="002060"/>
                </a:solidFill>
              </a:rPr>
              <a:t>, </a:t>
            </a:r>
            <a:r>
              <a:rPr lang="en-US" sz="7200" b="1" i="1" dirty="0" smtClean="0">
                <a:solidFill>
                  <a:srgbClr val="002060"/>
                </a:solidFill>
              </a:rPr>
              <a:t>    </a:t>
            </a:r>
            <a:r>
              <a:rPr lang="en-US" sz="7200" b="1" dirty="0" smtClean="0">
                <a:solidFill>
                  <a:srgbClr val="002060"/>
                </a:solidFill>
              </a:rPr>
              <a:t>[</a:t>
            </a:r>
            <a:r>
              <a:rPr lang="ru-RU" sz="6600" b="1" i="1" u="sng" dirty="0" smtClean="0">
                <a:solidFill>
                  <a:srgbClr val="002060"/>
                </a:solidFill>
              </a:rPr>
              <a:t>он</a:t>
            </a:r>
            <a:r>
              <a:rPr lang="ru-RU" sz="6600" b="1" i="1" dirty="0" smtClean="0">
                <a:solidFill>
                  <a:srgbClr val="002060"/>
                </a:solidFill>
              </a:rPr>
              <a:t> скинул шинель </a:t>
            </a:r>
            <a:r>
              <a:rPr lang="ru-RU" sz="7200" b="1" i="1" dirty="0" smtClean="0">
                <a:solidFill>
                  <a:srgbClr val="002060"/>
                </a:solidFill>
              </a:rPr>
              <a:t>и </a:t>
            </a:r>
            <a:r>
              <a:rPr lang="ru-RU" sz="6600" b="1" i="1" dirty="0" smtClean="0">
                <a:solidFill>
                  <a:srgbClr val="002060"/>
                </a:solidFill>
              </a:rPr>
              <a:t>сел к огню</a:t>
            </a:r>
            <a:r>
              <a:rPr lang="en-US" sz="6600" b="1" dirty="0">
                <a:solidFill>
                  <a:srgbClr val="002060"/>
                </a:solidFill>
              </a:rPr>
              <a:t>]</a:t>
            </a:r>
            <a:r>
              <a:rPr lang="ru-RU" sz="7200" b="1" i="1" dirty="0" smtClean="0">
                <a:solidFill>
                  <a:srgbClr val="002060"/>
                </a:solidFill>
              </a:rPr>
              <a:t>.</a:t>
            </a:r>
            <a:endParaRPr lang="en-US" sz="7200" b="1" i="1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en-US" sz="7200" b="1" i="1" dirty="0" smtClean="0">
                <a:solidFill>
                  <a:srgbClr val="002060"/>
                </a:solidFill>
              </a:rPr>
              <a:t> </a:t>
            </a:r>
            <a:r>
              <a:rPr lang="en-US" sz="7200" b="1" dirty="0" smtClean="0">
                <a:solidFill>
                  <a:srgbClr val="002060"/>
                </a:solidFill>
              </a:rPr>
              <a:t>[    = ]</a:t>
            </a:r>
            <a:r>
              <a:rPr lang="ru-RU" sz="7200" b="1" dirty="0" smtClean="0">
                <a:solidFill>
                  <a:srgbClr val="002060"/>
                </a:solidFill>
              </a:rPr>
              <a:t>, </a:t>
            </a:r>
            <a:r>
              <a:rPr lang="en-US" sz="7200" b="1" dirty="0" smtClean="0">
                <a:solidFill>
                  <a:srgbClr val="002060"/>
                </a:solidFill>
              </a:rPr>
              <a:t>[    O </a:t>
            </a:r>
            <a:r>
              <a:rPr lang="ru-RU" sz="7200" b="1" i="1" dirty="0" smtClean="0">
                <a:solidFill>
                  <a:srgbClr val="002060"/>
                </a:solidFill>
              </a:rPr>
              <a:t>и  </a:t>
            </a:r>
            <a:r>
              <a:rPr lang="en-US" sz="7200" b="1" dirty="0" smtClean="0">
                <a:solidFill>
                  <a:srgbClr val="002060"/>
                </a:solidFill>
              </a:rPr>
              <a:t>O]</a:t>
            </a:r>
            <a:r>
              <a:rPr lang="ru-RU" sz="7200" b="1" dirty="0" smtClean="0">
                <a:solidFill>
                  <a:srgbClr val="002060"/>
                </a:solidFill>
              </a:rPr>
              <a:t>.</a:t>
            </a:r>
            <a:endParaRPr lang="ru-RU" sz="72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2708920"/>
            <a:ext cx="2952328" cy="0"/>
          </a:xfrm>
          <a:prstGeom prst="line">
            <a:avLst/>
          </a:prstGeom>
          <a:ln w="19367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67744" y="3861048"/>
            <a:ext cx="2304256" cy="0"/>
          </a:xfrm>
          <a:prstGeom prst="line">
            <a:avLst/>
          </a:prstGeom>
          <a:ln w="19050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31640" y="5733256"/>
            <a:ext cx="432048" cy="0"/>
          </a:xfrm>
          <a:prstGeom prst="line">
            <a:avLst/>
          </a:prstGeom>
          <a:ln w="730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39952" y="5805264"/>
            <a:ext cx="432048" cy="0"/>
          </a:xfrm>
          <a:prstGeom prst="line">
            <a:avLst/>
          </a:prstGeom>
          <a:ln w="825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148064" y="5733256"/>
            <a:ext cx="249373" cy="1"/>
          </a:xfrm>
          <a:prstGeom prst="line">
            <a:avLst/>
          </a:prstGeom>
          <a:ln w="15875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7092280" y="5733256"/>
            <a:ext cx="216024" cy="0"/>
          </a:xfrm>
          <a:prstGeom prst="line">
            <a:avLst/>
          </a:prstGeom>
          <a:ln w="15875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3568" y="4869160"/>
            <a:ext cx="1080120" cy="0"/>
          </a:xfrm>
          <a:prstGeom prst="line">
            <a:avLst/>
          </a:prstGeom>
          <a:ln w="15240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50800" h="38100" prst="riblet"/>
            </a:sp3d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Прямая речь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5400" b="1" i="1" dirty="0" smtClean="0">
                <a:solidFill>
                  <a:srgbClr val="002060"/>
                </a:solidFill>
              </a:rPr>
              <a:t>   Она закричала из окна: « Застегни шинель, простудишься!»</a:t>
            </a:r>
          </a:p>
          <a:p>
            <a:pPr marL="1984248" lvl="7" indent="0"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А : «П!»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Кроссворд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411440"/>
              </p:ext>
            </p:extLst>
          </p:nvPr>
        </p:nvGraphicFramePr>
        <p:xfrm>
          <a:off x="323528" y="1628800"/>
          <a:ext cx="72008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17"/>
                <a:gridCol w="790417"/>
                <a:gridCol w="790417"/>
                <a:gridCol w="878241"/>
                <a:gridCol w="790417"/>
                <a:gridCol w="795582"/>
                <a:gridCol w="619360"/>
                <a:gridCol w="593821"/>
                <a:gridCol w="576064"/>
                <a:gridCol w="576064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  у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 у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 ц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и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 marL="114832" marR="1148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я</a:t>
                      </a:r>
                    </a:p>
                  </a:txBody>
                  <a:tcPr marL="114832" marR="114832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64699"/>
              </p:ext>
            </p:extLst>
          </p:nvPr>
        </p:nvGraphicFramePr>
        <p:xfrm>
          <a:off x="5148064" y="2276871"/>
          <a:ext cx="237626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039"/>
                <a:gridCol w="613097"/>
                <a:gridCol w="576064"/>
                <a:gridCol w="576064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т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р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е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12245"/>
              </p:ext>
            </p:extLst>
          </p:nvPr>
        </p:nvGraphicFramePr>
        <p:xfrm>
          <a:off x="3635896" y="2921889"/>
          <a:ext cx="48965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252"/>
                <a:gridCol w="626562"/>
                <a:gridCol w="563906"/>
                <a:gridCol w="501252"/>
                <a:gridCol w="543332"/>
                <a:gridCol w="576064"/>
                <a:gridCol w="576064"/>
                <a:gridCol w="504056"/>
                <a:gridCol w="50405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д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в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е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 т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ч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е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98656"/>
              </p:ext>
            </p:extLst>
          </p:nvPr>
        </p:nvGraphicFramePr>
        <p:xfrm>
          <a:off x="5292686" y="3573016"/>
          <a:ext cx="382494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34"/>
                <a:gridCol w="545933"/>
                <a:gridCol w="594842"/>
                <a:gridCol w="554640"/>
                <a:gridCol w="555423"/>
                <a:gridCol w="524697"/>
                <a:gridCol w="512576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в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ы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ч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10167"/>
              </p:ext>
            </p:extLst>
          </p:nvPr>
        </p:nvGraphicFramePr>
        <p:xfrm>
          <a:off x="3563888" y="4221088"/>
          <a:ext cx="388843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66"/>
                <a:gridCol w="586933"/>
                <a:gridCol w="580712"/>
                <a:gridCol w="584522"/>
                <a:gridCol w="540899"/>
                <a:gridCol w="540899"/>
                <a:gridCol w="540899"/>
              </a:tblGrid>
              <a:tr h="507112">
                <a:tc>
                  <a:txBody>
                    <a:bodyPr/>
                    <a:lstStyle/>
                    <a:p>
                      <a:pPr lvl="1"/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з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я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 т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я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3511"/>
              </p:ext>
            </p:extLst>
          </p:nvPr>
        </p:nvGraphicFramePr>
        <p:xfrm>
          <a:off x="2987824" y="4869160"/>
          <a:ext cx="5040560" cy="65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20"/>
                <a:gridCol w="602359"/>
                <a:gridCol w="602359"/>
                <a:gridCol w="602360"/>
                <a:gridCol w="563522"/>
                <a:gridCol w="504056"/>
                <a:gridCol w="576064"/>
                <a:gridCol w="504056"/>
                <a:gridCol w="576064"/>
              </a:tblGrid>
              <a:tr h="65112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ц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я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6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362</Words>
  <Application>Microsoft Office PowerPoint</Application>
  <PresentationFormat>Экран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Русский язык</vt:lpstr>
      <vt:lpstr>Наоборот</vt:lpstr>
      <vt:lpstr>Презентация PowerPoint</vt:lpstr>
      <vt:lpstr>Проверь!</vt:lpstr>
      <vt:lpstr>ШИНЕЛЬ</vt:lpstr>
      <vt:lpstr>Простое</vt:lpstr>
      <vt:lpstr>Сложное</vt:lpstr>
      <vt:lpstr>Прямая речь</vt:lpstr>
      <vt:lpstr>Кроссворд</vt:lpstr>
      <vt:lpstr>Цитата</vt:lpstr>
      <vt:lpstr>Исправь ошибки в схемах</vt:lpstr>
      <vt:lpstr>Проверь!</vt:lpstr>
      <vt:lpstr>Тест</vt:lpstr>
      <vt:lpstr>Молодцы!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Alexei</dc:creator>
  <cp:lastModifiedBy>Alexei</cp:lastModifiedBy>
  <cp:revision>29</cp:revision>
  <dcterms:created xsi:type="dcterms:W3CDTF">2011-08-23T17:09:37Z</dcterms:created>
  <dcterms:modified xsi:type="dcterms:W3CDTF">2011-08-29T16:17:20Z</dcterms:modified>
</cp:coreProperties>
</file>