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8" r:id="rId3"/>
    <p:sldId id="269" r:id="rId4"/>
    <p:sldId id="271" r:id="rId5"/>
    <p:sldId id="274" r:id="rId6"/>
    <p:sldId id="270" r:id="rId7"/>
    <p:sldId id="273" r:id="rId8"/>
    <p:sldId id="284" r:id="rId9"/>
    <p:sldId id="285" r:id="rId10"/>
    <p:sldId id="265" r:id="rId11"/>
    <p:sldId id="266" r:id="rId12"/>
    <p:sldId id="267" r:id="rId13"/>
    <p:sldId id="264" r:id="rId14"/>
    <p:sldId id="258" r:id="rId15"/>
    <p:sldId id="260" r:id="rId16"/>
    <p:sldId id="279" r:id="rId17"/>
    <p:sldId id="280" r:id="rId18"/>
    <p:sldId id="281" r:id="rId19"/>
    <p:sldId id="282" r:id="rId20"/>
  </p:sldIdLst>
  <p:sldSz cx="9144000" cy="6858000" type="screen4x3"/>
  <p:notesSz cx="7045325" cy="9345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92E8CB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91" d="100"/>
          <a:sy n="91" d="100"/>
        </p:scale>
        <p:origin x="-5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276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90975" y="0"/>
            <a:ext cx="305276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B8CD0B-792C-41E0-B76F-1A4F825B8FDF}" type="datetimeFigureOut">
              <a:rPr lang="ru-RU" smtClean="0"/>
              <a:pPr/>
              <a:t>11.02.2009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877300"/>
            <a:ext cx="305276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90975" y="8877300"/>
            <a:ext cx="305276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4A71EA-60D2-4CD0-8201-823A71B7901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52974" cy="467281"/>
          </a:xfrm>
          <a:prstGeom prst="rect">
            <a:avLst/>
          </a:prstGeom>
        </p:spPr>
        <p:txBody>
          <a:bodyPr vert="horz" lIns="93662" tIns="46831" rIns="93662" bIns="4683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3662" tIns="46831" rIns="93662" bIns="46831" rtlCol="0"/>
          <a:lstStyle>
            <a:lvl1pPr algn="r">
              <a:defRPr sz="1200"/>
            </a:lvl1pPr>
          </a:lstStyle>
          <a:p>
            <a:fld id="{4D2C212A-F3C0-4A64-B6FB-4532FD36DE60}" type="datetimeFigureOut">
              <a:rPr lang="ru-RU" smtClean="0"/>
              <a:pPr/>
              <a:t>11.02.2009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62" tIns="46831" rIns="93662" bIns="4683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4533" y="4439166"/>
            <a:ext cx="5636260" cy="4205526"/>
          </a:xfrm>
          <a:prstGeom prst="rect">
            <a:avLst/>
          </a:prstGeom>
        </p:spPr>
        <p:txBody>
          <a:bodyPr vert="horz" lIns="93662" tIns="46831" rIns="93662" bIns="46831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876710"/>
            <a:ext cx="3052974" cy="467281"/>
          </a:xfrm>
          <a:prstGeom prst="rect">
            <a:avLst/>
          </a:prstGeom>
        </p:spPr>
        <p:txBody>
          <a:bodyPr vert="horz" lIns="93662" tIns="46831" rIns="93662" bIns="4683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90721" y="8876710"/>
            <a:ext cx="3052974" cy="467281"/>
          </a:xfrm>
          <a:prstGeom prst="rect">
            <a:avLst/>
          </a:prstGeom>
        </p:spPr>
        <p:txBody>
          <a:bodyPr vert="horz" lIns="93662" tIns="46831" rIns="93662" bIns="46831" rtlCol="0" anchor="b"/>
          <a:lstStyle>
            <a:lvl1pPr algn="r">
              <a:defRPr sz="1200"/>
            </a:lvl1pPr>
          </a:lstStyle>
          <a:p>
            <a:fld id="{2CC0561A-0C8A-4FAD-8C86-84E49571237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F69DD-5FF2-48A6-B7D5-67972A5D9C33}" type="datetimeFigureOut">
              <a:rPr lang="ru-RU" smtClean="0"/>
              <a:pPr/>
              <a:t>11.02.2009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E0BF-4B08-4973-AD92-647228C18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F69DD-5FF2-48A6-B7D5-67972A5D9C33}" type="datetimeFigureOut">
              <a:rPr lang="ru-RU" smtClean="0"/>
              <a:pPr/>
              <a:t>11.02.2009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E0BF-4B08-4973-AD92-647228C18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F69DD-5FF2-48A6-B7D5-67972A5D9C33}" type="datetimeFigureOut">
              <a:rPr lang="ru-RU" smtClean="0"/>
              <a:pPr/>
              <a:t>11.02.2009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E0BF-4B08-4973-AD92-647228C18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F69DD-5FF2-48A6-B7D5-67972A5D9C33}" type="datetimeFigureOut">
              <a:rPr lang="ru-RU" smtClean="0"/>
              <a:pPr/>
              <a:t>11.02.2009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E0BF-4B08-4973-AD92-647228C18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F69DD-5FF2-48A6-B7D5-67972A5D9C33}" type="datetimeFigureOut">
              <a:rPr lang="ru-RU" smtClean="0"/>
              <a:pPr/>
              <a:t>11.02.2009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E0BF-4B08-4973-AD92-647228C18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F69DD-5FF2-48A6-B7D5-67972A5D9C33}" type="datetimeFigureOut">
              <a:rPr lang="ru-RU" smtClean="0"/>
              <a:pPr/>
              <a:t>11.02.2009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E0BF-4B08-4973-AD92-647228C18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F69DD-5FF2-48A6-B7D5-67972A5D9C33}" type="datetimeFigureOut">
              <a:rPr lang="ru-RU" smtClean="0"/>
              <a:pPr/>
              <a:t>11.02.2009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E0BF-4B08-4973-AD92-647228C18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F69DD-5FF2-48A6-B7D5-67972A5D9C33}" type="datetimeFigureOut">
              <a:rPr lang="ru-RU" smtClean="0"/>
              <a:pPr/>
              <a:t>11.02.2009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E0BF-4B08-4973-AD92-647228C18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F69DD-5FF2-48A6-B7D5-67972A5D9C33}" type="datetimeFigureOut">
              <a:rPr lang="ru-RU" smtClean="0"/>
              <a:pPr/>
              <a:t>11.02.2009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E0BF-4B08-4973-AD92-647228C18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F69DD-5FF2-48A6-B7D5-67972A5D9C33}" type="datetimeFigureOut">
              <a:rPr lang="ru-RU" smtClean="0"/>
              <a:pPr/>
              <a:t>11.02.2009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E0BF-4B08-4973-AD92-647228C18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2F69DD-5FF2-48A6-B7D5-67972A5D9C33}" type="datetimeFigureOut">
              <a:rPr lang="ru-RU" smtClean="0"/>
              <a:pPr/>
              <a:t>11.02.2009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90E0BF-4B08-4973-AD92-647228C18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2F69DD-5FF2-48A6-B7D5-67972A5D9C33}" type="datetimeFigureOut">
              <a:rPr lang="ru-RU" smtClean="0"/>
              <a:pPr/>
              <a:t>11.02.2009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90E0BF-4B08-4973-AD92-647228C181F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7" descr="little_orange_guy"/>
          <p:cNvPicPr>
            <a:picLocks noChangeAspect="1" noChangeArrowheads="1" noCrop="1"/>
          </p:cNvPicPr>
          <p:nvPr/>
        </p:nvPicPr>
        <p:blipFill>
          <a:blip r:embed="rId2">
            <a:duotone>
              <a:prstClr val="black"/>
              <a:schemeClr val="accent3">
                <a:tint val="45000"/>
                <a:satMod val="400000"/>
              </a:schemeClr>
            </a:duotone>
            <a:lum bright="-5000" contrast="40000"/>
          </a:blip>
          <a:srcRect/>
          <a:stretch>
            <a:fillRect/>
          </a:stretch>
        </p:blipFill>
        <p:spPr bwMode="auto">
          <a:xfrm>
            <a:off x="6572264" y="3412368"/>
            <a:ext cx="2440270" cy="3302755"/>
          </a:xfrm>
          <a:prstGeom prst="rect">
            <a:avLst/>
          </a:prstGeom>
          <a:noFill/>
          <a:effectLst>
            <a:innerShdw blurRad="63500" dist="50800" dir="16200000">
              <a:schemeClr val="tx1">
                <a:lumMod val="50000"/>
                <a:lumOff val="50000"/>
                <a:alpha val="50000"/>
              </a:schemeClr>
            </a:innerShdw>
          </a:effectLst>
          <a:scene3d>
            <a:camera prst="orthographicFront">
              <a:rot lat="21299999" lon="0" rev="0"/>
            </a:camera>
            <a:lightRig rig="threePt" dir="t"/>
          </a:scene3d>
        </p:spPr>
      </p:pic>
      <p:sp>
        <p:nvSpPr>
          <p:cNvPr id="8" name="Прямоугольник 7"/>
          <p:cNvSpPr/>
          <p:nvPr/>
        </p:nvSpPr>
        <p:spPr>
          <a:xfrm>
            <a:off x="285720" y="1000108"/>
            <a:ext cx="635796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Бай </a:t>
            </a:r>
            <a:r>
              <a:rPr lang="tt-RU" sz="66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булмасаң –</a:t>
            </a:r>
          </a:p>
          <a:p>
            <a:pPr algn="ctr"/>
            <a:r>
              <a:rPr lang="tt-RU" sz="66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бай булма,</a:t>
            </a:r>
          </a:p>
          <a:p>
            <a:pPr algn="ctr"/>
            <a:r>
              <a:rPr lang="tt-RU" sz="6600" b="1" dirty="0" smtClean="0">
                <a:solidFill>
                  <a:schemeClr val="bg2">
                    <a:lumMod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тик белемгә сай булма!</a:t>
            </a:r>
            <a:endParaRPr lang="ru-RU" sz="6600" b="1" dirty="0">
              <a:solidFill>
                <a:schemeClr val="bg2">
                  <a:lumMod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00034" y="1071546"/>
            <a:ext cx="8135937" cy="1223962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 2,5 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кг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сиропта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1,2 кг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шикәр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бар.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Шундый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 кг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сиропта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күпме шикәр </a:t>
            </a:r>
            <a:r>
              <a:rPr lang="ru-RU" sz="4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бар?</a:t>
            </a:r>
            <a:endParaRPr lang="ru-RU" sz="4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AB98EF-FDE2-42FD-8F2C-CC4D2006A75D}" type="slidenum">
              <a:rPr lang="ru-RU"/>
              <a:pPr/>
              <a:t>10</a:t>
            </a:fld>
            <a:endParaRPr lang="ru-RU" dirty="0"/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928926" y="2887682"/>
            <a:ext cx="5903913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indent="1828800">
              <a:tabLst>
                <a:tab pos="3314700" algn="l"/>
              </a:tabLst>
            </a:pPr>
            <a:r>
              <a:rPr lang="ru-RU" sz="2800" b="1" dirty="0" smtClean="0">
                <a:cs typeface="Times New Roman" pitchFamily="18" charset="0"/>
              </a:rPr>
              <a:t>Сироп            </a:t>
            </a:r>
            <a:r>
              <a:rPr lang="ru-RU" sz="2800" b="1" dirty="0" err="1" smtClean="0">
                <a:cs typeface="Times New Roman" pitchFamily="18" charset="0"/>
              </a:rPr>
              <a:t>Шикәр</a:t>
            </a:r>
            <a:r>
              <a:rPr lang="ru-RU" sz="2800" b="1" dirty="0" smtClean="0">
                <a:cs typeface="Times New Roman" pitchFamily="18" charset="0"/>
              </a:rPr>
              <a:t>                         </a:t>
            </a:r>
            <a:endParaRPr lang="ru-RU" sz="2800" b="1" dirty="0"/>
          </a:p>
          <a:p>
            <a:pPr indent="1828800" eaLnBrk="0" hangingPunct="0">
              <a:tabLst>
                <a:tab pos="3314700" algn="l"/>
              </a:tabLst>
            </a:pPr>
            <a:r>
              <a:rPr lang="ru-RU" sz="2800" b="1" dirty="0">
                <a:cs typeface="Times New Roman" pitchFamily="18" charset="0"/>
              </a:rPr>
              <a:t>2,5 кг    -        1,2 кг                                              </a:t>
            </a:r>
            <a:endParaRPr lang="ru-RU" sz="2800" b="1" dirty="0"/>
          </a:p>
          <a:p>
            <a:pPr indent="1828800" eaLnBrk="0" hangingPunct="0">
              <a:tabLst>
                <a:tab pos="3314700" algn="l"/>
              </a:tabLst>
            </a:pPr>
            <a:r>
              <a:rPr lang="ru-RU" sz="2800" b="1" dirty="0">
                <a:cs typeface="Times New Roman" pitchFamily="18" charset="0"/>
              </a:rPr>
              <a:t>   3 кг    -          </a:t>
            </a:r>
            <a:r>
              <a:rPr lang="ru-RU" sz="2800" b="1" dirty="0" err="1">
                <a:cs typeface="Times New Roman" pitchFamily="18" charset="0"/>
              </a:rPr>
              <a:t>х</a:t>
            </a:r>
            <a:r>
              <a:rPr lang="ru-RU" sz="2800" b="1" dirty="0">
                <a:cs typeface="Times New Roman" pitchFamily="18" charset="0"/>
              </a:rPr>
              <a:t> </a:t>
            </a:r>
            <a:r>
              <a:rPr lang="ru-RU" sz="2800" b="1" dirty="0" err="1">
                <a:cs typeface="Times New Roman" pitchFamily="18" charset="0"/>
              </a:rPr>
              <a:t>кг</a:t>
            </a:r>
            <a:r>
              <a:rPr lang="ru-RU" sz="2800" b="1" dirty="0">
                <a:cs typeface="Times New Roman" pitchFamily="18" charset="0"/>
              </a:rPr>
              <a:t>   </a:t>
            </a:r>
            <a:endParaRPr lang="ru-RU" sz="2800" b="1" dirty="0" smtClean="0">
              <a:cs typeface="Times New Roman" pitchFamily="18" charset="0"/>
            </a:endParaRPr>
          </a:p>
          <a:p>
            <a:pPr indent="1828800" eaLnBrk="0" hangingPunct="0">
              <a:tabLst>
                <a:tab pos="3314700" algn="l"/>
              </a:tabLst>
            </a:pPr>
            <a:r>
              <a:rPr lang="ru-RU" sz="2800" b="1" dirty="0" smtClean="0">
                <a:cs typeface="Times New Roman" pitchFamily="18" charset="0"/>
              </a:rPr>
              <a:t>2,5х=3*1,2;</a:t>
            </a:r>
          </a:p>
          <a:p>
            <a:pPr indent="1828800" eaLnBrk="0" hangingPunct="0">
              <a:tabLst>
                <a:tab pos="3314700" algn="l"/>
              </a:tabLst>
            </a:pPr>
            <a:r>
              <a:rPr lang="ru-RU" sz="2800" b="1" dirty="0" smtClean="0">
                <a:cs typeface="Times New Roman" pitchFamily="18" charset="0"/>
              </a:rPr>
              <a:t>2,5х=3,6</a:t>
            </a:r>
          </a:p>
          <a:p>
            <a:pPr indent="1828800" eaLnBrk="0" hangingPunct="0">
              <a:tabLst>
                <a:tab pos="3314700" algn="l"/>
              </a:tabLst>
            </a:pPr>
            <a:r>
              <a:rPr lang="ru-RU" sz="2800" b="1" dirty="0" smtClean="0">
                <a:cs typeface="Times New Roman" pitchFamily="18" charset="0"/>
              </a:rPr>
              <a:t>х=3,6:2,5</a:t>
            </a:r>
          </a:p>
          <a:p>
            <a:pPr indent="1828800" eaLnBrk="0" hangingPunct="0">
              <a:tabLst>
                <a:tab pos="3314700" algn="l"/>
              </a:tabLst>
            </a:pPr>
            <a:r>
              <a:rPr lang="ru-RU" sz="2800" b="1" dirty="0" smtClean="0">
                <a:cs typeface="Times New Roman" pitchFamily="18" charset="0"/>
              </a:rPr>
              <a:t>х=1,44 кг</a:t>
            </a:r>
          </a:p>
          <a:p>
            <a:pPr indent="1828800" eaLnBrk="0" hangingPunct="0">
              <a:tabLst>
                <a:tab pos="3314700" algn="l"/>
              </a:tabLst>
            </a:pPr>
            <a:r>
              <a:rPr lang="ru-RU" sz="2800" b="1" dirty="0" err="1" smtClean="0">
                <a:cs typeface="Times New Roman" pitchFamily="18" charset="0"/>
              </a:rPr>
              <a:t>Җавап:1,44 </a:t>
            </a:r>
            <a:r>
              <a:rPr lang="ru-RU" sz="2800" b="1" dirty="0" smtClean="0">
                <a:cs typeface="Times New Roman" pitchFamily="18" charset="0"/>
              </a:rPr>
              <a:t>кг.                                            </a:t>
            </a:r>
            <a:endParaRPr lang="ru-RU" sz="2800" b="1" dirty="0"/>
          </a:p>
          <a:p>
            <a:pPr indent="1828800" eaLnBrk="0" hangingPunct="0">
              <a:tabLst>
                <a:tab pos="3314700" algn="l"/>
              </a:tabLst>
            </a:pPr>
            <a:endParaRPr lang="ru-RU" sz="2800" b="1" dirty="0"/>
          </a:p>
        </p:txBody>
      </p:sp>
      <p:pic>
        <p:nvPicPr>
          <p:cNvPr id="10244" name="Picture 4" descr="science0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286256"/>
            <a:ext cx="1246167" cy="1832599"/>
          </a:xfrm>
          <a:prstGeom prst="rect">
            <a:avLst/>
          </a:prstGeom>
          <a:noFill/>
        </p:spPr>
      </p:pic>
      <p:pic>
        <p:nvPicPr>
          <p:cNvPr id="10245" name="Picture 5" descr="science09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3286124"/>
            <a:ext cx="2170104" cy="2878525"/>
          </a:xfrm>
          <a:prstGeom prst="rect">
            <a:avLst/>
          </a:prstGeom>
          <a:noFill/>
        </p:spPr>
      </p:pic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0" y="2879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1500166" y="0"/>
            <a:ext cx="6038833" cy="107721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t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Мәс</a:t>
            </a:r>
            <a:r>
              <a:rPr lang="ru-RU" sz="32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tt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әләне</a:t>
            </a:r>
          </a:p>
          <a:p>
            <a:pPr algn="ctr"/>
            <a:r>
              <a:rPr lang="tt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пропор</a:t>
            </a:r>
            <a:r>
              <a:rPr lang="ru-RU" sz="32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tt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ия төзеп чишәргә</a:t>
            </a:r>
            <a:endParaRPr lang="ru-RU" sz="32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2)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30 кг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алманы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киптерсәң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, 10 кг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кипкән алма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чыга.14,7 кг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кипкән алма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ясау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өчен ничә кг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алма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кирәк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590F7C-7099-4A69-8A2D-B38229DAC20E}" type="slidenum">
              <a:rPr lang="ru-RU"/>
              <a:pPr/>
              <a:t>11</a:t>
            </a:fld>
            <a:endParaRPr lang="ru-RU" dirty="0"/>
          </a:p>
        </p:txBody>
      </p:sp>
      <p:pic>
        <p:nvPicPr>
          <p:cNvPr id="11268" name="Picture 4" descr="j018266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929066"/>
            <a:ext cx="2885587" cy="2670170"/>
          </a:xfrm>
          <a:prstGeom prst="rect">
            <a:avLst/>
          </a:prstGeom>
          <a:noFill/>
          <a:ln w="38100" cmpd="dbl">
            <a:solidFill>
              <a:srgbClr val="009900"/>
            </a:solidFill>
            <a:miter lim="800000"/>
            <a:headEnd/>
            <a:tailEnd/>
          </a:ln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4643438" y="2928934"/>
            <a:ext cx="450056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tabLst>
                <a:tab pos="3314700" algn="l"/>
              </a:tabLst>
            </a:pPr>
            <a:r>
              <a:rPr lang="ru-RU" sz="2400" dirty="0"/>
              <a:t>       </a:t>
            </a:r>
            <a:r>
              <a:rPr lang="ru-RU" sz="2800" b="1" dirty="0"/>
              <a:t>30 </a:t>
            </a:r>
            <a:r>
              <a:rPr lang="ru-RU" sz="2800" b="1" dirty="0" smtClean="0"/>
              <a:t>кг         </a:t>
            </a:r>
            <a:r>
              <a:rPr lang="ru-RU" sz="2800" b="1" dirty="0"/>
              <a:t>-        </a:t>
            </a:r>
            <a:r>
              <a:rPr lang="ru-RU" sz="2800" b="1" dirty="0" smtClean="0"/>
              <a:t>10 кг</a:t>
            </a:r>
            <a:endParaRPr lang="ru-RU" sz="2800" b="1" dirty="0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5286380" y="3286124"/>
            <a:ext cx="35274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tabLst>
                <a:tab pos="3314700" algn="l"/>
              </a:tabLst>
            </a:pPr>
            <a:r>
              <a:rPr lang="ru-RU" sz="2800" b="1" dirty="0" err="1"/>
              <a:t>х</a:t>
            </a:r>
            <a:r>
              <a:rPr lang="ru-RU" sz="2800" b="1" dirty="0"/>
              <a:t> кг         </a:t>
            </a:r>
            <a:r>
              <a:rPr lang="ru-RU" sz="2800" b="1" dirty="0" smtClean="0"/>
              <a:t>  </a:t>
            </a:r>
            <a:r>
              <a:rPr lang="ru-RU" sz="2800" b="1" dirty="0"/>
              <a:t>-        14,7 кг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357290" y="0"/>
            <a:ext cx="678661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t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Мәс</a:t>
            </a:r>
            <a:r>
              <a:rPr lang="ru-RU" sz="36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tt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әләне</a:t>
            </a:r>
          </a:p>
          <a:p>
            <a:pPr algn="ctr"/>
            <a:r>
              <a:rPr lang="tt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пропор</a:t>
            </a:r>
            <a:r>
              <a:rPr lang="ru-RU" sz="36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tt-RU" sz="3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ия төзеп чишәргә</a:t>
            </a:r>
            <a:endParaRPr lang="ru-RU" sz="3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143504" y="3857628"/>
            <a:ext cx="285366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t-RU" sz="3200" b="1" dirty="0" smtClean="0"/>
              <a:t>10х=30*14,7;</a:t>
            </a:r>
          </a:p>
          <a:p>
            <a:r>
              <a:rPr lang="tt-RU" sz="3200" b="1" dirty="0" smtClean="0"/>
              <a:t>10х=441;</a:t>
            </a:r>
            <a:endParaRPr lang="tt-RU" sz="3200" b="1" dirty="0" smtClean="0"/>
          </a:p>
          <a:p>
            <a:r>
              <a:rPr lang="tt-RU" sz="3200" b="1" dirty="0" smtClean="0"/>
              <a:t>х=441:10</a:t>
            </a:r>
            <a:r>
              <a:rPr lang="tt-RU" sz="3200" b="1" dirty="0" smtClean="0"/>
              <a:t>;</a:t>
            </a:r>
          </a:p>
          <a:p>
            <a:r>
              <a:rPr lang="tt-RU" sz="3200" b="1" dirty="0" smtClean="0"/>
              <a:t>х=44,1 </a:t>
            </a:r>
            <a:r>
              <a:rPr lang="tt-RU" sz="3200" b="1" dirty="0" smtClean="0"/>
              <a:t>кг.</a:t>
            </a:r>
          </a:p>
          <a:p>
            <a:r>
              <a:rPr lang="tt-RU" sz="3200" b="1" dirty="0" smtClean="0"/>
              <a:t>Җавап: </a:t>
            </a:r>
            <a:r>
              <a:rPr lang="tt-RU" sz="3200" b="1" dirty="0" smtClean="0"/>
              <a:t>44</a:t>
            </a:r>
            <a:r>
              <a:rPr lang="tt-RU" sz="3200" b="1" dirty="0" smtClean="0"/>
              <a:t>,1 </a:t>
            </a:r>
            <a:r>
              <a:rPr lang="tt-RU" sz="3200" b="1" dirty="0" smtClean="0"/>
              <a:t>кг.</a:t>
            </a:r>
            <a:endParaRPr lang="ru-RU" sz="32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  <p:bldP spid="11271" grpId="0"/>
      <p:bldP spid="1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B82E9-A8A2-4861-A882-4A92D9D58C06}" type="slidenum">
              <a:rPr lang="ru-RU"/>
              <a:pPr/>
              <a:t>12</a:t>
            </a:fld>
            <a:endParaRPr lang="ru-RU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539750" y="1557338"/>
            <a:ext cx="8135938" cy="781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</a:pPr>
            <a:r>
              <a:rPr lang="ru-RU" sz="2800" b="1" dirty="0" smtClean="0"/>
              <a:t>4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125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каздан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4 кг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мамык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була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 875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каздан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күпме мамык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булыр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2" name="Picture 4" descr="j017866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643314"/>
            <a:ext cx="3680034" cy="2882898"/>
          </a:xfrm>
          <a:prstGeom prst="rect">
            <a:avLst/>
          </a:prstGeom>
          <a:noFill/>
          <a:ln w="76200" cmpd="tri">
            <a:solidFill>
              <a:schemeClr val="accent2"/>
            </a:solidFill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1428728" y="0"/>
            <a:ext cx="64294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t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Мәс</a:t>
            </a:r>
            <a:r>
              <a:rPr lang="ru-RU" sz="32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ь</a:t>
            </a:r>
            <a:r>
              <a:rPr lang="tt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әләне</a:t>
            </a:r>
          </a:p>
          <a:p>
            <a:pPr algn="ctr"/>
            <a:r>
              <a:rPr lang="tt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 пропор</a:t>
            </a:r>
            <a:r>
              <a:rPr lang="ru-RU" sz="32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tt-RU" sz="32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imes New Roman" pitchFamily="18" charset="0"/>
                <a:cs typeface="Times New Roman" pitchFamily="18" charset="0"/>
              </a:rPr>
              <a:t>ия төзеп чишәргә</a:t>
            </a:r>
            <a:endParaRPr lang="ru-RU" sz="32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429124" y="2428868"/>
            <a:ext cx="4256871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t-RU" sz="3600" b="1" dirty="0" smtClean="0"/>
              <a:t>125 каз       -        4 кг</a:t>
            </a:r>
          </a:p>
          <a:p>
            <a:r>
              <a:rPr lang="tt-RU" sz="3600" b="1" dirty="0" smtClean="0"/>
              <a:t>875 каз       -          х кг</a:t>
            </a:r>
          </a:p>
          <a:p>
            <a:r>
              <a:rPr lang="tt-RU" sz="3600" b="1" dirty="0" smtClean="0"/>
              <a:t>125х=875*4;</a:t>
            </a:r>
          </a:p>
          <a:p>
            <a:r>
              <a:rPr lang="tt-RU" sz="3600" b="1" dirty="0" smtClean="0"/>
              <a:t>125х=3500;</a:t>
            </a:r>
          </a:p>
          <a:p>
            <a:r>
              <a:rPr lang="tt-RU" sz="3600" b="1" dirty="0" smtClean="0"/>
              <a:t>х=3500:125;</a:t>
            </a:r>
          </a:p>
          <a:p>
            <a:r>
              <a:rPr lang="tt-RU" sz="3600" b="1" dirty="0" smtClean="0"/>
              <a:t>х= 28 кг.</a:t>
            </a:r>
          </a:p>
          <a:p>
            <a:r>
              <a:rPr lang="tt-RU" sz="3600" b="1" dirty="0" smtClean="0"/>
              <a:t>Җавап: 28 кг.</a:t>
            </a:r>
            <a:endParaRPr lang="ru-RU" sz="36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42844" y="642918"/>
            <a:ext cx="8667822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tt-RU" sz="88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Без булдырабыз!</a:t>
            </a:r>
            <a:endParaRPr lang="ru-RU" sz="88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71472" y="357166"/>
            <a:ext cx="2361544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t-RU" sz="4000" b="1" dirty="0" smtClean="0">
                <a:solidFill>
                  <a:srgbClr val="FF0000"/>
                </a:solidFill>
              </a:rPr>
              <a:t>1 вариант</a:t>
            </a:r>
          </a:p>
          <a:p>
            <a:r>
              <a:rPr lang="tt-RU" sz="4000" dirty="0" smtClean="0"/>
              <a:t>Уңган</a:t>
            </a:r>
          </a:p>
          <a:p>
            <a:r>
              <a:rPr lang="tt-RU" sz="4000" dirty="0" smtClean="0"/>
              <a:t>Кызык</a:t>
            </a:r>
          </a:p>
          <a:p>
            <a:r>
              <a:rPr lang="tt-RU" sz="4000" dirty="0" smtClean="0"/>
              <a:t>Супер</a:t>
            </a:r>
            <a:endParaRPr lang="ru-RU" sz="4000" dirty="0"/>
          </a:p>
        </p:txBody>
      </p:sp>
      <p:sp>
        <p:nvSpPr>
          <p:cNvPr id="10" name="TextBox 9"/>
          <p:cNvSpPr txBox="1"/>
          <p:nvPr/>
        </p:nvSpPr>
        <p:spPr>
          <a:xfrm>
            <a:off x="4429124" y="500042"/>
            <a:ext cx="214193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t-RU" sz="3600" b="1" dirty="0" smtClean="0">
                <a:solidFill>
                  <a:srgbClr val="FF0000"/>
                </a:solidFill>
              </a:rPr>
              <a:t>2 вариант</a:t>
            </a:r>
          </a:p>
          <a:p>
            <a:r>
              <a:rPr lang="tt-RU" sz="3600" dirty="0" smtClean="0"/>
              <a:t>Үрнәк</a:t>
            </a:r>
          </a:p>
          <a:p>
            <a:r>
              <a:rPr lang="tt-RU" sz="3600" dirty="0" smtClean="0"/>
              <a:t>Гаҗәп</a:t>
            </a:r>
          </a:p>
          <a:p>
            <a:r>
              <a:rPr lang="tt-RU" sz="3600" dirty="0" smtClean="0"/>
              <a:t>Бишле</a:t>
            </a:r>
            <a:endParaRPr lang="ru-RU" sz="3600" dirty="0"/>
          </a:p>
        </p:txBody>
      </p:sp>
      <p:sp>
        <p:nvSpPr>
          <p:cNvPr id="11" name="TextBox 10"/>
          <p:cNvSpPr txBox="1"/>
          <p:nvPr/>
        </p:nvSpPr>
        <p:spPr>
          <a:xfrm>
            <a:off x="2143108" y="3214686"/>
            <a:ext cx="214193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t-RU" sz="3600" b="1" dirty="0" smtClean="0">
                <a:solidFill>
                  <a:srgbClr val="FF0000"/>
                </a:solidFill>
              </a:rPr>
              <a:t>3</a:t>
            </a:r>
            <a:r>
              <a:rPr lang="tt-RU" sz="3600" dirty="0" smtClean="0"/>
              <a:t> </a:t>
            </a:r>
            <a:r>
              <a:rPr lang="tt-RU" sz="3600" b="1" dirty="0" smtClean="0">
                <a:solidFill>
                  <a:srgbClr val="FF0000"/>
                </a:solidFill>
              </a:rPr>
              <a:t>вариант</a:t>
            </a:r>
          </a:p>
          <a:p>
            <a:r>
              <a:rPr lang="tt-RU" sz="3600" dirty="0" smtClean="0"/>
              <a:t>Матур</a:t>
            </a:r>
          </a:p>
          <a:p>
            <a:r>
              <a:rPr lang="tt-RU" sz="3600" dirty="0" smtClean="0"/>
              <a:t>Тырыш</a:t>
            </a:r>
          </a:p>
          <a:p>
            <a:r>
              <a:rPr lang="tt-RU" sz="3600" dirty="0" smtClean="0"/>
              <a:t>Горур</a:t>
            </a:r>
            <a:endParaRPr lang="ru-RU" sz="3600" dirty="0"/>
          </a:p>
        </p:txBody>
      </p:sp>
      <p:sp>
        <p:nvSpPr>
          <p:cNvPr id="12" name="TextBox 11"/>
          <p:cNvSpPr txBox="1"/>
          <p:nvPr/>
        </p:nvSpPr>
        <p:spPr>
          <a:xfrm>
            <a:off x="4786314" y="3000372"/>
            <a:ext cx="2141933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t-RU" sz="3600" b="1" dirty="0" smtClean="0">
                <a:solidFill>
                  <a:srgbClr val="FF0000"/>
                </a:solidFill>
              </a:rPr>
              <a:t>4 вариант</a:t>
            </a:r>
          </a:p>
          <a:p>
            <a:r>
              <a:rPr lang="tt-RU" sz="3600" dirty="0" smtClean="0"/>
              <a:t>Дөрес</a:t>
            </a:r>
          </a:p>
          <a:p>
            <a:r>
              <a:rPr lang="tt-RU" sz="3600" dirty="0" smtClean="0"/>
              <a:t>Көчле</a:t>
            </a:r>
          </a:p>
          <a:p>
            <a:r>
              <a:rPr lang="tt-RU" sz="3600" dirty="0" smtClean="0"/>
              <a:t>Әйбәт</a:t>
            </a:r>
          </a:p>
          <a:p>
            <a:r>
              <a:rPr lang="tt-RU" sz="3600" dirty="0" smtClean="0"/>
              <a:t>Татлы</a:t>
            </a:r>
            <a:endParaRPr lang="ru-RU" sz="3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00034" y="5572140"/>
            <a:ext cx="81547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t-RU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Ышанычымны акладыгыз</a:t>
            </a:r>
            <a:endParaRPr lang="ru-RU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4" name="Picture 8" descr="4a26a50f4f62366f085593e1d94aa34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9520" y="3214686"/>
            <a:ext cx="1500198" cy="2058996"/>
          </a:xfrm>
          <a:prstGeom prst="rect">
            <a:avLst/>
          </a:prstGeom>
          <a:noFill/>
        </p:spPr>
      </p:pic>
      <p:pic>
        <p:nvPicPr>
          <p:cNvPr id="15" name="Picture 9" descr="059dd0ed4e6b5a7fd2920904432c7eb7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44" y="428604"/>
            <a:ext cx="1579566" cy="254910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удивленный мышонок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04800"/>
            <a:ext cx="2133600" cy="358140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3929058" y="285728"/>
            <a:ext cx="2818400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t-RU" sz="6600" i="1" dirty="0" smtClean="0">
                <a:latin typeface="Times New Roman" pitchFamily="18" charset="0"/>
                <a:cs typeface="Times New Roman" pitchFamily="18" charset="0"/>
              </a:rPr>
              <a:t>Өй эше</a:t>
            </a:r>
            <a:endParaRPr lang="ru-RU" sz="6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786050" y="2071678"/>
            <a:ext cx="60722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tt-RU" sz="2400" b="1" dirty="0" smtClean="0"/>
              <a:t>Күлмәкнең бәясе1200 сум  иде. Аның </a:t>
            </a:r>
          </a:p>
          <a:p>
            <a:pPr marL="342900" indent="-342900"/>
            <a:r>
              <a:rPr lang="tt-RU" sz="2400" b="1" dirty="0" smtClean="0"/>
              <a:t>бәясен төшерделәр. Хәзер күлмәк бәясе</a:t>
            </a:r>
            <a:endParaRPr lang="ru-RU" sz="2400" b="1" dirty="0" smtClean="0"/>
          </a:p>
          <a:p>
            <a:pPr marL="342900" indent="-342900"/>
            <a:r>
              <a:rPr lang="tt-RU" sz="2400" b="1" dirty="0" smtClean="0"/>
              <a:t>960 сум. Күлмәкнең бәясе ничә % төшкән?</a:t>
            </a:r>
          </a:p>
          <a:p>
            <a:pPr marL="342900" indent="-342900"/>
            <a:r>
              <a:rPr lang="tt-RU" sz="2400" b="1" dirty="0" smtClean="0"/>
              <a:t>№777 (дәреслектән тигезләмә)</a:t>
            </a:r>
            <a:endParaRPr lang="ru-RU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4786322"/>
            <a:ext cx="783830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t-RU" sz="2400" b="1" dirty="0" smtClean="0"/>
              <a:t>2*.  Үзегез, 11 сыйныфның БДИ га әзерләнү китабыннан,</a:t>
            </a:r>
          </a:p>
          <a:p>
            <a:r>
              <a:rPr lang="tt-RU" sz="2400" b="1" dirty="0" smtClean="0"/>
              <a:t> тагын бер мәс</a:t>
            </a:r>
            <a:r>
              <a:rPr lang="ru-RU" sz="2400" b="1" dirty="0" err="1" smtClean="0"/>
              <a:t>ь</a:t>
            </a:r>
            <a:r>
              <a:rPr lang="tt-RU" sz="2400" b="1" dirty="0" smtClean="0"/>
              <a:t>әлә табып эшләргә.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2786050" y="5000636"/>
            <a:ext cx="75693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t-RU" sz="8800" b="1" dirty="0" smtClean="0"/>
              <a:t>2</a:t>
            </a:r>
            <a:endParaRPr lang="ru-RU" sz="8800" b="1" dirty="0"/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2857488" y="3071810"/>
            <a:ext cx="75693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t-RU" sz="8800" b="1" dirty="0" smtClean="0"/>
              <a:t>4</a:t>
            </a:r>
            <a:endParaRPr lang="ru-RU" sz="8800" b="1" dirty="0"/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4357686" y="4071942"/>
            <a:ext cx="756938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tt-RU" sz="8800" dirty="0" smtClean="0"/>
              <a:t>3</a:t>
            </a:r>
            <a:endParaRPr lang="ru-RU" sz="8800" dirty="0"/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428596" y="0"/>
            <a:ext cx="835183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t-RU" sz="3600" b="1" i="1" dirty="0" smtClean="0">
                <a:latin typeface="Times New Roman" pitchFamily="18" charset="0"/>
                <a:cs typeface="Times New Roman" pitchFamily="18" charset="0"/>
              </a:rPr>
              <a:t>Пропор</a:t>
            </a:r>
            <a:r>
              <a:rPr lang="ru-RU" sz="3600" b="1" i="1" dirty="0" err="1" smtClean="0">
                <a:latin typeface="Times New Roman" pitchFamily="18" charset="0"/>
                <a:cs typeface="Times New Roman" pitchFamily="18" charset="0"/>
              </a:rPr>
              <a:t>цияне</a:t>
            </a:r>
            <a:r>
              <a:rPr lang="tt-RU" sz="3600" b="1" i="1" dirty="0" smtClean="0">
                <a:latin typeface="Times New Roman" pitchFamily="18" charset="0"/>
                <a:cs typeface="Times New Roman" pitchFamily="18" charset="0"/>
              </a:rPr>
              <a:t>ң билгесез буынын табарга.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53" name="Picture 13" descr="CRCTR09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95963" y="1773238"/>
            <a:ext cx="2768600" cy="4162425"/>
          </a:xfrm>
          <a:prstGeom prst="rect">
            <a:avLst/>
          </a:prstGeom>
          <a:noFill/>
        </p:spPr>
      </p:pic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3995738" y="1412875"/>
            <a:ext cx="2519362" cy="1006475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57" name="Object 17"/>
          <p:cNvGraphicFramePr>
            <a:graphicFrameLocks noChangeAspect="1"/>
          </p:cNvGraphicFramePr>
          <p:nvPr/>
        </p:nvGraphicFramePr>
        <p:xfrm>
          <a:off x="4143372" y="1357298"/>
          <a:ext cx="2111381" cy="1455738"/>
        </p:xfrm>
        <a:graphic>
          <a:graphicData uri="http://schemas.openxmlformats.org/presentationml/2006/ole">
            <p:oleObj spid="_x0000_s28679" name="Формула" r:id="rId4" imgW="596880" imgH="634680" progId="Equation.3">
              <p:embed/>
            </p:oleObj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428728" y="4143380"/>
            <a:ext cx="75693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t-RU" sz="8800" dirty="0" smtClean="0"/>
              <a:t>5</a:t>
            </a:r>
            <a:endParaRPr lang="ru-RU" sz="8800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0">
              <a:schemeClr val="bg1"/>
            </a:gs>
            <a:gs pos="13000">
              <a:srgbClr val="FFA800"/>
            </a:gs>
            <a:gs pos="31000">
              <a:srgbClr val="92E8CB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285720" y="4214818"/>
            <a:ext cx="569098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7200" b="1" dirty="0"/>
              <a:t>3,1 : 6,2 = 2 : 1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214282" y="3000372"/>
            <a:ext cx="569098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7200" b="1" dirty="0"/>
              <a:t>1,1 : 3,3 = 1 : 3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214282" y="5429264"/>
            <a:ext cx="521328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7200" b="1" dirty="0"/>
              <a:t>25 : 5 = 10 : 2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285720" y="1714488"/>
            <a:ext cx="498405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7200" b="1" dirty="0"/>
              <a:t>2,4 : 6 = 2 : 5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0" y="0"/>
            <a:ext cx="8351838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t-RU" sz="4000" b="1" i="1" dirty="0" smtClean="0">
                <a:latin typeface="Times New Roman" pitchFamily="18" charset="0"/>
                <a:cs typeface="Times New Roman" pitchFamily="18" charset="0"/>
              </a:rPr>
              <a:t>Кайсы пропор</a:t>
            </a:r>
            <a:r>
              <a:rPr lang="ru-RU" sz="4000" b="1" i="1" dirty="0" err="1" smtClean="0">
                <a:latin typeface="Times New Roman" pitchFamily="18" charset="0"/>
                <a:cs typeface="Times New Roman" pitchFamily="18" charset="0"/>
              </a:rPr>
              <a:t>ция</a:t>
            </a:r>
            <a:r>
              <a:rPr lang="ru-RU" sz="4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i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tt-RU" sz="4000" b="1" i="1" dirty="0" smtClean="0">
                <a:latin typeface="Times New Roman" pitchFamily="18" charset="0"/>
                <a:cs typeface="Times New Roman" pitchFamily="18" charset="0"/>
              </a:rPr>
              <a:t>өрес түгел?</a:t>
            </a:r>
            <a:endParaRPr lang="ru-RU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229" name="Picture 13" descr="CRCTR09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388" y="714357"/>
            <a:ext cx="2714612" cy="3190000"/>
          </a:xfrm>
          <a:prstGeom prst="rect">
            <a:avLst/>
          </a:prstGeom>
          <a:noFill/>
        </p:spPr>
      </p:pic>
      <p:sp>
        <p:nvSpPr>
          <p:cNvPr id="9230" name="AutoShape 14"/>
          <p:cNvSpPr>
            <a:spLocks noChangeArrowheads="1"/>
          </p:cNvSpPr>
          <p:nvPr/>
        </p:nvSpPr>
        <p:spPr bwMode="auto">
          <a:xfrm>
            <a:off x="4143372" y="1000108"/>
            <a:ext cx="2232025" cy="720725"/>
          </a:xfrm>
          <a:prstGeom prst="cloudCallout">
            <a:avLst>
              <a:gd name="adj1" fmla="val 39759"/>
              <a:gd name="adj2" fmla="val 63218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3200" b="1" dirty="0">
                <a:solidFill>
                  <a:srgbClr val="800080"/>
                </a:solidFill>
              </a:rPr>
              <a:t>???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Text Box 8"/>
          <p:cNvSpPr txBox="1">
            <a:spLocks noChangeArrowheads="1"/>
          </p:cNvSpPr>
          <p:nvPr/>
        </p:nvSpPr>
        <p:spPr bwMode="auto">
          <a:xfrm>
            <a:off x="323850" y="260350"/>
            <a:ext cx="835183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c </a:t>
            </a:r>
            <a:r>
              <a:rPr lang="tt-RU" sz="2800" b="1" i="1" dirty="0" smtClean="0">
                <a:latin typeface="Times New Roman" pitchFamily="18" charset="0"/>
                <a:cs typeface="Times New Roman" pitchFamily="18" charset="0"/>
              </a:rPr>
              <a:t>һәм </a:t>
            </a:r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d </a:t>
            </a:r>
            <a:r>
              <a:rPr lang="tt-RU" sz="2800" b="1" i="1" dirty="0" smtClean="0">
                <a:latin typeface="Times New Roman" pitchFamily="18" charset="0"/>
                <a:cs typeface="Times New Roman" pitchFamily="18" charset="0"/>
              </a:rPr>
              <a:t>нинди кыйммәтләр алганда пропор</a:t>
            </a:r>
            <a:r>
              <a:rPr lang="ru-RU" sz="2800" b="1" i="1" dirty="0" err="1" smtClean="0"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tt-RU" sz="2800" b="1" i="1" dirty="0" smtClean="0">
                <a:latin typeface="Times New Roman" pitchFamily="18" charset="0"/>
                <a:cs typeface="Times New Roman" pitchFamily="18" charset="0"/>
              </a:rPr>
              <a:t>ия дөрес була?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7" name="Text Box 11"/>
          <p:cNvSpPr txBox="1">
            <a:spLocks noChangeArrowheads="1"/>
          </p:cNvSpPr>
          <p:nvPr/>
        </p:nvSpPr>
        <p:spPr bwMode="auto">
          <a:xfrm>
            <a:off x="142844" y="3000372"/>
            <a:ext cx="53495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200" b="1" i="1" dirty="0"/>
              <a:t>c</a:t>
            </a:r>
            <a:r>
              <a:rPr lang="ru-RU" sz="7200" b="1" i="1" dirty="0"/>
              <a:t> = 14;  </a:t>
            </a:r>
            <a:r>
              <a:rPr lang="en-US" sz="7200" b="1" i="1" dirty="0"/>
              <a:t>d = 40</a:t>
            </a:r>
            <a:endParaRPr lang="ru-RU" sz="7200" b="1" i="1" dirty="0"/>
          </a:p>
        </p:txBody>
      </p:sp>
      <p:pic>
        <p:nvPicPr>
          <p:cNvPr id="4110" name="Picture 14" descr="CRCTR05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588125" y="1412875"/>
            <a:ext cx="2379663" cy="4392613"/>
          </a:xfrm>
          <a:prstGeom prst="rect">
            <a:avLst/>
          </a:prstGeom>
          <a:noFill/>
        </p:spPr>
      </p:pic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4786314" y="1142984"/>
            <a:ext cx="2519362" cy="1006475"/>
          </a:xfrm>
          <a:prstGeom prst="rect">
            <a:avLst/>
          </a:prstGeom>
          <a:solidFill>
            <a:srgbClr val="FFFF99"/>
          </a:solidFill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4113" name="Rectangle 17"/>
          <p:cNvSpPr>
            <a:spLocks noChangeArrowheads="1"/>
          </p:cNvSpPr>
          <p:nvPr/>
        </p:nvSpPr>
        <p:spPr bwMode="auto">
          <a:xfrm>
            <a:off x="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4848225" y="1031875"/>
          <a:ext cx="2247900" cy="1227138"/>
        </p:xfrm>
        <a:graphic>
          <a:graphicData uri="http://schemas.openxmlformats.org/presentationml/2006/ole">
            <p:oleObj spid="_x0000_s30727" name="Формула" r:id="rId4" imgW="1028520" imgH="558720" progId="Equation.3">
              <p:embed/>
            </p:oleObj>
          </a:graphicData>
        </a:graphic>
      </p:graphicFrame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0" y="1857364"/>
            <a:ext cx="488146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200" b="1" i="1" dirty="0"/>
              <a:t>c</a:t>
            </a:r>
            <a:r>
              <a:rPr lang="ru-RU" sz="7200" b="1" i="1" dirty="0"/>
              <a:t> = </a:t>
            </a:r>
            <a:r>
              <a:rPr lang="en-US" sz="7200" b="1" i="1" dirty="0"/>
              <a:t>5</a:t>
            </a:r>
            <a:r>
              <a:rPr lang="ru-RU" sz="7200" b="1" i="1" dirty="0"/>
              <a:t>;  </a:t>
            </a:r>
            <a:r>
              <a:rPr lang="en-US" sz="7200" b="1" i="1" dirty="0"/>
              <a:t>d = 42</a:t>
            </a:r>
            <a:endParaRPr lang="ru-RU" sz="7200" b="1" i="1" dirty="0"/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214282" y="4214818"/>
            <a:ext cx="488146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200" b="1" i="1" dirty="0"/>
              <a:t>c</a:t>
            </a:r>
            <a:r>
              <a:rPr lang="ru-RU" sz="7200" b="1" i="1" dirty="0"/>
              <a:t> = </a:t>
            </a:r>
            <a:r>
              <a:rPr lang="en-US" sz="7200" b="1" i="1" dirty="0"/>
              <a:t>28</a:t>
            </a:r>
            <a:r>
              <a:rPr lang="ru-RU" sz="7200" b="1" i="1" dirty="0"/>
              <a:t>;  </a:t>
            </a:r>
            <a:r>
              <a:rPr lang="en-US" sz="7200" b="1" i="1" dirty="0"/>
              <a:t>d = 5</a:t>
            </a:r>
            <a:endParaRPr lang="ru-RU" sz="7200" b="1" i="1" dirty="0"/>
          </a:p>
        </p:txBody>
      </p: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214282" y="5429264"/>
            <a:ext cx="53495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7200" b="1" i="1" dirty="0"/>
              <a:t>c</a:t>
            </a:r>
            <a:r>
              <a:rPr lang="ru-RU" sz="7200" b="1" i="1" dirty="0"/>
              <a:t> = 40;  </a:t>
            </a:r>
            <a:r>
              <a:rPr lang="en-US" sz="7200" b="1" i="1" dirty="0"/>
              <a:t>d = 14</a:t>
            </a:r>
            <a:endParaRPr lang="ru-RU" sz="7200" b="1" i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1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13000">
              <a:srgbClr val="FFA800"/>
            </a:gs>
            <a:gs pos="31000">
              <a:srgbClr val="92E8CB"/>
            </a:gs>
            <a:gs pos="42999">
              <a:srgbClr val="FFA800"/>
            </a:gs>
            <a:gs pos="58000">
              <a:srgbClr val="825600"/>
            </a:gs>
            <a:gs pos="72000">
              <a:srgbClr val="FFA800"/>
            </a:gs>
            <a:gs pos="87000">
              <a:srgbClr val="825600"/>
            </a:gs>
            <a:gs pos="100000">
              <a:srgbClr val="FFA800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00100" y="714356"/>
            <a:ext cx="7524304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Булдырдыгыз</a:t>
            </a:r>
            <a:r>
              <a:rPr lang="ru-RU" sz="8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</a:rPr>
              <a:t>!</a:t>
            </a:r>
            <a:endParaRPr lang="ru-RU" sz="8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3" name="Picture 9" descr="059dd0ed4e6b5a7fd2920904432c7eb7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2857496"/>
            <a:ext cx="5429288" cy="36433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Рисунок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43636" y="2708275"/>
            <a:ext cx="2725737" cy="4149725"/>
          </a:xfrm>
          <a:prstGeom prst="rect">
            <a:avLst/>
          </a:prstGeom>
          <a:noFill/>
        </p:spPr>
      </p:pic>
      <p:pic>
        <p:nvPicPr>
          <p:cNvPr id="3" name="Picture 4" descr="dd36efffaaed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44" y="2897188"/>
            <a:ext cx="2428875" cy="3960812"/>
          </a:xfrm>
          <a:prstGeom prst="rect">
            <a:avLst/>
          </a:prstGeom>
          <a:noFill/>
        </p:spPr>
      </p:pic>
      <p:sp>
        <p:nvSpPr>
          <p:cNvPr id="4" name="Овальная выноска 3"/>
          <p:cNvSpPr/>
          <p:nvPr/>
        </p:nvSpPr>
        <p:spPr>
          <a:xfrm>
            <a:off x="1357290" y="0"/>
            <a:ext cx="6500858" cy="4756052"/>
          </a:xfrm>
          <a:prstGeom prst="wedgeEllipseCallou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t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Ике санның өлешен бу саннарның чагыштырмасы дип атыйлар.</a:t>
            </a:r>
          </a:p>
          <a:p>
            <a:pPr algn="ctr"/>
            <a:r>
              <a:rPr lang="tt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7:9 </a:t>
            </a:r>
          </a:p>
          <a:p>
            <a:pPr algn="ctr"/>
            <a:r>
              <a:rPr lang="tt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6:5</a:t>
            </a:r>
          </a:p>
          <a:p>
            <a:pPr algn="ctr"/>
            <a:r>
              <a:rPr lang="tt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34:45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Выноска-облако 6"/>
          <p:cNvSpPr/>
          <p:nvPr/>
        </p:nvSpPr>
        <p:spPr>
          <a:xfrm flipH="1">
            <a:off x="1142976" y="357166"/>
            <a:ext cx="6729434" cy="4357694"/>
          </a:xfrm>
          <a:prstGeom prst="cloud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t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Ике чагыштырманың тигезлеген пропор</a:t>
            </a:r>
            <a:r>
              <a:rPr lang="ru-RU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tt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ия дип атыйлар.</a:t>
            </a:r>
            <a:endParaRPr lang="en-US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a:b=c:d</a:t>
            </a:r>
          </a:p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a,d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t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кырый буыннар</a:t>
            </a:r>
            <a:endParaRPr lang="en-US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c,b</a:t>
            </a:r>
            <a:r>
              <a:rPr 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tt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урта буыннар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Овальная выноска 7"/>
          <p:cNvSpPr/>
          <p:nvPr/>
        </p:nvSpPr>
        <p:spPr>
          <a:xfrm>
            <a:off x="928662" y="0"/>
            <a:ext cx="7200944" cy="4286280"/>
          </a:xfrm>
          <a:prstGeom prst="wedgeEllipseCallout">
            <a:avLst/>
          </a:prstGeom>
          <a:blipFill>
            <a:blip r:embed="rId4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t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Дөрес пропор</a:t>
            </a: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tt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иядә урта буыннар тапкырчыгышы кырый буыннар тапкырчыгышына тигез була.</a:t>
            </a:r>
          </a:p>
          <a:p>
            <a:pPr algn="ctr"/>
            <a:r>
              <a:rPr lang="tt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Бу үзлек пропор</a:t>
            </a:r>
            <a:r>
              <a:rPr lang="ru-RU" sz="2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</a:t>
            </a:r>
            <a:r>
              <a:rPr lang="tt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иянең төп үзлеге дип атала.</a:t>
            </a:r>
          </a:p>
          <a:p>
            <a:pPr algn="ctr"/>
            <a:r>
              <a:rPr lang="tt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20:16=5:4</a:t>
            </a:r>
          </a:p>
          <a:p>
            <a:pPr algn="ctr"/>
            <a:r>
              <a:rPr lang="tt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20*4=16*5</a:t>
            </a:r>
          </a:p>
          <a:p>
            <a:pPr algn="ctr"/>
            <a:r>
              <a:rPr lang="tt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80=80</a:t>
            </a:r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0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7" grpId="0" animBg="1"/>
      <p:bldP spid="7" grpId="1" animBg="1"/>
      <p:bldP spid="8" grpId="0" animBg="1"/>
      <p:bldP spid="8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19" descr="J0286674">
            <a:hlinkClick r:id="rId2" action="ppaction://hlinksldjump"/>
          </p:cNvPr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5" y="785794"/>
            <a:ext cx="1928813" cy="5786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285984" y="1643050"/>
            <a:ext cx="6500826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t-RU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Пропор</a:t>
            </a:r>
            <a:r>
              <a:rPr lang="ru-RU" sz="96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ц</a:t>
            </a:r>
            <a:r>
              <a:rPr lang="tt-RU" sz="9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ия ярдәмгә килә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RCTR1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6500826" y="1714488"/>
            <a:ext cx="2357422" cy="2571733"/>
          </a:xfrm>
          <a:prstGeom prst="rect">
            <a:avLst/>
          </a:prstGeom>
          <a:noFill/>
          <a:ln/>
        </p:spPr>
      </p:pic>
      <p:sp>
        <p:nvSpPr>
          <p:cNvPr id="3" name="Прямоугольник 2"/>
          <p:cNvSpPr/>
          <p:nvPr/>
        </p:nvSpPr>
        <p:spPr>
          <a:xfrm>
            <a:off x="428596" y="285728"/>
            <a:ext cx="843179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t-RU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Пропор</a:t>
            </a:r>
            <a:r>
              <a:rPr lang="ru-RU" sz="36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ц</a:t>
            </a:r>
            <a:r>
              <a:rPr lang="tt-RU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иянең билгесез буынын табарга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071546"/>
            <a:ext cx="40302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t-RU" sz="7200" b="1" dirty="0" smtClean="0"/>
              <a:t>1) Х:3=4:6</a:t>
            </a:r>
            <a:endParaRPr lang="ru-RU" sz="7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857224" y="2214554"/>
            <a:ext cx="4782078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t-RU" sz="8800" b="1" dirty="0" smtClean="0"/>
              <a:t>2) 5:х=2:6</a:t>
            </a:r>
            <a:endParaRPr lang="ru-RU" sz="8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500166" y="3643314"/>
            <a:ext cx="535435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t-RU" sz="8800" b="1" dirty="0" smtClean="0"/>
              <a:t>3) 7:3=х:18</a:t>
            </a:r>
            <a:endParaRPr lang="ru-RU" sz="88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2643174" y="5286388"/>
            <a:ext cx="488306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t-RU" sz="8000" b="1" dirty="0" smtClean="0"/>
              <a:t>4) 3:9=12:х</a:t>
            </a:r>
            <a:endParaRPr lang="ru-RU" sz="8000" b="1" dirty="0"/>
          </a:p>
        </p:txBody>
      </p:sp>
      <p:pic>
        <p:nvPicPr>
          <p:cNvPr id="8" name="Picture 13" descr="C:\FILES\PFILES\MSOFFICE\MEDIA\CNTCD1\ANIMATED\J0282747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5026017"/>
            <a:ext cx="1271584" cy="1831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428604"/>
            <a:ext cx="3163045" cy="3046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914400" indent="-914400">
              <a:buAutoNum type="arabicParenR"/>
            </a:pPr>
            <a:r>
              <a:rPr lang="tt-RU" sz="4800" b="1" dirty="0" smtClean="0"/>
              <a:t>Х:3=4:6</a:t>
            </a:r>
          </a:p>
          <a:p>
            <a:pPr marL="914400" indent="-914400"/>
            <a:r>
              <a:rPr lang="tt-RU" sz="4800" b="1" dirty="0" smtClean="0"/>
              <a:t>       6х=3*4;</a:t>
            </a:r>
          </a:p>
          <a:p>
            <a:pPr marL="914400" indent="-914400"/>
            <a:r>
              <a:rPr lang="tt-RU" sz="4800" b="1" dirty="0" smtClean="0"/>
              <a:t>         6х=12;</a:t>
            </a:r>
          </a:p>
          <a:p>
            <a:pPr marL="914400" indent="-914400"/>
            <a:r>
              <a:rPr lang="tt-RU" sz="4800" b="1" dirty="0" smtClean="0"/>
              <a:t>        х=2.</a:t>
            </a:r>
            <a:endParaRPr lang="ru-RU" sz="48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857884" y="500042"/>
            <a:ext cx="2914580" cy="28007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t-RU" sz="4400" b="1" dirty="0" smtClean="0"/>
              <a:t>2) 5:х=2:6</a:t>
            </a:r>
          </a:p>
          <a:p>
            <a:r>
              <a:rPr lang="tt-RU" sz="4400" b="1" dirty="0" smtClean="0"/>
              <a:t>       2х=5*6;</a:t>
            </a:r>
          </a:p>
          <a:p>
            <a:r>
              <a:rPr lang="tt-RU" sz="4400" b="1" dirty="0" smtClean="0"/>
              <a:t>         2х=30;</a:t>
            </a:r>
          </a:p>
          <a:p>
            <a:r>
              <a:rPr lang="tt-RU" sz="4400" b="1" dirty="0" smtClean="0"/>
              <a:t>          х=15.</a:t>
            </a:r>
            <a:endParaRPr lang="ru-RU" sz="4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5720" y="3571876"/>
            <a:ext cx="3175869" cy="280076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t-RU" sz="4400" b="1" dirty="0" smtClean="0"/>
              <a:t>3) 7:3=х:18</a:t>
            </a:r>
          </a:p>
          <a:p>
            <a:r>
              <a:rPr lang="tt-RU" sz="4400" b="1" dirty="0" smtClean="0"/>
              <a:t>      3х=18*7;</a:t>
            </a:r>
          </a:p>
          <a:p>
            <a:r>
              <a:rPr lang="tt-RU" sz="4400" b="1" dirty="0" smtClean="0"/>
              <a:t>        3х=126;</a:t>
            </a:r>
          </a:p>
          <a:p>
            <a:r>
              <a:rPr lang="tt-RU" sz="4400" b="1" dirty="0" smtClean="0"/>
              <a:t>          х=42.</a:t>
            </a:r>
            <a:endParaRPr lang="ru-RU" sz="4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15008" y="3380125"/>
            <a:ext cx="3199915" cy="34778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t-RU" sz="4400" b="1" dirty="0" smtClean="0"/>
              <a:t>4) 3:9=12:х</a:t>
            </a:r>
          </a:p>
          <a:p>
            <a:r>
              <a:rPr lang="tt-RU" sz="4400" b="1" dirty="0" smtClean="0"/>
              <a:t>       3х=9*12;</a:t>
            </a:r>
          </a:p>
          <a:p>
            <a:r>
              <a:rPr lang="tt-RU" sz="4400" b="1" dirty="0" smtClean="0"/>
              <a:t>         3х=108;</a:t>
            </a:r>
          </a:p>
          <a:p>
            <a:r>
              <a:rPr lang="tt-RU" sz="4400" b="1" dirty="0" smtClean="0"/>
              <a:t>           х=36.</a:t>
            </a:r>
          </a:p>
          <a:p>
            <a:r>
              <a:rPr lang="tt-RU" sz="4400" b="1" dirty="0" smtClean="0"/>
              <a:t>        </a:t>
            </a:r>
            <a:endParaRPr lang="ru-RU" sz="4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643306" y="142852"/>
            <a:ext cx="21002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t-RU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Чишү: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285728"/>
            <a:ext cx="5518177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Железнодорожный билет для взрослого</a:t>
            </a:r>
          </a:p>
          <a:p>
            <a:r>
              <a:rPr lang="ru-RU" sz="2000" b="1" dirty="0" smtClean="0"/>
              <a:t> стоит 590 рублей.</a:t>
            </a:r>
          </a:p>
          <a:p>
            <a:r>
              <a:rPr lang="ru-RU" sz="2000" b="1" dirty="0" smtClean="0"/>
              <a:t>Стоимость билета школьника</a:t>
            </a:r>
          </a:p>
          <a:p>
            <a:r>
              <a:rPr lang="ru-RU" sz="2000" b="1" dirty="0" smtClean="0"/>
              <a:t>Составляет 50% от стоимости билета</a:t>
            </a:r>
          </a:p>
          <a:p>
            <a:r>
              <a:rPr lang="ru-RU" sz="2000" b="1" dirty="0" smtClean="0"/>
              <a:t>для взрослого.</a:t>
            </a:r>
          </a:p>
          <a:p>
            <a:r>
              <a:rPr lang="ru-RU" sz="2000" b="1" dirty="0" smtClean="0"/>
              <a:t>Группа состоит из 14 школьников и 3 взрослых. </a:t>
            </a:r>
          </a:p>
          <a:p>
            <a:r>
              <a:rPr lang="ru-RU" sz="2000" b="1" dirty="0" smtClean="0"/>
              <a:t>Сколько стоят билеты на всю группу</a:t>
            </a:r>
            <a:r>
              <a:rPr lang="ru-RU" sz="2000" dirty="0" smtClean="0"/>
              <a:t>?</a:t>
            </a:r>
            <a:endParaRPr lang="ru-RU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3571876"/>
            <a:ext cx="8643456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err="1" smtClean="0"/>
              <a:t>Зурлар</a:t>
            </a:r>
            <a:r>
              <a:rPr lang="ru-RU" sz="3200" b="1" dirty="0" smtClean="0"/>
              <a:t> </a:t>
            </a:r>
            <a:r>
              <a:rPr lang="tt-RU" sz="3200" b="1" dirty="0" smtClean="0"/>
              <a:t>өчен билет  590 сум тора.</a:t>
            </a:r>
          </a:p>
          <a:p>
            <a:r>
              <a:rPr lang="tt-RU" sz="3200" b="1" dirty="0" smtClean="0"/>
              <a:t>Укучылар өчен билет зурлар</a:t>
            </a:r>
          </a:p>
          <a:p>
            <a:r>
              <a:rPr lang="tt-RU" sz="3200" b="1" dirty="0" smtClean="0"/>
              <a:t> билетының 50% алып тора.</a:t>
            </a:r>
          </a:p>
          <a:p>
            <a:r>
              <a:rPr lang="tt-RU" sz="3200" b="1" dirty="0" smtClean="0"/>
              <a:t>Группада 14 укучы һәм</a:t>
            </a:r>
          </a:p>
          <a:p>
            <a:r>
              <a:rPr lang="tt-RU" sz="3200" b="1" dirty="0" smtClean="0"/>
              <a:t> 3 җитәкче булса, билетлар ничә сумга төшәр? </a:t>
            </a:r>
            <a:endParaRPr lang="ru-RU" sz="3200" b="1" dirty="0"/>
          </a:p>
        </p:txBody>
      </p:sp>
      <p:pic>
        <p:nvPicPr>
          <p:cNvPr id="3891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214290"/>
            <a:ext cx="1942069" cy="3117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2643182"/>
            <a:ext cx="2558975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86116" y="0"/>
            <a:ext cx="269817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t-RU" sz="7200" b="1" dirty="0" smtClean="0"/>
              <a:t>Чишү:</a:t>
            </a:r>
            <a:endParaRPr lang="ru-RU" sz="7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57224" y="1071546"/>
            <a:ext cx="764386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3600" b="1" dirty="0" smtClean="0">
                <a:latin typeface="Times New Roman" pitchFamily="18" charset="0"/>
                <a:cs typeface="Times New Roman" pitchFamily="18" charset="0"/>
              </a:rPr>
              <a:t>590 сум -100%</a:t>
            </a:r>
          </a:p>
          <a:p>
            <a:r>
              <a:rPr lang="tt-RU" sz="3600" b="1" dirty="0" smtClean="0">
                <a:latin typeface="Times New Roman" pitchFamily="18" charset="0"/>
                <a:cs typeface="Times New Roman" pitchFamily="18" charset="0"/>
              </a:rPr>
              <a:t>     х сум-50% </a:t>
            </a:r>
          </a:p>
          <a:p>
            <a:r>
              <a:rPr lang="tt-RU" sz="3600" b="1" dirty="0" smtClean="0">
                <a:latin typeface="Times New Roman" pitchFamily="18" charset="0"/>
                <a:cs typeface="Times New Roman" pitchFamily="18" charset="0"/>
              </a:rPr>
              <a:t>100х=590*50;</a:t>
            </a:r>
          </a:p>
          <a:p>
            <a:r>
              <a:rPr lang="tt-RU" sz="3600" b="1" dirty="0" smtClean="0">
                <a:latin typeface="Times New Roman" pitchFamily="18" charset="0"/>
                <a:cs typeface="Times New Roman" pitchFamily="18" charset="0"/>
              </a:rPr>
              <a:t>х=29500:100;</a:t>
            </a:r>
          </a:p>
          <a:p>
            <a:r>
              <a:rPr lang="tt-RU" sz="3600" b="1" dirty="0" smtClean="0">
                <a:latin typeface="Times New Roman" pitchFamily="18" charset="0"/>
                <a:cs typeface="Times New Roman" pitchFamily="18" charset="0"/>
              </a:rPr>
              <a:t>х=295 (сум)-укучылар өчен билет бәясе.</a:t>
            </a:r>
          </a:p>
          <a:p>
            <a:r>
              <a:rPr lang="tt-RU" sz="3600" b="1" dirty="0" smtClean="0">
                <a:latin typeface="Times New Roman" pitchFamily="18" charset="0"/>
                <a:cs typeface="Times New Roman" pitchFamily="18" charset="0"/>
              </a:rPr>
              <a:t>295*14+590*3=5900 (сум)-барлык билет бәясе.</a:t>
            </a:r>
            <a:endParaRPr 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tt-RU" sz="3600" b="1" dirty="0" smtClean="0">
                <a:latin typeface="Times New Roman" pitchFamily="18" charset="0"/>
                <a:cs typeface="Times New Roman" pitchFamily="18" charset="0"/>
              </a:rPr>
              <a:t>Җавап: 5900 сум.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7" descr="3D_professor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72396" y="0"/>
            <a:ext cx="1357322" cy="3324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85784" y="357166"/>
          <a:ext cx="7786744" cy="59293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6686"/>
                <a:gridCol w="1946686"/>
                <a:gridCol w="1946686"/>
                <a:gridCol w="1946686"/>
              </a:tblGrid>
              <a:tr h="197645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7645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197645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" name="Picture 13" descr="CRCTR09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4942" y="500042"/>
            <a:ext cx="1143008" cy="17184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Words>568</Words>
  <Application>Microsoft Office PowerPoint</Application>
  <PresentationFormat>Экран (4:3)</PresentationFormat>
  <Paragraphs>137</Paragraphs>
  <Slides>19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1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Айрат</dc:creator>
  <cp:lastModifiedBy>Айрат</cp:lastModifiedBy>
  <cp:revision>46</cp:revision>
  <dcterms:created xsi:type="dcterms:W3CDTF">2010-02-04T18:28:37Z</dcterms:created>
  <dcterms:modified xsi:type="dcterms:W3CDTF">2009-02-11T19:12:44Z</dcterms:modified>
</cp:coreProperties>
</file>