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4"/>
  </p:notesMasterIdLst>
  <p:sldIdLst>
    <p:sldId id="289" r:id="rId2"/>
    <p:sldId id="325" r:id="rId3"/>
    <p:sldId id="314" r:id="rId4"/>
    <p:sldId id="312" r:id="rId5"/>
    <p:sldId id="327" r:id="rId6"/>
    <p:sldId id="331" r:id="rId7"/>
    <p:sldId id="326" r:id="rId8"/>
    <p:sldId id="328" r:id="rId9"/>
    <p:sldId id="330" r:id="rId10"/>
    <p:sldId id="259" r:id="rId11"/>
    <p:sldId id="272" r:id="rId12"/>
    <p:sldId id="332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99FF66"/>
    <a:srgbClr val="000066"/>
    <a:srgbClr val="FF0000"/>
    <a:srgbClr val="CCFF99"/>
    <a:srgbClr val="333300"/>
    <a:srgbClr val="660066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22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Relationship Id="rId4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fld id="{2D77463D-5D9F-4219-B584-270C3FEB5A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07.04.2012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9FCD60-CF15-44C9-9C48-30CCD1C145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07.04.2012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E65A87-2E4A-4BF9-94EA-E5B3EE3864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07.04.2012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389DB1-692A-4C1E-B284-D448C26C35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07.04.2012</a:t>
            </a: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FF288B-CBD0-4874-8B83-D873BD071D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07.04.2012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8B462E-4693-408C-80A8-6EC1E1EBB0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07.04.2012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1857AD-8A48-43CA-AB74-4A883C1849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07.04.2012</a:t>
            </a: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EF47EB-4270-4CED-A138-63996DCCD5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07.04.2012</a:t>
            </a: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DB76E4-9C20-40F8-AAB9-BA6FF56D37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07.04.2012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AC1BDE-6898-4C17-8BA9-2ED3BB1B2F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07.04.2012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76F643-2B33-4D7D-872A-CDC10DEB36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07.04.2012</a:t>
            </a: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8102C3-7752-4D52-84C2-B1E3AB05F8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07.04.2012</a:t>
            </a: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04D88E-598F-4D6B-BC34-7990A76C38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ru-RU" smtClean="0"/>
              <a:t>07.04.2012</a:t>
            </a: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fld id="{CC06FC55-8902-40F4-828D-9C6AFD905B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49" r:id="rId12"/>
  </p:sldLayoutIdLst>
  <p:transition spd="slow">
    <p:zoom/>
  </p:transition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exponenta.ru/" TargetMode="External"/><Relationship Id="rId13" Type="http://schemas.openxmlformats.org/officeDocument/2006/relationships/hyperlink" Target="http://rain.ifmo.ru/cat/" TargetMode="External"/><Relationship Id="rId18" Type="http://schemas.openxmlformats.org/officeDocument/2006/relationships/hyperlink" Target="http://www.problems.ru/" TargetMode="External"/><Relationship Id="rId26" Type="http://schemas.openxmlformats.org/officeDocument/2006/relationships/hyperlink" Target="http://www.kenguru.sp.ru/" TargetMode="External"/><Relationship Id="rId3" Type="http://schemas.openxmlformats.org/officeDocument/2006/relationships/hyperlink" Target="http://www.mathematics.ru/" TargetMode="External"/><Relationship Id="rId21" Type="http://schemas.openxmlformats.org/officeDocument/2006/relationships/hyperlink" Target="http://www.mathtest.ru/" TargetMode="External"/><Relationship Id="rId34" Type="http://schemas.openxmlformats.org/officeDocument/2006/relationships/hyperlink" Target="http://www.fipi.ru/" TargetMode="External"/><Relationship Id="rId7" Type="http://schemas.openxmlformats.org/officeDocument/2006/relationships/hyperlink" Target="http://eqworld.ipmnet.ru/" TargetMode="External"/><Relationship Id="rId12" Type="http://schemas.openxmlformats.org/officeDocument/2006/relationships/hyperlink" Target="http://comp-science.narod.ru/" TargetMode="External"/><Relationship Id="rId17" Type="http://schemas.openxmlformats.org/officeDocument/2006/relationships/hyperlink" Target="http://www.math-on-line.com/" TargetMode="External"/><Relationship Id="rId25" Type="http://schemas.openxmlformats.org/officeDocument/2006/relationships/hyperlink" Target="http://www.zaba.ru/" TargetMode="External"/><Relationship Id="rId33" Type="http://schemas.openxmlformats.org/officeDocument/2006/relationships/hyperlink" Target="http://pedsovet.org/" TargetMode="External"/><Relationship Id="rId38" Type="http://schemas.openxmlformats.org/officeDocument/2006/relationships/image" Target="../media/image10.jpeg"/><Relationship Id="rId2" Type="http://schemas.openxmlformats.org/officeDocument/2006/relationships/hyperlink" Target="http://mat.1september.ru/" TargetMode="External"/><Relationship Id="rId16" Type="http://schemas.openxmlformats.org/officeDocument/2006/relationships/hyperlink" Target="http://tasks.ceemat.ru/" TargetMode="External"/><Relationship Id="rId20" Type="http://schemas.openxmlformats.org/officeDocument/2006/relationships/hyperlink" Target="http://www.mathem.h1.ru/" TargetMode="External"/><Relationship Id="rId29" Type="http://schemas.openxmlformats.org/officeDocument/2006/relationships/hyperlink" Target="http://www.reshebnik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llmath.ru/" TargetMode="External"/><Relationship Id="rId11" Type="http://schemas.openxmlformats.org/officeDocument/2006/relationships/hyperlink" Target="http://graphfunk.narod.ru/" TargetMode="External"/><Relationship Id="rId24" Type="http://schemas.openxmlformats.org/officeDocument/2006/relationships/hyperlink" Target="http://www.mathprog.narod.ru/" TargetMode="External"/><Relationship Id="rId32" Type="http://schemas.openxmlformats.org/officeDocument/2006/relationships/hyperlink" Target="http://www.edu.ru/" TargetMode="External"/><Relationship Id="rId37" Type="http://schemas.openxmlformats.org/officeDocument/2006/relationships/hyperlink" Target="http://www.som.fsio.ru/" TargetMode="External"/><Relationship Id="rId5" Type="http://schemas.openxmlformats.org/officeDocument/2006/relationships/hyperlink" Target="http://www.mccme.ru/" TargetMode="External"/><Relationship Id="rId15" Type="http://schemas.openxmlformats.org/officeDocument/2006/relationships/hyperlink" Target="http://zadachi.mccme.ru/" TargetMode="External"/><Relationship Id="rId23" Type="http://schemas.openxmlformats.org/officeDocument/2006/relationships/hyperlink" Target="http://school.msu.ru/" TargetMode="External"/><Relationship Id="rId28" Type="http://schemas.openxmlformats.org/officeDocument/2006/relationships/hyperlink" Target="http://olympiads.mccme.ru/mmo/" TargetMode="External"/><Relationship Id="rId36" Type="http://schemas.openxmlformats.org/officeDocument/2006/relationships/hyperlink" Target="http://www.it-n.ru/" TargetMode="External"/><Relationship Id="rId10" Type="http://schemas.openxmlformats.org/officeDocument/2006/relationships/hyperlink" Target="http://www.neive.by.ru/index.html" TargetMode="External"/><Relationship Id="rId19" Type="http://schemas.openxmlformats.org/officeDocument/2006/relationships/hyperlink" Target="http://www.etudes.ru/" TargetMode="External"/><Relationship Id="rId31" Type="http://schemas.openxmlformats.org/officeDocument/2006/relationships/hyperlink" Target="http://www.turgor.ru/" TargetMode="External"/><Relationship Id="rId4" Type="http://schemas.openxmlformats.org/officeDocument/2006/relationships/hyperlink" Target="http://www.math.ru/" TargetMode="External"/><Relationship Id="rId9" Type="http://schemas.openxmlformats.org/officeDocument/2006/relationships/hyperlink" Target="http://www.bymath.net/" TargetMode="External"/><Relationship Id="rId14" Type="http://schemas.openxmlformats.org/officeDocument/2006/relationships/hyperlink" Target="http://www.uztest.ru/" TargetMode="External"/><Relationship Id="rId22" Type="http://schemas.openxmlformats.org/officeDocument/2006/relationships/hyperlink" Target="http://www.matematika.agava.ru/" TargetMode="External"/><Relationship Id="rId27" Type="http://schemas.openxmlformats.org/officeDocument/2006/relationships/hyperlink" Target="http://methmath.chat.ru/" TargetMode="External"/><Relationship Id="rId30" Type="http://schemas.openxmlformats.org/officeDocument/2006/relationships/hyperlink" Target="http://www.mathnet.spb.ru/" TargetMode="External"/><Relationship Id="rId35" Type="http://schemas.openxmlformats.org/officeDocument/2006/relationships/hyperlink" Target="http://www.ege.edu.ru/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pril1.ppt" TargetMode="External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Relationship Id="rId6" Type="http://schemas.openxmlformats.org/officeDocument/2006/relationships/hyperlink" Target="pril4.ppt" TargetMode="External"/><Relationship Id="rId5" Type="http://schemas.openxmlformats.org/officeDocument/2006/relationships/hyperlink" Target="pril3.ppt" TargetMode="External"/><Relationship Id="rId4" Type="http://schemas.openxmlformats.org/officeDocument/2006/relationships/hyperlink" Target="pril2.ppt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2"/>
          <p:cNvSpPr>
            <a:spLocks noChangeArrowheads="1" noChangeShapeType="1" noTextEdit="1"/>
          </p:cNvSpPr>
          <p:nvPr/>
        </p:nvSpPr>
        <p:spPr bwMode="auto">
          <a:xfrm>
            <a:off x="1428728" y="1428736"/>
            <a:ext cx="6215106" cy="3887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dirty="0" smtClean="0">
                <a:latin typeface="Bookman Old Style" pitchFamily="18" charset="0"/>
              </a:rPr>
              <a:t>     </a:t>
            </a:r>
            <a:r>
              <a:rPr lang="ru-RU" sz="3600" b="1" dirty="0" smtClean="0">
                <a:solidFill>
                  <a:srgbClr val="6600FF"/>
                </a:solidFill>
                <a:latin typeface="Bookman Old Style" pitchFamily="18" charset="0"/>
              </a:rPr>
              <a:t>Информационные </a:t>
            </a:r>
          </a:p>
          <a:p>
            <a:pPr algn="ctr"/>
            <a:r>
              <a:rPr lang="ru-RU" sz="3600" b="1" dirty="0" smtClean="0">
                <a:solidFill>
                  <a:srgbClr val="6600FF"/>
                </a:solidFill>
                <a:latin typeface="Bookman Old Style" pitchFamily="18" charset="0"/>
              </a:rPr>
              <a:t>технологии </a:t>
            </a:r>
          </a:p>
          <a:p>
            <a:pPr algn="ctr"/>
            <a:r>
              <a:rPr lang="ru-RU" sz="3600" b="1" dirty="0" smtClean="0">
                <a:solidFill>
                  <a:srgbClr val="6600FF"/>
                </a:solidFill>
                <a:latin typeface="Bookman Old Style" pitchFamily="18" charset="0"/>
              </a:rPr>
              <a:t>        на  уроках математики</a:t>
            </a:r>
          </a:p>
          <a:p>
            <a:pPr algn="ctr"/>
            <a:r>
              <a:rPr lang="ru-RU" sz="3600" b="1" dirty="0" smtClean="0">
                <a:solidFill>
                  <a:srgbClr val="6600FF"/>
                </a:solidFill>
                <a:latin typeface="Bookman Old Style" pitchFamily="18" charset="0"/>
              </a:rPr>
              <a:t> как способ  повышения </a:t>
            </a:r>
          </a:p>
          <a:p>
            <a:pPr algn="ctr"/>
            <a:r>
              <a:rPr lang="ru-RU" sz="3600" b="1" dirty="0" smtClean="0">
                <a:solidFill>
                  <a:srgbClr val="6600FF"/>
                </a:solidFill>
                <a:latin typeface="Bookman Old Style" pitchFamily="18" charset="0"/>
              </a:rPr>
              <a:t>мотивации учащихся</a:t>
            </a:r>
            <a:endParaRPr lang="ru-RU" sz="3600" dirty="0" smtClean="0">
              <a:solidFill>
                <a:srgbClr val="6600FF"/>
              </a:solidFill>
              <a:latin typeface="Bookman Old Style" pitchFamily="18" charset="0"/>
            </a:endParaRPr>
          </a:p>
          <a:p>
            <a:pPr algn="ctr"/>
            <a:endParaRPr lang="ru-RU" sz="3600" b="1" kern="10" dirty="0">
              <a:ln w="28575">
                <a:solidFill>
                  <a:schemeClr val="tx1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latin typeface="Bookman Old Style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07.04.2012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76F643-2B33-4D7D-872A-CDC10DEB3687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00034" y="428604"/>
            <a:ext cx="8001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42844" y="285728"/>
            <a:ext cx="9001156" cy="6886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sz="2000" dirty="0" smtClean="0">
                <a:latin typeface="Bookman Old Style" pitchFamily="18" charset="0"/>
              </a:rPr>
              <a:t>1) больше внимания уделяется потребности личности в саморазвитии;</a:t>
            </a:r>
          </a:p>
          <a:p>
            <a:pPr>
              <a:lnSpc>
                <a:spcPct val="130000"/>
              </a:lnSpc>
            </a:pPr>
            <a:r>
              <a:rPr lang="ru-RU" sz="2000" dirty="0" smtClean="0">
                <a:latin typeface="Bookman Old Style" pitchFamily="18" charset="0"/>
              </a:rPr>
              <a:t>2) каждый учащийся чётко планирует программу действий;</a:t>
            </a:r>
          </a:p>
          <a:p>
            <a:pPr>
              <a:lnSpc>
                <a:spcPct val="130000"/>
              </a:lnSpc>
            </a:pPr>
            <a:r>
              <a:rPr lang="ru-RU" sz="2000" dirty="0" smtClean="0">
                <a:latin typeface="Bookman Old Style" pitchFamily="18" charset="0"/>
              </a:rPr>
              <a:t>3) легко достигается уровневая дифференциация обучения; </a:t>
            </a:r>
          </a:p>
          <a:p>
            <a:pPr>
              <a:lnSpc>
                <a:spcPct val="130000"/>
              </a:lnSpc>
            </a:pPr>
            <a:r>
              <a:rPr lang="ru-RU" sz="2000" dirty="0" smtClean="0">
                <a:latin typeface="Bookman Old Style" pitchFamily="18" charset="0"/>
              </a:rPr>
              <a:t>4) отслеживаются ошибки, допущенные учеником, и повторно отрабатывается недостаточно усвоенный материал; </a:t>
            </a:r>
          </a:p>
          <a:p>
            <a:pPr>
              <a:lnSpc>
                <a:spcPct val="130000"/>
              </a:lnSpc>
            </a:pPr>
            <a:r>
              <a:rPr lang="ru-RU" sz="2000" dirty="0" smtClean="0">
                <a:latin typeface="Bookman Old Style" pitchFamily="18" charset="0"/>
              </a:rPr>
              <a:t>5) урок становится разнообразным по форме за счет использования </a:t>
            </a:r>
            <a:r>
              <a:rPr lang="ru-RU" sz="2000" dirty="0" err="1" smtClean="0">
                <a:latin typeface="Bookman Old Style" pitchFamily="18" charset="0"/>
              </a:rPr>
              <a:t>мультимедийных</a:t>
            </a:r>
            <a:r>
              <a:rPr lang="ru-RU" sz="2000" dirty="0" smtClean="0">
                <a:latin typeface="Bookman Old Style" pitchFamily="18" charset="0"/>
              </a:rPr>
              <a:t> возможностей современных компьютеров;</a:t>
            </a:r>
          </a:p>
          <a:p>
            <a:pPr>
              <a:lnSpc>
                <a:spcPct val="130000"/>
              </a:lnSpc>
            </a:pPr>
            <a:r>
              <a:rPr lang="ru-RU" sz="2000" dirty="0" smtClean="0">
                <a:latin typeface="Bookman Old Style" pitchFamily="18" charset="0"/>
              </a:rPr>
              <a:t>6) используя удобные способы восприятия информации, что вызывает у учащихся положительные эмоции и формирует положительные учебные мотивы;</a:t>
            </a:r>
          </a:p>
          <a:p>
            <a:pPr>
              <a:lnSpc>
                <a:spcPct val="130000"/>
              </a:lnSpc>
            </a:pPr>
            <a:r>
              <a:rPr lang="ru-RU" sz="2000" dirty="0" smtClean="0">
                <a:latin typeface="Bookman Old Style" pitchFamily="18" charset="0"/>
              </a:rPr>
              <a:t>7) активизируется познавательная деятельность учащихся на уроках и во внеурочное время; </a:t>
            </a:r>
          </a:p>
          <a:p>
            <a:pPr>
              <a:lnSpc>
                <a:spcPct val="130000"/>
              </a:lnSpc>
            </a:pPr>
            <a:r>
              <a:rPr lang="ru-RU" sz="2000" dirty="0" smtClean="0">
                <a:latin typeface="Bookman Old Style" pitchFamily="18" charset="0"/>
              </a:rPr>
              <a:t>8) возможна реализация опережающего обучения, в том числе и для учащихся с низким и средним уровнем </a:t>
            </a:r>
            <a:r>
              <a:rPr lang="ru-RU" sz="2000" dirty="0" err="1" smtClean="0">
                <a:latin typeface="Bookman Old Style" pitchFamily="18" charset="0"/>
              </a:rPr>
              <a:t>обученности</a:t>
            </a:r>
            <a:r>
              <a:rPr lang="ru-RU" sz="2000" dirty="0" smtClean="0">
                <a:latin typeface="Bookman Old Style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endParaRPr lang="ru-RU" sz="17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07.04.2012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8B462E-4693-408C-80A8-6EC1E1EBB08B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7"/>
          <p:cNvSpPr txBox="1">
            <a:spLocks noChangeArrowheads="1"/>
          </p:cNvSpPr>
          <p:nvPr/>
        </p:nvSpPr>
        <p:spPr bwMode="auto">
          <a:xfrm>
            <a:off x="0" y="188913"/>
            <a:ext cx="3924300" cy="637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900" b="1">
                <a:hlinkClick r:id="rId2"/>
              </a:rPr>
              <a:t>http://mat.1september.ru</a:t>
            </a:r>
            <a:r>
              <a:rPr lang="ru-RU" sz="900" b="1"/>
              <a:t> Математика в Открытом колледже </a:t>
            </a:r>
            <a:endParaRPr lang="ru-RU" sz="900" b="1">
              <a:hlinkClick r:id="rId3"/>
            </a:endParaRPr>
          </a:p>
          <a:p>
            <a:pPr algn="just"/>
            <a:r>
              <a:rPr lang="ru-RU" sz="900" b="1">
                <a:hlinkClick r:id="rId3"/>
              </a:rPr>
              <a:t>http://www.mathematics.ru</a:t>
            </a:r>
            <a:r>
              <a:rPr lang="ru-RU" sz="900" b="1"/>
              <a:t> Math.ru: Математика и образование</a:t>
            </a:r>
            <a:endParaRPr lang="ru-RU" sz="900" b="1">
              <a:hlinkClick r:id="rId4"/>
            </a:endParaRPr>
          </a:p>
          <a:p>
            <a:pPr algn="just"/>
            <a:r>
              <a:rPr lang="ru-RU" sz="900" b="1">
                <a:hlinkClick r:id="rId4"/>
              </a:rPr>
              <a:t>http://www.math.ru</a:t>
            </a:r>
            <a:r>
              <a:rPr lang="ru-RU" sz="900" b="1"/>
              <a:t> Московский центр непрерывного математического образования (МЦНМО)</a:t>
            </a:r>
            <a:endParaRPr lang="ru-RU" sz="900" b="1">
              <a:hlinkClick r:id="rId5"/>
            </a:endParaRPr>
          </a:p>
          <a:p>
            <a:pPr algn="just"/>
            <a:r>
              <a:rPr lang="ru-RU" sz="900" b="1">
                <a:hlinkClick r:id="rId5"/>
              </a:rPr>
              <a:t>http://www.mccme.ru</a:t>
            </a:r>
            <a:r>
              <a:rPr lang="ru-RU" sz="900" b="1"/>
              <a:t> Allmath.ru - вся математика в одном месте</a:t>
            </a:r>
            <a:endParaRPr lang="ru-RU" sz="900" b="1">
              <a:hlinkClick r:id="rId6"/>
            </a:endParaRPr>
          </a:p>
          <a:p>
            <a:pPr algn="just"/>
            <a:r>
              <a:rPr lang="ru-RU" sz="900" b="1">
                <a:hlinkClick r:id="rId6"/>
              </a:rPr>
              <a:t>http://www.allmath.ru</a:t>
            </a:r>
            <a:r>
              <a:rPr lang="ru-RU" sz="900" b="1"/>
              <a:t> EqWorld: Мир математических уравнений</a:t>
            </a:r>
            <a:endParaRPr lang="ru-RU" sz="900" b="1">
              <a:hlinkClick r:id="rId7"/>
            </a:endParaRPr>
          </a:p>
          <a:p>
            <a:pPr algn="just"/>
            <a:r>
              <a:rPr lang="ru-RU" sz="900" b="1">
                <a:hlinkClick r:id="rId7"/>
              </a:rPr>
              <a:t>http://eqworld.ipmnet.ru</a:t>
            </a:r>
            <a:r>
              <a:rPr lang="ru-RU" sz="900" b="1"/>
              <a:t> Exponenta.ru: образовательный математический сайт</a:t>
            </a:r>
            <a:endParaRPr lang="ru-RU" sz="900" b="1">
              <a:hlinkClick r:id="rId8"/>
            </a:endParaRPr>
          </a:p>
          <a:p>
            <a:pPr algn="just"/>
            <a:r>
              <a:rPr lang="ru-RU" sz="900" b="1">
                <a:hlinkClick r:id="rId8"/>
              </a:rPr>
              <a:t>http://www.exponenta.ru</a:t>
            </a:r>
            <a:r>
              <a:rPr lang="ru-RU" sz="900" b="1"/>
              <a:t>  Вся элементарная математика: Средняя математическая интернет-школа</a:t>
            </a:r>
            <a:endParaRPr lang="ru-RU" sz="900" b="1">
              <a:hlinkClick r:id="rId9"/>
            </a:endParaRPr>
          </a:p>
          <a:p>
            <a:pPr algn="just"/>
            <a:r>
              <a:rPr lang="ru-RU" sz="900" b="1">
                <a:hlinkClick r:id="rId9"/>
              </a:rPr>
              <a:t>http://www.bymath.net</a:t>
            </a:r>
            <a:r>
              <a:rPr lang="ru-RU" sz="900" b="1"/>
              <a:t> Геометрический портал</a:t>
            </a:r>
            <a:endParaRPr lang="ru-RU" sz="900" b="1">
              <a:hlinkClick r:id="rId10"/>
            </a:endParaRPr>
          </a:p>
          <a:p>
            <a:pPr algn="just"/>
            <a:r>
              <a:rPr lang="ru-RU" sz="900" b="1">
                <a:hlinkClick r:id="rId10"/>
              </a:rPr>
              <a:t>http://www.neive.by.ru/index.html</a:t>
            </a:r>
            <a:r>
              <a:rPr lang="ru-RU" sz="900" b="1"/>
              <a:t> Графики функций</a:t>
            </a:r>
            <a:endParaRPr lang="ru-RU" sz="900" b="1">
              <a:hlinkClick r:id="rId11"/>
            </a:endParaRPr>
          </a:p>
          <a:p>
            <a:pPr algn="just"/>
            <a:r>
              <a:rPr lang="ru-RU" sz="900" b="1">
                <a:hlinkClick r:id="rId11"/>
              </a:rPr>
              <a:t>http://graphfunk.narod.ru</a:t>
            </a:r>
            <a:r>
              <a:rPr lang="ru-RU" sz="900" b="1"/>
              <a:t> Дидактические материалы по информатике и математике</a:t>
            </a:r>
            <a:endParaRPr lang="ru-RU" sz="900" b="1">
              <a:hlinkClick r:id="rId12"/>
            </a:endParaRPr>
          </a:p>
          <a:p>
            <a:pPr algn="just"/>
            <a:r>
              <a:rPr lang="ru-RU" sz="900" b="1">
                <a:hlinkClick r:id="rId12"/>
              </a:rPr>
              <a:t>http://comp-science.narod.ru</a:t>
            </a:r>
            <a:r>
              <a:rPr lang="ru-RU" sz="900" b="1"/>
              <a:t> Дискретная математика: алгоритмы (проект Computer Algorithm Tutor)</a:t>
            </a:r>
            <a:endParaRPr lang="ru-RU" sz="900" b="1">
              <a:hlinkClick r:id="rId13"/>
            </a:endParaRPr>
          </a:p>
          <a:p>
            <a:pPr algn="just"/>
            <a:r>
              <a:rPr lang="ru-RU" sz="900" b="1">
                <a:hlinkClick r:id="rId13"/>
              </a:rPr>
              <a:t>http://rain.ifmo.ru/cat/</a:t>
            </a:r>
            <a:r>
              <a:rPr lang="ru-RU" sz="900" b="1"/>
              <a:t> ЕГЭ по математике: подготовка к тестированию</a:t>
            </a:r>
            <a:endParaRPr lang="ru-RU" sz="900" b="1">
              <a:hlinkClick r:id="rId14"/>
            </a:endParaRPr>
          </a:p>
          <a:p>
            <a:pPr algn="just"/>
            <a:r>
              <a:rPr lang="ru-RU" sz="900" b="1">
                <a:hlinkClick r:id="rId14"/>
              </a:rPr>
              <a:t>http://www.uztest.ru</a:t>
            </a:r>
            <a:r>
              <a:rPr lang="ru-RU" sz="900" b="1"/>
              <a:t> Задачи по геометрии: информационно-поисковая система</a:t>
            </a:r>
            <a:endParaRPr lang="ru-RU" sz="900" b="1">
              <a:hlinkClick r:id="rId15"/>
            </a:endParaRPr>
          </a:p>
          <a:p>
            <a:pPr algn="just"/>
            <a:r>
              <a:rPr lang="ru-RU" sz="900" b="1">
                <a:hlinkClick r:id="rId15"/>
              </a:rPr>
              <a:t>http://zadachi.mccme.ru</a:t>
            </a:r>
            <a:r>
              <a:rPr lang="ru-RU" sz="900" b="1"/>
              <a:t> Задачник для подготовки к олимпиадам по математике</a:t>
            </a:r>
            <a:endParaRPr lang="ru-RU" sz="900" b="1">
              <a:hlinkClick r:id="rId16"/>
            </a:endParaRPr>
          </a:p>
          <a:p>
            <a:pPr algn="just"/>
            <a:r>
              <a:rPr lang="ru-RU" sz="900" b="1">
                <a:hlinkClick r:id="rId16"/>
              </a:rPr>
              <a:t>http://tasks.ceemat.ru</a:t>
            </a:r>
            <a:r>
              <a:rPr lang="ru-RU" sz="900" b="1"/>
              <a:t> Занимательная математика - школьникам </a:t>
            </a:r>
          </a:p>
          <a:p>
            <a:pPr algn="just"/>
            <a:r>
              <a:rPr lang="ru-RU" sz="900" b="1">
                <a:hlinkClick r:id="rId17"/>
              </a:rPr>
              <a:t>http://www.math-on-line.com</a:t>
            </a:r>
            <a:r>
              <a:rPr lang="ru-RU" sz="900" b="1"/>
              <a:t> Интернет-проект «Задачи»</a:t>
            </a:r>
            <a:endParaRPr lang="ru-RU" sz="900" b="1">
              <a:hlinkClick r:id="rId18"/>
            </a:endParaRPr>
          </a:p>
          <a:p>
            <a:pPr algn="just"/>
            <a:r>
              <a:rPr lang="ru-RU" sz="900" b="1">
                <a:hlinkClick r:id="rId18"/>
              </a:rPr>
              <a:t>http://www.problems.ru</a:t>
            </a:r>
            <a:r>
              <a:rPr lang="ru-RU" sz="900" b="1"/>
              <a:t> Математические этюды</a:t>
            </a:r>
            <a:endParaRPr lang="ru-RU" sz="900" b="1">
              <a:hlinkClick r:id="rId19"/>
            </a:endParaRPr>
          </a:p>
          <a:p>
            <a:pPr algn="just"/>
            <a:r>
              <a:rPr lang="ru-RU" sz="900" b="1">
                <a:hlinkClick r:id="rId19"/>
              </a:rPr>
              <a:t>http://www.etudes.ru</a:t>
            </a:r>
            <a:r>
              <a:rPr lang="ru-RU" sz="900" b="1"/>
              <a:t> Математика on-line: справочная информация в помощь студенту</a:t>
            </a:r>
            <a:endParaRPr lang="ru-RU" sz="900" b="1">
              <a:hlinkClick r:id="rId20"/>
            </a:endParaRPr>
          </a:p>
          <a:p>
            <a:pPr algn="just"/>
            <a:r>
              <a:rPr lang="ru-RU" sz="900" b="1">
                <a:hlinkClick r:id="rId20"/>
              </a:rPr>
              <a:t>http://www.mathem.h1.ru</a:t>
            </a:r>
            <a:r>
              <a:rPr lang="ru-RU" sz="900" b="1"/>
              <a:t> Математика в помощь школьнику и студенту (тесты по математике online)</a:t>
            </a:r>
            <a:endParaRPr lang="ru-RU" sz="900" b="1">
              <a:hlinkClick r:id="rId21"/>
            </a:endParaRPr>
          </a:p>
          <a:p>
            <a:pPr algn="just"/>
            <a:r>
              <a:rPr lang="ru-RU" sz="900" b="1">
                <a:hlinkClick r:id="rId21"/>
              </a:rPr>
              <a:t>http://www.mathtest.ru</a:t>
            </a:r>
            <a:r>
              <a:rPr lang="ru-RU" sz="900" b="1"/>
              <a:t> Математика для поступающих в вузы</a:t>
            </a:r>
            <a:endParaRPr lang="ru-RU" sz="900" b="1">
              <a:hlinkClick r:id="rId22"/>
            </a:endParaRPr>
          </a:p>
          <a:p>
            <a:pPr algn="just"/>
            <a:r>
              <a:rPr lang="ru-RU" sz="900" b="1">
                <a:hlinkClick r:id="rId22"/>
              </a:rPr>
              <a:t>http://www.matematika.agava.ru</a:t>
            </a:r>
            <a:r>
              <a:rPr lang="ru-RU" sz="900" b="1"/>
              <a:t> Математика: Консультационный центр преподавателей и выпускников МГУ</a:t>
            </a:r>
            <a:endParaRPr lang="ru-RU" sz="900" b="1">
              <a:hlinkClick r:id="rId23"/>
            </a:endParaRPr>
          </a:p>
          <a:p>
            <a:pPr algn="just"/>
            <a:r>
              <a:rPr lang="ru-RU" sz="900" b="1">
                <a:hlinkClick r:id="rId23"/>
              </a:rPr>
              <a:t>http://school.msu.ru</a:t>
            </a:r>
            <a:r>
              <a:rPr lang="ru-RU" sz="900" b="1"/>
              <a:t> Математика и программирование</a:t>
            </a:r>
            <a:endParaRPr lang="ru-RU" sz="900" b="1">
              <a:hlinkClick r:id="rId24"/>
            </a:endParaRPr>
          </a:p>
          <a:p>
            <a:pPr algn="just"/>
            <a:r>
              <a:rPr lang="ru-RU" sz="900" b="1">
                <a:hlinkClick r:id="rId24"/>
              </a:rPr>
              <a:t>http://www.mathprog.narod.ru</a:t>
            </a:r>
            <a:r>
              <a:rPr lang="ru-RU" sz="900" b="1"/>
              <a:t> Математические олимпиады и олимпиадные задачи</a:t>
            </a:r>
            <a:endParaRPr lang="ru-RU" sz="900" b="1">
              <a:hlinkClick r:id="rId25"/>
            </a:endParaRPr>
          </a:p>
          <a:p>
            <a:pPr algn="just"/>
            <a:r>
              <a:rPr lang="ru-RU" sz="900" b="1">
                <a:hlinkClick r:id="rId25"/>
              </a:rPr>
              <a:t>http://www.zaba.ru</a:t>
            </a:r>
            <a:r>
              <a:rPr lang="ru-RU" sz="900" b="1"/>
              <a:t> Международный математический конкурс «Кенгуру»</a:t>
            </a:r>
            <a:endParaRPr lang="ru-RU" sz="900" b="1">
              <a:hlinkClick r:id="rId26"/>
            </a:endParaRPr>
          </a:p>
          <a:p>
            <a:pPr algn="just"/>
            <a:r>
              <a:rPr lang="ru-RU" sz="900" b="1">
                <a:hlinkClick r:id="rId26"/>
              </a:rPr>
              <a:t>http://www.kenguru.sp.ru</a:t>
            </a:r>
            <a:r>
              <a:rPr lang="ru-RU" sz="900" b="1"/>
              <a:t> Методика преподавания математики</a:t>
            </a:r>
            <a:endParaRPr lang="ru-RU" sz="900" b="1">
              <a:hlinkClick r:id="rId27"/>
            </a:endParaRPr>
          </a:p>
          <a:p>
            <a:pPr algn="just"/>
            <a:r>
              <a:rPr lang="ru-RU" sz="900" b="1">
                <a:hlinkClick r:id="rId27"/>
              </a:rPr>
              <a:t>http://methmath.chat.ru</a:t>
            </a:r>
            <a:r>
              <a:rPr lang="ru-RU" sz="900" b="1"/>
              <a:t> Московская математическая олимпиада школьников</a:t>
            </a:r>
            <a:endParaRPr lang="ru-RU" sz="900" b="1">
              <a:hlinkClick r:id="rId28"/>
            </a:endParaRPr>
          </a:p>
          <a:p>
            <a:pPr algn="just"/>
            <a:r>
              <a:rPr lang="ru-RU" sz="900" b="1">
                <a:hlinkClick r:id="rId28"/>
              </a:rPr>
              <a:t>http://olympiads.mccme.ru/mmo/</a:t>
            </a:r>
            <a:r>
              <a:rPr lang="ru-RU" sz="900" b="1"/>
              <a:t> Решебник.Ru: Высшая математика и эконометрика - задачи, решения</a:t>
            </a:r>
            <a:endParaRPr lang="ru-RU" sz="900" b="1">
              <a:hlinkClick r:id="rId29"/>
            </a:endParaRPr>
          </a:p>
          <a:p>
            <a:pPr algn="just"/>
            <a:r>
              <a:rPr lang="ru-RU" sz="900" b="1">
                <a:hlinkClick r:id="rId29"/>
              </a:rPr>
              <a:t>http://www.reshebnik.ru</a:t>
            </a:r>
            <a:r>
              <a:rPr lang="ru-RU" sz="900" b="1"/>
              <a:t> Сайт элементарной математики</a:t>
            </a:r>
            <a:endParaRPr lang="ru-RU" sz="900" b="1">
              <a:hlinkClick r:id="rId30"/>
            </a:endParaRPr>
          </a:p>
          <a:p>
            <a:pPr algn="just"/>
            <a:r>
              <a:rPr lang="ru-RU" sz="900" b="1">
                <a:hlinkClick r:id="rId30"/>
              </a:rPr>
              <a:t>http://www.mathnet.spb.ru</a:t>
            </a:r>
            <a:r>
              <a:rPr lang="ru-RU" sz="900" b="1"/>
              <a:t> Турнир городов - Международная математическая олимпиада для школьников</a:t>
            </a:r>
            <a:endParaRPr lang="ru-RU" sz="900" b="1">
              <a:hlinkClick r:id="rId31"/>
            </a:endParaRPr>
          </a:p>
          <a:p>
            <a:r>
              <a:rPr lang="ru-RU" sz="900" b="1"/>
              <a:t> </a:t>
            </a:r>
          </a:p>
        </p:txBody>
      </p:sp>
      <p:sp>
        <p:nvSpPr>
          <p:cNvPr id="22531" name="Text Box 8"/>
          <p:cNvSpPr txBox="1">
            <a:spLocks noChangeArrowheads="1"/>
          </p:cNvSpPr>
          <p:nvPr/>
        </p:nvSpPr>
        <p:spPr bwMode="auto">
          <a:xfrm>
            <a:off x="5219700" y="188913"/>
            <a:ext cx="3708400" cy="632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"/>
              <a:t> </a:t>
            </a:r>
            <a:endParaRPr lang="ru-RU" sz="600" b="1"/>
          </a:p>
          <a:p>
            <a:pPr algn="ctr"/>
            <a:r>
              <a:rPr lang="ru-RU" sz="900" b="1">
                <a:solidFill>
                  <a:schemeClr val="accent2"/>
                </a:solidFill>
              </a:rPr>
              <a:t>Федеральные образовательные порталы</a:t>
            </a:r>
            <a:endParaRPr lang="ru-RU" sz="900" b="1" u="sng">
              <a:solidFill>
                <a:schemeClr val="accent2"/>
              </a:solidFill>
              <a:hlinkClick r:id="rId32"/>
            </a:endParaRPr>
          </a:p>
          <a:p>
            <a:pPr algn="just"/>
            <a:r>
              <a:rPr lang="ru-RU" sz="900" u="sng">
                <a:hlinkClick r:id="rId32"/>
              </a:rPr>
              <a:t>http://www.edu.ru/</a:t>
            </a:r>
            <a:endParaRPr lang="ru-RU" sz="900" b="1"/>
          </a:p>
          <a:p>
            <a:pPr algn="just"/>
            <a:r>
              <a:rPr lang="ru-RU" sz="900" b="1"/>
              <a:t>Центральный образовательный портал. </a:t>
            </a:r>
            <a:r>
              <a:rPr lang="ru-RU" sz="900"/>
              <a:t>Содержит нормативные документы Министерства образования и науки, стандарты, информацию о проведении экспериментов.</a:t>
            </a:r>
            <a:endParaRPr lang="ru-RU" sz="900">
              <a:hlinkClick r:id="rId33"/>
            </a:endParaRPr>
          </a:p>
          <a:p>
            <a:pPr algn="just"/>
            <a:r>
              <a:rPr lang="ru-RU" sz="900">
                <a:hlinkClick r:id="rId33"/>
              </a:rPr>
              <a:t>http://pedsovet.org</a:t>
            </a:r>
            <a:endParaRPr lang="ru-RU" sz="900" b="1"/>
          </a:p>
          <a:p>
            <a:pPr algn="just"/>
            <a:r>
              <a:rPr lang="ru-RU" sz="900" b="1"/>
              <a:t>Всероссийский Интернет-педсовет. </a:t>
            </a:r>
            <a:r>
              <a:rPr lang="ru-RU" sz="900"/>
              <a:t>В разделе «Библиотека» имеются рубрики «Методика и опыт», «Педсовет», «Технологии».</a:t>
            </a:r>
            <a:endParaRPr lang="ru-RU" sz="900" u="sng">
              <a:hlinkClick r:id="rId34"/>
            </a:endParaRPr>
          </a:p>
          <a:p>
            <a:pPr algn="just"/>
            <a:r>
              <a:rPr lang="ru-RU" sz="900" u="sng">
                <a:hlinkClick r:id="rId34"/>
              </a:rPr>
              <a:t>http://www.fipi.ru/</a:t>
            </a:r>
            <a:endParaRPr lang="ru-RU" sz="900" b="1"/>
          </a:p>
          <a:p>
            <a:pPr algn="just"/>
            <a:r>
              <a:rPr lang="ru-RU" sz="900" b="1"/>
              <a:t>Федеральный институт педагогических измерений. </a:t>
            </a:r>
            <a:r>
              <a:rPr lang="ru-RU" sz="900"/>
              <a:t>Содержит контрольные измерительные материалы, репетиционное тестирование, федеральный банк тестовых заданий.</a:t>
            </a:r>
            <a:endParaRPr lang="ru-RU" sz="900" u="sng">
              <a:hlinkClick r:id="rId35"/>
            </a:endParaRPr>
          </a:p>
          <a:p>
            <a:pPr algn="just"/>
            <a:r>
              <a:rPr lang="ru-RU" sz="900" u="sng">
                <a:hlinkClick r:id="rId35"/>
              </a:rPr>
              <a:t>http://www.ege.edu.ru/</a:t>
            </a:r>
            <a:endParaRPr lang="ru-RU" sz="900" b="1"/>
          </a:p>
          <a:p>
            <a:pPr algn="just"/>
            <a:r>
              <a:rPr lang="ru-RU" sz="900" b="1"/>
              <a:t>Портал информационной поддержки Единого государственного экзамена.</a:t>
            </a:r>
            <a:endParaRPr lang="ru-RU" sz="900"/>
          </a:p>
          <a:p>
            <a:pPr algn="just"/>
            <a:r>
              <a:rPr lang="ru-RU" sz="900"/>
              <a:t> </a:t>
            </a:r>
            <a:endParaRPr lang="ru-RU" sz="900" b="1"/>
          </a:p>
          <a:p>
            <a:pPr algn="ctr"/>
            <a:r>
              <a:rPr lang="ru-RU" sz="900" b="1">
                <a:solidFill>
                  <a:schemeClr val="accent2"/>
                </a:solidFill>
              </a:rPr>
              <a:t>Методические разработки</a:t>
            </a:r>
            <a:endParaRPr lang="ru-RU" sz="900" u="sng">
              <a:solidFill>
                <a:schemeClr val="accent2"/>
              </a:solidFill>
              <a:hlinkClick r:id="rId4"/>
            </a:endParaRPr>
          </a:p>
          <a:p>
            <a:pPr algn="just"/>
            <a:r>
              <a:rPr lang="ru-RU" sz="900" u="sng">
                <a:hlinkClick r:id="rId4"/>
              </a:rPr>
              <a:t>http://www.math.ru/</a:t>
            </a:r>
            <a:endParaRPr lang="ru-RU" sz="900" b="1"/>
          </a:p>
          <a:p>
            <a:pPr algn="just"/>
            <a:r>
              <a:rPr lang="ru-RU" sz="900" b="1"/>
              <a:t>Интернет-поддержка учителей математики. </a:t>
            </a:r>
            <a:r>
              <a:rPr lang="ru-RU" sz="900"/>
              <a:t>Содержит электронные книги, видеолекции, материалы для уроков.</a:t>
            </a:r>
            <a:endParaRPr lang="ru-RU" sz="900" u="sng">
              <a:hlinkClick r:id="rId5"/>
            </a:endParaRPr>
          </a:p>
          <a:p>
            <a:pPr algn="just"/>
            <a:r>
              <a:rPr lang="ru-RU" sz="900" u="sng">
                <a:hlinkClick r:id="rId5"/>
              </a:rPr>
              <a:t>http://www.mccme.ru/</a:t>
            </a:r>
            <a:endParaRPr lang="ru-RU" sz="900" b="1"/>
          </a:p>
          <a:p>
            <a:pPr algn="just"/>
            <a:r>
              <a:rPr lang="ru-RU" sz="900" b="1"/>
              <a:t>Московский центр непрерывного математического образования. </a:t>
            </a:r>
            <a:r>
              <a:rPr lang="ru-RU" sz="900"/>
              <a:t>Содержит варианты конкурсов для учителей и учащихся, математических олимпиад, множество задач.</a:t>
            </a:r>
            <a:endParaRPr lang="ru-RU" sz="900" u="sng">
              <a:hlinkClick r:id="rId36"/>
            </a:endParaRPr>
          </a:p>
          <a:p>
            <a:pPr algn="just"/>
            <a:r>
              <a:rPr lang="ru-RU" sz="900" u="sng">
                <a:hlinkClick r:id="rId36"/>
              </a:rPr>
              <a:t>http://www.it-n.ru/</a:t>
            </a:r>
            <a:endParaRPr lang="ru-RU" sz="900" b="1"/>
          </a:p>
          <a:p>
            <a:pPr algn="just"/>
            <a:r>
              <a:rPr lang="ru-RU" sz="900" b="1"/>
              <a:t>Сеть творческих учителей. </a:t>
            </a:r>
            <a:r>
              <a:rPr lang="ru-RU" sz="900"/>
              <a:t>Содержит: библиотеку готовых учебных проектов с применением ИКТ; библиотеку методик проведения уроков с использованием разнообразных электронных ресурсов; руководства и полезные советы по использованию программного обеспечения в учебном процессе.</a:t>
            </a:r>
            <a:endParaRPr lang="ru-RU" sz="900" u="sng">
              <a:hlinkClick r:id="rId18"/>
            </a:endParaRPr>
          </a:p>
          <a:p>
            <a:pPr algn="just"/>
            <a:r>
              <a:rPr lang="ru-RU" sz="900" u="sng">
                <a:hlinkClick r:id="rId18"/>
              </a:rPr>
              <a:t>http://www.problems.ru/</a:t>
            </a:r>
            <a:endParaRPr lang="ru-RU" sz="900" b="1"/>
          </a:p>
          <a:p>
            <a:pPr algn="just"/>
            <a:r>
              <a:rPr lang="ru-RU" sz="900" b="1"/>
              <a:t>База данных задач по всем темам школьной математики. </a:t>
            </a:r>
            <a:r>
              <a:rPr lang="ru-RU" sz="900"/>
              <a:t>Содержит задачи различных рубрик и степеней сложности с решением.</a:t>
            </a:r>
            <a:endParaRPr lang="ru-RU" sz="900" u="sng">
              <a:hlinkClick r:id="rId37"/>
            </a:endParaRPr>
          </a:p>
          <a:p>
            <a:pPr algn="just"/>
            <a:r>
              <a:rPr lang="ru-RU" sz="900" u="sng">
                <a:hlinkClick r:id="rId37"/>
              </a:rPr>
              <a:t>http://www.som.fsio.ru/</a:t>
            </a:r>
            <a:endParaRPr lang="ru-RU" sz="900" b="1"/>
          </a:p>
          <a:p>
            <a:pPr algn="just"/>
            <a:r>
              <a:rPr lang="ru-RU" sz="900" b="1"/>
              <a:t>Сетевое объединение методистов. </a:t>
            </a:r>
            <a:r>
              <a:rPr lang="ru-RU" sz="900"/>
              <a:t>Содержит в разделе «Математика» статьи, методические разработки уроков, сценарии праздников, внеклассные мероприятия.</a:t>
            </a:r>
            <a:endParaRPr lang="ru-RU" sz="900" u="sng">
              <a:hlinkClick r:id="rId37"/>
            </a:endParaRPr>
          </a:p>
          <a:p>
            <a:pPr algn="just"/>
            <a:r>
              <a:rPr lang="ru-RU" sz="900" u="sng">
                <a:hlinkClick r:id="rId37"/>
              </a:rPr>
              <a:t>http://www.som.fsio.ru/</a:t>
            </a:r>
            <a:endParaRPr lang="ru-RU" sz="900" b="1"/>
          </a:p>
          <a:p>
            <a:pPr algn="just"/>
            <a:r>
              <a:rPr lang="ru-RU" sz="900" b="1"/>
              <a:t>Образовательный математический сайт. </a:t>
            </a:r>
            <a:r>
              <a:rPr lang="ru-RU" sz="900"/>
              <a:t>Содержит материалы по работе с математическими пакетами Mathcad, MATLAB, Mathematica, Maple и др. Методические разработки, примеры решения задач, выполненные с использованием математических пакетов. </a:t>
            </a:r>
          </a:p>
        </p:txBody>
      </p:sp>
      <p:sp>
        <p:nvSpPr>
          <p:cNvPr id="22532" name="WordArt 9" descr="Песок"/>
          <p:cNvSpPr>
            <a:spLocks noChangeArrowheads="1" noChangeShapeType="1" noTextEdit="1"/>
          </p:cNvSpPr>
          <p:nvPr/>
        </p:nvSpPr>
        <p:spPr bwMode="auto">
          <a:xfrm rot="5400000">
            <a:off x="1620838" y="2708275"/>
            <a:ext cx="5903912" cy="865188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3600" kern="10">
                <a:ln w="12700">
                  <a:solidFill>
                    <a:schemeClr val="tx2"/>
                  </a:solidFill>
                  <a:round/>
                  <a:headEnd/>
                  <a:tailEnd/>
                </a:ln>
                <a:blipFill dpi="0" rotWithShape="0">
                  <a:blip r:embed="rId38"/>
                  <a:srcRect/>
                  <a:tile tx="0" ty="0" sx="100000" sy="100000" flip="none" algn="tl"/>
                </a:blipFill>
                <a:effectLst>
                  <a:outerShdw dist="53882" dir="2700000" algn="ctr" rotWithShape="0">
                    <a:srgbClr val="CBCBCB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Сайты, в помощь </a:t>
            </a:r>
          </a:p>
          <a:p>
            <a:pPr algn="ctr" fontAlgn="auto"/>
            <a:r>
              <a:rPr lang="ru-RU" sz="3600" kern="10">
                <a:ln w="12700">
                  <a:solidFill>
                    <a:schemeClr val="tx2"/>
                  </a:solidFill>
                  <a:round/>
                  <a:headEnd/>
                  <a:tailEnd/>
                </a:ln>
                <a:blipFill dpi="0" rotWithShape="0">
                  <a:blip r:embed="rId38"/>
                  <a:srcRect/>
                  <a:tile tx="0" ty="0" sx="100000" sy="100000" flip="none" algn="tl"/>
                </a:blipFill>
                <a:effectLst>
                  <a:outerShdw dist="53882" dir="2700000" algn="ctr" rotWithShape="0">
                    <a:srgbClr val="CBCBCB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учителю математики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07.04.2012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8B462E-4693-408C-80A8-6EC1E1EBB08B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 shadeToTitle="1"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2"/>
          <p:cNvSpPr>
            <a:spLocks noChangeArrowheads="1" noChangeShapeType="1" noTextEdit="1"/>
          </p:cNvSpPr>
          <p:nvPr/>
        </p:nvSpPr>
        <p:spPr bwMode="auto">
          <a:xfrm>
            <a:off x="899592" y="1412776"/>
            <a:ext cx="6336704" cy="3887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dirty="0" smtClean="0">
                <a:latin typeface="Bookman Old Style" pitchFamily="18" charset="0"/>
              </a:rPr>
              <a:t>     </a:t>
            </a:r>
            <a:r>
              <a:rPr lang="ru-RU" sz="3600" b="1" dirty="0" smtClean="0">
                <a:solidFill>
                  <a:srgbClr val="6600FF"/>
                </a:solidFill>
                <a:latin typeface="Bookman Old Style" pitchFamily="18" charset="0"/>
              </a:rPr>
              <a:t>Спасибо </a:t>
            </a:r>
          </a:p>
          <a:p>
            <a:r>
              <a:rPr lang="ru-RU" sz="3600" b="1" dirty="0" smtClean="0">
                <a:solidFill>
                  <a:srgbClr val="6600FF"/>
                </a:solidFill>
                <a:latin typeface="Bookman Old Style" pitchFamily="18" charset="0"/>
              </a:rPr>
              <a:t>           за</a:t>
            </a:r>
          </a:p>
          <a:p>
            <a:r>
              <a:rPr lang="ru-RU" sz="3600" b="1" dirty="0" smtClean="0">
                <a:solidFill>
                  <a:srgbClr val="6600FF"/>
                </a:solidFill>
                <a:latin typeface="Bookman Old Style" pitchFamily="18" charset="0"/>
              </a:rPr>
              <a:t>    внимание!</a:t>
            </a:r>
            <a:endParaRPr lang="ru-RU" sz="3600" dirty="0" smtClean="0">
              <a:solidFill>
                <a:srgbClr val="6600FF"/>
              </a:solidFill>
              <a:latin typeface="Bookman Old Style" pitchFamily="18" charset="0"/>
            </a:endParaRPr>
          </a:p>
          <a:p>
            <a:pPr algn="ctr"/>
            <a:endParaRPr lang="ru-RU" sz="3600" b="1" kern="10" dirty="0">
              <a:ln w="28575">
                <a:solidFill>
                  <a:schemeClr val="tx1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latin typeface="Bookman Old Style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07.04.2012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76F643-2B33-4D7D-872A-CDC10DEB3687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785786" y="500042"/>
            <a:ext cx="7858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Bookman Old Style" pitchFamily="18" charset="0"/>
              </a:rPr>
              <a:t>Уровни учебной мотивации</a:t>
            </a:r>
            <a:endParaRPr lang="ru-RU" sz="3600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2844" y="1500174"/>
            <a:ext cx="3571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6600FF"/>
                </a:solidFill>
                <a:latin typeface="Bookman Old Style" pitchFamily="18" charset="0"/>
              </a:rPr>
              <a:t>I</a:t>
            </a:r>
            <a:r>
              <a:rPr lang="ru-RU" sz="2400" b="1" dirty="0" smtClean="0">
                <a:solidFill>
                  <a:srgbClr val="6600FF"/>
                </a:solidFill>
                <a:latin typeface="Bookman Old Style" pitchFamily="18" charset="0"/>
              </a:rPr>
              <a:t>. Высокий уровень;</a:t>
            </a:r>
            <a:endParaRPr lang="ru-RU" sz="2400" b="1" dirty="0">
              <a:solidFill>
                <a:srgbClr val="6600FF"/>
              </a:solidFill>
              <a:latin typeface="Bookman Old Style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8596" y="2214554"/>
            <a:ext cx="72866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6600FF"/>
                </a:solidFill>
                <a:latin typeface="Bookman Old Style" pitchFamily="18" charset="0"/>
              </a:rPr>
              <a:t>II</a:t>
            </a:r>
            <a:r>
              <a:rPr lang="ru-RU" sz="2400" b="1" dirty="0" smtClean="0">
                <a:solidFill>
                  <a:srgbClr val="6600FF"/>
                </a:solidFill>
                <a:latin typeface="Bookman Old Style" pitchFamily="18" charset="0"/>
              </a:rPr>
              <a:t>. Хорошая школьная мотивация;</a:t>
            </a:r>
            <a:endParaRPr lang="ru-RU" sz="2400" b="1" dirty="0">
              <a:solidFill>
                <a:srgbClr val="6600FF"/>
              </a:solidFill>
              <a:latin typeface="Bookman Old Style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00100" y="3071810"/>
            <a:ext cx="714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6600FF"/>
                </a:solidFill>
                <a:latin typeface="Bookman Old Style" pitchFamily="18" charset="0"/>
              </a:rPr>
              <a:t>III</a:t>
            </a:r>
            <a:r>
              <a:rPr lang="ru-RU" sz="2400" b="1" dirty="0" smtClean="0">
                <a:solidFill>
                  <a:srgbClr val="6600FF"/>
                </a:solidFill>
                <a:latin typeface="Bookman Old Style" pitchFamily="18" charset="0"/>
              </a:rPr>
              <a:t>. Положительное отношение к школе;</a:t>
            </a:r>
            <a:endParaRPr lang="ru-RU" sz="2400" b="1" dirty="0">
              <a:solidFill>
                <a:srgbClr val="6600FF"/>
              </a:solidFill>
              <a:latin typeface="Bookman Old Style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71604" y="3857628"/>
            <a:ext cx="5929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6600FF"/>
                </a:solidFill>
                <a:latin typeface="Bookman Old Style" pitchFamily="18" charset="0"/>
              </a:rPr>
              <a:t>IV</a:t>
            </a:r>
            <a:r>
              <a:rPr lang="ru-RU" sz="2400" b="1" dirty="0" smtClean="0">
                <a:solidFill>
                  <a:srgbClr val="6600FF"/>
                </a:solidFill>
                <a:latin typeface="Bookman Old Style" pitchFamily="18" charset="0"/>
              </a:rPr>
              <a:t>.Низкая школьная мотивация;</a:t>
            </a:r>
            <a:endParaRPr lang="ru-RU" sz="2400" b="1" dirty="0">
              <a:solidFill>
                <a:srgbClr val="6600FF"/>
              </a:solidFill>
              <a:latin typeface="Bookman Old Style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14546" y="4786322"/>
            <a:ext cx="664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6600FF"/>
                </a:solidFill>
                <a:latin typeface="Bookman Old Style" pitchFamily="18" charset="0"/>
              </a:rPr>
              <a:t>V</a:t>
            </a:r>
            <a:r>
              <a:rPr lang="ru-RU" sz="2400" b="1" dirty="0" smtClean="0">
                <a:solidFill>
                  <a:srgbClr val="6600FF"/>
                </a:solidFill>
                <a:latin typeface="Bookman Old Style" pitchFamily="18" charset="0"/>
              </a:rPr>
              <a:t>. Негативное отношение к школе.</a:t>
            </a:r>
            <a:endParaRPr lang="ru-RU" sz="2400" b="1" dirty="0">
              <a:solidFill>
                <a:srgbClr val="6600FF"/>
              </a:solidFill>
              <a:latin typeface="Bookman Old Style" pitchFamily="18" charset="0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07.04.2012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FF288B-CBD0-4874-8B83-D873BD071D3D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10" name="Text Box 6"/>
          <p:cNvSpPr txBox="1">
            <a:spLocks noChangeArrowheads="1"/>
          </p:cNvSpPr>
          <p:nvPr/>
        </p:nvSpPr>
        <p:spPr bwMode="auto">
          <a:xfrm>
            <a:off x="2016125" y="692150"/>
            <a:ext cx="57610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В памяти  ученика  </a:t>
            </a:r>
            <a:r>
              <a:rPr lang="ru-RU" sz="32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остаётся</a:t>
            </a:r>
            <a:r>
              <a:rPr lang="ru-RU" sz="28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:</a:t>
            </a:r>
          </a:p>
        </p:txBody>
      </p:sp>
      <p:sp>
        <p:nvSpPr>
          <p:cNvPr id="72711" name="Text Box 7"/>
          <p:cNvSpPr txBox="1">
            <a:spLocks noChangeArrowheads="1"/>
          </p:cNvSpPr>
          <p:nvPr/>
        </p:nvSpPr>
        <p:spPr bwMode="auto">
          <a:xfrm>
            <a:off x="1223963" y="1339850"/>
            <a:ext cx="49688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40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¼</a:t>
            </a:r>
            <a:r>
              <a:rPr lang="ru-RU" sz="2400" b="1">
                <a:latin typeface="Times New Roman" pitchFamily="18" charset="0"/>
              </a:rPr>
              <a:t> часть услышанного материала</a:t>
            </a:r>
          </a:p>
        </p:txBody>
      </p:sp>
      <p:sp>
        <p:nvSpPr>
          <p:cNvPr id="72712" name="Text Box 8"/>
          <p:cNvSpPr txBox="1">
            <a:spLocks noChangeArrowheads="1"/>
          </p:cNvSpPr>
          <p:nvPr/>
        </p:nvSpPr>
        <p:spPr bwMode="auto">
          <a:xfrm>
            <a:off x="1223963" y="2203450"/>
            <a:ext cx="51117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ru-RU" sz="4000" b="1" baseline="3000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</a:t>
            </a:r>
            <a:r>
              <a:rPr lang="ru-RU" sz="40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/</a:t>
            </a:r>
            <a:r>
              <a:rPr lang="ru-RU" sz="4000" b="1" baseline="-2500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3</a:t>
            </a:r>
            <a:r>
              <a:rPr lang="ru-RU" sz="2400" b="1">
                <a:latin typeface="Times New Roman" pitchFamily="18" charset="0"/>
              </a:rPr>
              <a:t> часть увиденного материала</a:t>
            </a:r>
          </a:p>
        </p:txBody>
      </p:sp>
      <p:sp>
        <p:nvSpPr>
          <p:cNvPr id="72713" name="Text Box 9"/>
          <p:cNvSpPr txBox="1">
            <a:spLocks noChangeArrowheads="1"/>
          </p:cNvSpPr>
          <p:nvPr/>
        </p:nvSpPr>
        <p:spPr bwMode="auto">
          <a:xfrm>
            <a:off x="1223963" y="3068638"/>
            <a:ext cx="53657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ru-RU" sz="40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½</a:t>
            </a:r>
            <a:r>
              <a:rPr lang="ru-RU" sz="2400" b="1">
                <a:latin typeface="Times New Roman" pitchFamily="18" charset="0"/>
              </a:rPr>
              <a:t> часть услышанного и увиденного одновременно материала</a:t>
            </a:r>
          </a:p>
        </p:txBody>
      </p:sp>
      <p:sp>
        <p:nvSpPr>
          <p:cNvPr id="72714" name="Text Box 10"/>
          <p:cNvSpPr txBox="1">
            <a:spLocks noChangeArrowheads="1"/>
          </p:cNvSpPr>
          <p:nvPr/>
        </p:nvSpPr>
        <p:spPr bwMode="auto">
          <a:xfrm>
            <a:off x="0" y="4192588"/>
            <a:ext cx="68754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ru-RU" sz="48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¾</a:t>
            </a:r>
            <a:r>
              <a:rPr lang="ru-RU" sz="4000" b="1">
                <a:latin typeface="Times New Roman" pitchFamily="18" charset="0"/>
              </a:rPr>
              <a:t> </a:t>
            </a:r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 материала, если ко всему прочему ученик вовлечён в активные действия в процессе обучения</a:t>
            </a:r>
          </a:p>
        </p:txBody>
      </p:sp>
      <p:graphicFrame>
        <p:nvGraphicFramePr>
          <p:cNvPr id="1026" name="Object 11"/>
          <p:cNvGraphicFramePr>
            <a:graphicFrameLocks noChangeAspect="1"/>
          </p:cNvGraphicFramePr>
          <p:nvPr/>
        </p:nvGraphicFramePr>
        <p:xfrm>
          <a:off x="6697663" y="4435475"/>
          <a:ext cx="2106612" cy="1404938"/>
        </p:xfrm>
        <a:graphic>
          <a:graphicData uri="http://schemas.openxmlformats.org/presentationml/2006/ole">
            <p:oleObj spid="_x0000_s1026" name="Диаграмма" r:id="rId3" imgW="6096000" imgH="4067266" progId="MSGraph.Chart.8">
              <p:embed followColorScheme="full"/>
            </p:oleObj>
          </a:graphicData>
        </a:graphic>
      </p:graphicFrame>
      <p:graphicFrame>
        <p:nvGraphicFramePr>
          <p:cNvPr id="1027" name="Object 12"/>
          <p:cNvGraphicFramePr>
            <a:graphicFrameLocks noChangeAspect="1"/>
          </p:cNvGraphicFramePr>
          <p:nvPr/>
        </p:nvGraphicFramePr>
        <p:xfrm>
          <a:off x="7200900" y="3284538"/>
          <a:ext cx="1014413" cy="1079500"/>
        </p:xfrm>
        <a:graphic>
          <a:graphicData uri="http://schemas.openxmlformats.org/presentationml/2006/ole">
            <p:oleObj spid="_x0000_s1027" name="Диаграмма" r:id="rId4" imgW="3743234" imgH="3981631" progId="MSGraph.Chart.8">
              <p:embed followColorScheme="full"/>
            </p:oleObj>
          </a:graphicData>
        </a:graphic>
      </p:graphicFrame>
      <p:graphicFrame>
        <p:nvGraphicFramePr>
          <p:cNvPr id="1028" name="Object 13"/>
          <p:cNvGraphicFramePr>
            <a:graphicFrameLocks noChangeAspect="1"/>
          </p:cNvGraphicFramePr>
          <p:nvPr/>
        </p:nvGraphicFramePr>
        <p:xfrm>
          <a:off x="7200900" y="2203450"/>
          <a:ext cx="931863" cy="1001713"/>
        </p:xfrm>
        <a:graphic>
          <a:graphicData uri="http://schemas.openxmlformats.org/presentationml/2006/ole">
            <p:oleObj spid="_x0000_s1028" name="Диаграмма" r:id="rId5" imgW="3152866" imgH="3390900" progId="MSGraph.Chart.8">
              <p:embed followColorScheme="full"/>
            </p:oleObj>
          </a:graphicData>
        </a:graphic>
      </p:graphicFrame>
      <p:graphicFrame>
        <p:nvGraphicFramePr>
          <p:cNvPr id="1029" name="Object 14"/>
          <p:cNvGraphicFramePr>
            <a:graphicFrameLocks noChangeAspect="1"/>
          </p:cNvGraphicFramePr>
          <p:nvPr/>
        </p:nvGraphicFramePr>
        <p:xfrm>
          <a:off x="6985000" y="1268413"/>
          <a:ext cx="1368425" cy="912812"/>
        </p:xfrm>
        <a:graphic>
          <a:graphicData uri="http://schemas.openxmlformats.org/presentationml/2006/ole">
            <p:oleObj spid="_x0000_s1029" name="Диаграмма" r:id="rId6" imgW="6096000" imgH="4067266" progId="MSGraph.Chart.8">
              <p:embed followColorScheme="full"/>
            </p:oleObj>
          </a:graphicData>
        </a:graphic>
      </p:graphicFrame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07.04.2012</a:t>
            </a:r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FF288B-CBD0-4874-8B83-D873BD071D3D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ChangeArrowheads="1"/>
          </p:cNvSpPr>
          <p:nvPr/>
        </p:nvSpPr>
        <p:spPr bwMode="auto">
          <a:xfrm>
            <a:off x="250825" y="2024063"/>
            <a:ext cx="8532813" cy="435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Но что же должно быть в арсенале современного учителя </a:t>
            </a:r>
          </a:p>
          <a:p>
            <a:pPr algn="ctr">
              <a:defRPr/>
            </a:pPr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с точки зрения ИКТ?</a:t>
            </a:r>
          </a:p>
          <a:p>
            <a:pPr>
              <a:defRPr/>
            </a:pPr>
            <a:endParaRPr lang="ru-RU" sz="2400" b="1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  <a:p>
            <a:pPr algn="ctr">
              <a:defRPr/>
            </a:pPr>
            <a:r>
              <a:rPr lang="ru-RU" sz="20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Разумеется, учитель  должен: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0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       </a:t>
            </a:r>
            <a:endParaRPr lang="ru-RU" sz="2400" b="1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>
              <a:buFont typeface="Wingdings" pitchFamily="2" charset="2"/>
              <a:buBlip>
                <a:blip r:embed="rId2"/>
              </a:buBlip>
              <a:defRPr/>
            </a:pPr>
            <a:r>
              <a:rPr lang="ru-RU" sz="32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  </a:t>
            </a:r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       уметь работать на компьютере; </a:t>
            </a:r>
          </a:p>
          <a:p>
            <a:pPr>
              <a:buFont typeface="Wingdings" pitchFamily="2" charset="2"/>
              <a:buBlip>
                <a:blip r:embed="rId2"/>
              </a:buBlip>
              <a:defRPr/>
            </a:pPr>
            <a:endParaRPr lang="ru-RU" sz="2400" b="1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  <a:p>
            <a:pPr>
              <a:buFontTx/>
              <a:buBlip>
                <a:blip r:embed="rId2"/>
              </a:buBlip>
              <a:defRPr/>
            </a:pPr>
            <a:r>
              <a:rPr lang="ru-RU" sz="32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    </a:t>
            </a:r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    должен иметь к нему неограниченный доступ; </a:t>
            </a:r>
          </a:p>
          <a:p>
            <a:pPr>
              <a:defRPr/>
            </a:pPr>
            <a:endParaRPr lang="ru-RU" sz="2400" b="1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  <a:p>
            <a:pPr>
              <a:buFontTx/>
              <a:buBlip>
                <a:blip r:embed="rId2"/>
              </a:buBlip>
              <a:defRPr/>
            </a:pPr>
            <a:r>
              <a:rPr lang="ru-RU" sz="32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     </a:t>
            </a:r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   уметь применять его в своей профессиональной   </a:t>
            </a:r>
          </a:p>
          <a:p>
            <a:pPr>
              <a:defRPr/>
            </a:pPr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                                          деятельности.</a:t>
            </a:r>
          </a:p>
        </p:txBody>
      </p:sp>
      <p:pic>
        <p:nvPicPr>
          <p:cNvPr id="5123" name="Picture 3" descr="MCBD05091_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188913"/>
            <a:ext cx="1476375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 descr="MCj0285758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2781300"/>
            <a:ext cx="1825625" cy="170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827088" y="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4400" b="1">
                <a:solidFill>
                  <a:srgbClr val="663300"/>
                </a:solidFill>
              </a:rPr>
              <a:t>Информационные технологии</a:t>
            </a: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1403350" y="1341438"/>
            <a:ext cx="6400800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ru-RU" sz="3200" b="1">
                <a:solidFill>
                  <a:srgbClr val="663300"/>
                </a:solidFill>
              </a:rPr>
              <a:t>на уроках математики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07.04.2012</a:t>
            </a: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76F643-2B33-4D7D-872A-CDC10DEB3687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доска вид панел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0"/>
            <a:ext cx="3697288" cy="68580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3924300" y="1628775"/>
            <a:ext cx="5076825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b="1"/>
              <a:t>Одно из последних современных цифровых устройств. Это сенсорная панель, работающая в комплексе с компьютером и проектором. ИД в совокупности с персональным компьютером дает новые возможности образовательному процессу. К компьютеру, а, следовательно, и к интерактивной доске, может быть подключено любое дополнительное цифровое оборудование: цифровой фотоаппарат или видеокамера (со всеми отображенными материалами можно работать прямо во время урока).</a:t>
            </a:r>
            <a:endParaRPr lang="ru-RU" sz="2000" b="1" i="1"/>
          </a:p>
        </p:txBody>
      </p:sp>
      <p:sp>
        <p:nvSpPr>
          <p:cNvPr id="18436" name="WordArt 4"/>
          <p:cNvSpPr>
            <a:spLocks noChangeArrowheads="1" noChangeShapeType="1" noTextEdit="1"/>
          </p:cNvSpPr>
          <p:nvPr/>
        </p:nvSpPr>
        <p:spPr bwMode="auto">
          <a:xfrm>
            <a:off x="3975100" y="0"/>
            <a:ext cx="5168900" cy="1700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Bookman Old Style"/>
              </a:rPr>
              <a:t>Электронная </a:t>
            </a:r>
          </a:p>
          <a:p>
            <a:pPr algn="ctr"/>
            <a:r>
              <a:rPr lang="ru-RU" sz="3600" b="1" kern="10" dirty="0">
                <a:ln w="12700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Bookman Old Style"/>
              </a:rPr>
              <a:t>интерактивная доска</a:t>
            </a:r>
          </a:p>
          <a:p>
            <a:pPr algn="ctr"/>
            <a:r>
              <a:rPr lang="ru-RU" sz="3600" b="1" kern="10" dirty="0">
                <a:ln w="12700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Bookman Old Style"/>
              </a:rPr>
              <a:t> ( ИД) </a:t>
            </a:r>
          </a:p>
        </p:txBody>
      </p:sp>
      <p:sp>
        <p:nvSpPr>
          <p:cNvPr id="18437" name="WordArt 5" descr="Песок"/>
          <p:cNvSpPr>
            <a:spLocks noChangeArrowheads="1" noChangeShapeType="1" noTextEdit="1"/>
          </p:cNvSpPr>
          <p:nvPr/>
        </p:nvSpPr>
        <p:spPr bwMode="auto">
          <a:xfrm rot="5400000">
            <a:off x="-2718594" y="3483769"/>
            <a:ext cx="5688013" cy="250825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3600" kern="10">
                <a:ln w="12700">
                  <a:solidFill>
                    <a:schemeClr val="tx2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Times New Roman"/>
                <a:cs typeface="Times New Roman"/>
              </a:rPr>
              <a:t>Вид панели доски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07.04.2012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76F643-2B33-4D7D-872A-CDC10DEB3687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ext Box 2"/>
          <p:cNvSpPr txBox="1">
            <a:spLocks noChangeArrowheads="1"/>
          </p:cNvSpPr>
          <p:nvPr/>
        </p:nvSpPr>
        <p:spPr bwMode="auto">
          <a:xfrm>
            <a:off x="323850" y="5445125"/>
            <a:ext cx="84248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eaLnBrk="0" hangingPunct="0">
              <a:spcBef>
                <a:spcPct val="50000"/>
              </a:spcBef>
              <a:defRPr/>
            </a:pPr>
            <a:r>
              <a:rPr lang="ru-RU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6)</a:t>
            </a:r>
            <a:r>
              <a:rPr lang="ru-RU" b="1">
                <a:solidFill>
                  <a:schemeClr val="folHlink"/>
                </a:solidFill>
                <a:latin typeface="Times New Roman" pitchFamily="18" charset="0"/>
              </a:rPr>
              <a:t> </a:t>
            </a:r>
            <a:r>
              <a:rPr lang="ru-RU" sz="2000" b="1">
                <a:solidFill>
                  <a:srgbClr val="003300"/>
                </a:solidFill>
                <a:latin typeface="Times New Roman" pitchFamily="18" charset="0"/>
              </a:rPr>
              <a:t>Особое достоинство компьютера</a:t>
            </a:r>
            <a:r>
              <a:rPr lang="ru-RU" sz="2000" b="1">
                <a:solidFill>
                  <a:schemeClr val="folHlink"/>
                </a:solidFill>
                <a:latin typeface="Times New Roman" pitchFamily="18" charset="0"/>
              </a:rPr>
              <a:t> – </a:t>
            </a:r>
            <a:r>
              <a:rPr lang="ru-RU" sz="2000" b="1">
                <a:solidFill>
                  <a:srgbClr val="800000"/>
                </a:solidFill>
                <a:latin typeface="Times New Roman" pitchFamily="18" charset="0"/>
              </a:rPr>
              <a:t>«выдержка», «спокойствие» и «дружелюбность».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1835150" y="3429000"/>
            <a:ext cx="6481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ru-RU" sz="2400">
              <a:latin typeface="Times New Roman" pitchFamily="18" charset="0"/>
            </a:endParaRPr>
          </a:p>
        </p:txBody>
      </p:sp>
      <p:sp>
        <p:nvSpPr>
          <p:cNvPr id="77828" name="Text Box 4"/>
          <p:cNvSpPr txBox="1">
            <a:spLocks noChangeArrowheads="1"/>
          </p:cNvSpPr>
          <p:nvPr/>
        </p:nvSpPr>
        <p:spPr bwMode="auto">
          <a:xfrm>
            <a:off x="215900" y="333375"/>
            <a:ext cx="8928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ru-RU" sz="24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Компьютер позволяет усилить </a:t>
            </a:r>
            <a:r>
              <a:rPr lang="ru-RU" sz="2400" b="1" u="sng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мотивацию</a:t>
            </a:r>
            <a:r>
              <a:rPr lang="ru-RU" sz="24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учения учащегося.</a:t>
            </a:r>
          </a:p>
        </p:txBody>
      </p:sp>
      <p:sp>
        <p:nvSpPr>
          <p:cNvPr id="77829" name="Text Box 5"/>
          <p:cNvSpPr txBox="1">
            <a:spLocks noChangeArrowheads="1"/>
          </p:cNvSpPr>
          <p:nvPr/>
        </p:nvSpPr>
        <p:spPr bwMode="auto">
          <a:xfrm>
            <a:off x="395288" y="1196975"/>
            <a:ext cx="8280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eaLnBrk="0" hangingPunct="0">
              <a:spcBef>
                <a:spcPct val="50000"/>
              </a:spcBef>
              <a:defRPr/>
            </a:pPr>
            <a:r>
              <a:rPr lang="ru-RU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1)</a:t>
            </a:r>
            <a:r>
              <a:rPr lang="ru-RU" b="1">
                <a:solidFill>
                  <a:schemeClr val="folHlink"/>
                </a:solidFill>
                <a:latin typeface="Times New Roman" pitchFamily="18" charset="0"/>
              </a:rPr>
              <a:t> </a:t>
            </a:r>
            <a:r>
              <a:rPr lang="ru-RU" sz="2000" b="1">
                <a:solidFill>
                  <a:srgbClr val="003300"/>
                </a:solidFill>
                <a:latin typeface="Times New Roman" pitchFamily="18" charset="0"/>
              </a:rPr>
              <a:t>С помощью обучающих программ ученик может моделировать реальные процессы, а значит</a:t>
            </a:r>
            <a:r>
              <a:rPr lang="ru-RU" sz="2000" b="1">
                <a:solidFill>
                  <a:schemeClr val="folHlink"/>
                </a:solidFill>
                <a:latin typeface="Times New Roman" pitchFamily="18" charset="0"/>
              </a:rPr>
              <a:t> – </a:t>
            </a:r>
            <a:r>
              <a:rPr lang="ru-RU" sz="2000" b="1">
                <a:solidFill>
                  <a:srgbClr val="FF0000"/>
                </a:solidFill>
                <a:latin typeface="Times New Roman" pitchFamily="18" charset="0"/>
              </a:rPr>
              <a:t>видеть причины и следствия</a:t>
            </a:r>
            <a:r>
              <a:rPr lang="ru-RU" sz="2000" b="1">
                <a:solidFill>
                  <a:schemeClr val="folHlink"/>
                </a:solidFill>
                <a:latin typeface="Times New Roman" pitchFamily="18" charset="0"/>
              </a:rPr>
              <a:t>, </a:t>
            </a:r>
            <a:r>
              <a:rPr lang="ru-RU" sz="2000" b="1">
                <a:solidFill>
                  <a:srgbClr val="003300"/>
                </a:solidFill>
                <a:latin typeface="Times New Roman" pitchFamily="18" charset="0"/>
              </a:rPr>
              <a:t>понимать их смысл</a:t>
            </a:r>
            <a:r>
              <a:rPr lang="ru-RU" sz="2000" b="1">
                <a:solidFill>
                  <a:schemeClr val="folHlink"/>
                </a:solidFill>
                <a:latin typeface="Times New Roman" pitchFamily="18" charset="0"/>
              </a:rPr>
              <a:t>.</a:t>
            </a:r>
          </a:p>
        </p:txBody>
      </p:sp>
      <p:sp>
        <p:nvSpPr>
          <p:cNvPr id="77830" name="Text Box 6"/>
          <p:cNvSpPr txBox="1">
            <a:spLocks noChangeArrowheads="1"/>
          </p:cNvSpPr>
          <p:nvPr/>
        </p:nvSpPr>
        <p:spPr bwMode="auto">
          <a:xfrm>
            <a:off x="395288" y="2276475"/>
            <a:ext cx="87487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ru-RU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2)</a:t>
            </a:r>
            <a:r>
              <a:rPr lang="ru-RU" b="1">
                <a:solidFill>
                  <a:schemeClr val="folHlink"/>
                </a:solidFill>
                <a:latin typeface="Times New Roman" pitchFamily="18" charset="0"/>
              </a:rPr>
              <a:t> </a:t>
            </a:r>
            <a:r>
              <a:rPr lang="ru-RU" sz="2000" b="1">
                <a:solidFill>
                  <a:srgbClr val="003300"/>
                </a:solidFill>
                <a:latin typeface="Times New Roman" pitchFamily="18" charset="0"/>
              </a:rPr>
              <a:t>Интерес создаётся</a:t>
            </a:r>
            <a:r>
              <a:rPr lang="ru-RU" sz="2000" b="1">
                <a:solidFill>
                  <a:schemeClr val="folHlink"/>
                </a:solidFill>
                <a:latin typeface="Times New Roman" pitchFamily="18" charset="0"/>
              </a:rPr>
              <a:t> </a:t>
            </a:r>
            <a:r>
              <a:rPr lang="ru-RU" sz="2000" b="1">
                <a:solidFill>
                  <a:srgbClr val="0000FF"/>
                </a:solidFill>
                <a:latin typeface="Times New Roman" pitchFamily="18" charset="0"/>
              </a:rPr>
              <a:t>разнообразием</a:t>
            </a:r>
            <a:r>
              <a:rPr lang="ru-RU" sz="2000" b="1">
                <a:solidFill>
                  <a:schemeClr val="folHlink"/>
                </a:solidFill>
                <a:latin typeface="Times New Roman" pitchFamily="18" charset="0"/>
              </a:rPr>
              <a:t> </a:t>
            </a:r>
            <a:r>
              <a:rPr lang="ru-RU" sz="2000" b="1">
                <a:solidFill>
                  <a:srgbClr val="003300"/>
                </a:solidFill>
                <a:latin typeface="Times New Roman" pitchFamily="18" charset="0"/>
              </a:rPr>
              <a:t>и</a:t>
            </a:r>
            <a:r>
              <a:rPr lang="ru-RU" sz="2000" b="1">
                <a:solidFill>
                  <a:schemeClr val="folHlink"/>
                </a:solidFill>
                <a:latin typeface="Times New Roman" pitchFamily="18" charset="0"/>
              </a:rPr>
              <a:t> </a:t>
            </a:r>
            <a:r>
              <a:rPr lang="ru-RU" sz="2000" b="1">
                <a:solidFill>
                  <a:srgbClr val="0000FF"/>
                </a:solidFill>
                <a:latin typeface="Times New Roman" pitchFamily="18" charset="0"/>
              </a:rPr>
              <a:t>красочностью </a:t>
            </a:r>
            <a:r>
              <a:rPr lang="ru-RU" sz="2000" b="1">
                <a:solidFill>
                  <a:srgbClr val="003300"/>
                </a:solidFill>
                <a:latin typeface="Times New Roman" pitchFamily="18" charset="0"/>
              </a:rPr>
              <a:t>информации</a:t>
            </a:r>
            <a:r>
              <a:rPr lang="ru-RU" b="1">
                <a:solidFill>
                  <a:schemeClr val="folHlink"/>
                </a:solidFill>
                <a:latin typeface="Times New Roman" pitchFamily="18" charset="0"/>
              </a:rPr>
              <a:t>.</a:t>
            </a:r>
          </a:p>
        </p:txBody>
      </p:sp>
      <p:sp>
        <p:nvSpPr>
          <p:cNvPr id="77831" name="Text Box 7"/>
          <p:cNvSpPr txBox="1">
            <a:spLocks noChangeArrowheads="1"/>
          </p:cNvSpPr>
          <p:nvPr/>
        </p:nvSpPr>
        <p:spPr bwMode="auto">
          <a:xfrm>
            <a:off x="395288" y="2708275"/>
            <a:ext cx="82804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eaLnBrk="0" hangingPunct="0">
              <a:spcBef>
                <a:spcPct val="50000"/>
              </a:spcBef>
              <a:defRPr/>
            </a:pPr>
            <a:r>
              <a:rPr lang="ru-RU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3)</a:t>
            </a:r>
            <a:r>
              <a:rPr lang="ru-RU" b="1">
                <a:solidFill>
                  <a:schemeClr val="folHlink"/>
                </a:solidFill>
                <a:latin typeface="Times New Roman" pitchFamily="18" charset="0"/>
              </a:rPr>
              <a:t> </a:t>
            </a:r>
            <a:r>
              <a:rPr lang="ru-RU" sz="2000" b="1">
                <a:solidFill>
                  <a:srgbClr val="003300"/>
                </a:solidFill>
                <a:latin typeface="Times New Roman" pitchFamily="18" charset="0"/>
              </a:rPr>
              <a:t>Появляется возможность </a:t>
            </a:r>
            <a:r>
              <a:rPr lang="ru-RU" sz="2000" b="1">
                <a:solidFill>
                  <a:srgbClr val="CC0000"/>
                </a:solidFill>
                <a:latin typeface="Times New Roman" pitchFamily="18" charset="0"/>
              </a:rPr>
              <a:t>устранить</a:t>
            </a:r>
            <a:r>
              <a:rPr lang="ru-RU" sz="2000" b="1">
                <a:solidFill>
                  <a:srgbClr val="003300"/>
                </a:solidFill>
                <a:latin typeface="Times New Roman" pitchFamily="18" charset="0"/>
              </a:rPr>
              <a:t> одну из важнейших причин отрицательного отношения к учёбе – </a:t>
            </a:r>
            <a:r>
              <a:rPr lang="ru-RU" sz="2000" b="1">
                <a:solidFill>
                  <a:srgbClr val="CC0000"/>
                </a:solidFill>
                <a:latin typeface="Times New Roman" pitchFamily="18" charset="0"/>
              </a:rPr>
              <a:t>неуспех</a:t>
            </a:r>
            <a:r>
              <a:rPr lang="ru-RU" sz="2000" b="1">
                <a:solidFill>
                  <a:srgbClr val="003300"/>
                </a:solidFill>
                <a:latin typeface="Times New Roman" pitchFamily="18" charset="0"/>
              </a:rPr>
              <a:t>. Ученик получает возможность довести решение любой задачи до конца,  опираясь на необходимую помощь.</a:t>
            </a:r>
          </a:p>
        </p:txBody>
      </p:sp>
      <p:sp>
        <p:nvSpPr>
          <p:cNvPr id="77832" name="Text Box 8"/>
          <p:cNvSpPr txBox="1">
            <a:spLocks noChangeArrowheads="1"/>
          </p:cNvSpPr>
          <p:nvPr/>
        </p:nvSpPr>
        <p:spPr bwMode="auto">
          <a:xfrm>
            <a:off x="323850" y="4005263"/>
            <a:ext cx="84248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eaLnBrk="0" hangingPunct="0">
              <a:spcBef>
                <a:spcPct val="50000"/>
              </a:spcBef>
              <a:defRPr/>
            </a:pPr>
            <a:r>
              <a:rPr lang="ru-RU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4)</a:t>
            </a:r>
            <a:r>
              <a:rPr lang="ru-RU" b="1">
                <a:solidFill>
                  <a:schemeClr val="folHlink"/>
                </a:solidFill>
                <a:latin typeface="Times New Roman" pitchFamily="18" charset="0"/>
              </a:rPr>
              <a:t> </a:t>
            </a:r>
            <a:r>
              <a:rPr lang="ru-RU" sz="2000" b="1">
                <a:solidFill>
                  <a:srgbClr val="003300"/>
                </a:solidFill>
                <a:latin typeface="Times New Roman" pitchFamily="18" charset="0"/>
              </a:rPr>
              <a:t>Раскрывается</a:t>
            </a:r>
            <a:r>
              <a:rPr lang="ru-RU" sz="2000" b="1">
                <a:solidFill>
                  <a:schemeClr val="folHlink"/>
                </a:solidFill>
                <a:latin typeface="Times New Roman" pitchFamily="18" charset="0"/>
              </a:rPr>
              <a:t> </a:t>
            </a:r>
            <a:r>
              <a:rPr lang="ru-RU" sz="2000" b="1">
                <a:solidFill>
                  <a:srgbClr val="CC0000"/>
                </a:solidFill>
                <a:latin typeface="Times New Roman" pitchFamily="18" charset="0"/>
              </a:rPr>
              <a:t>практическая значимость</a:t>
            </a:r>
            <a:r>
              <a:rPr lang="ru-RU" sz="2000" b="1">
                <a:solidFill>
                  <a:schemeClr val="folHlink"/>
                </a:solidFill>
                <a:latin typeface="Times New Roman" pitchFamily="18" charset="0"/>
              </a:rPr>
              <a:t> </a:t>
            </a:r>
            <a:r>
              <a:rPr lang="ru-RU" sz="2000" b="1">
                <a:solidFill>
                  <a:srgbClr val="003300"/>
                </a:solidFill>
                <a:latin typeface="Times New Roman" pitchFamily="18" charset="0"/>
              </a:rPr>
              <a:t>изучаемого материала, предоставляется возможность испробовать умственные силы.</a:t>
            </a:r>
          </a:p>
        </p:txBody>
      </p:sp>
      <p:sp>
        <p:nvSpPr>
          <p:cNvPr id="77833" name="Text Box 9"/>
          <p:cNvSpPr txBox="1">
            <a:spLocks noChangeArrowheads="1"/>
          </p:cNvSpPr>
          <p:nvPr/>
        </p:nvSpPr>
        <p:spPr bwMode="auto">
          <a:xfrm>
            <a:off x="323850" y="4724400"/>
            <a:ext cx="83518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eaLnBrk="0" hangingPunct="0">
              <a:spcBef>
                <a:spcPct val="50000"/>
              </a:spcBef>
              <a:defRPr/>
            </a:pPr>
            <a:r>
              <a:rPr lang="ru-RU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5)</a:t>
            </a:r>
            <a:r>
              <a:rPr lang="ru-RU" b="1">
                <a:solidFill>
                  <a:schemeClr val="folHlink"/>
                </a:solidFill>
                <a:latin typeface="Times New Roman" pitchFamily="18" charset="0"/>
              </a:rPr>
              <a:t> </a:t>
            </a:r>
            <a:r>
              <a:rPr lang="ru-RU" sz="2000" b="1">
                <a:solidFill>
                  <a:srgbClr val="003300"/>
                </a:solidFill>
                <a:latin typeface="Times New Roman" pitchFamily="18" charset="0"/>
              </a:rPr>
              <a:t>Программное обеспечение в целом создаёт общий</a:t>
            </a:r>
            <a:r>
              <a:rPr lang="ru-RU" sz="2000" b="1">
                <a:solidFill>
                  <a:schemeClr val="folHlink"/>
                </a:solidFill>
                <a:latin typeface="Times New Roman" pitchFamily="18" charset="0"/>
              </a:rPr>
              <a:t> </a:t>
            </a:r>
            <a:r>
              <a:rPr lang="ru-RU" sz="2000" b="1">
                <a:solidFill>
                  <a:srgbClr val="990099"/>
                </a:solidFill>
                <a:latin typeface="Times New Roman" pitchFamily="18" charset="0"/>
              </a:rPr>
              <a:t>игровой фон общения</a:t>
            </a:r>
            <a:r>
              <a:rPr lang="ru-RU" sz="2000" b="1">
                <a:solidFill>
                  <a:schemeClr val="folHlink"/>
                </a:solidFill>
                <a:latin typeface="Times New Roman" pitchFamily="18" charset="0"/>
              </a:rPr>
              <a:t> </a:t>
            </a:r>
            <a:r>
              <a:rPr lang="ru-RU" sz="2000" b="1">
                <a:solidFill>
                  <a:srgbClr val="003300"/>
                </a:solidFill>
                <a:latin typeface="Times New Roman" pitchFamily="18" charset="0"/>
              </a:rPr>
              <a:t>человека с машиной.</a:t>
            </a:r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07.04.2012</a:t>
            </a:r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8B462E-4693-408C-80A8-6EC1E1EBB08B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MCj0282506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5206" y="5214950"/>
            <a:ext cx="1656714" cy="1428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42844" y="357166"/>
            <a:ext cx="87868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</a:rPr>
              <a:t>Проникающая технология </a:t>
            </a:r>
            <a:r>
              <a:rPr lang="ru-RU" sz="2400" b="1" dirty="0" smtClean="0">
                <a:solidFill>
                  <a:srgbClr val="6600FF"/>
                </a:solidFill>
                <a:latin typeface="Bookman Old Style" pitchFamily="18" charset="0"/>
              </a:rPr>
              <a:t>-  применение компьютерного обучения по отдельным темам, разделам для отдельных дидактических задач.</a:t>
            </a:r>
            <a:endParaRPr lang="ru-RU" sz="2400" b="1" dirty="0">
              <a:solidFill>
                <a:srgbClr val="6600FF"/>
              </a:solidFill>
              <a:latin typeface="Bookman Old Style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20" y="1857364"/>
            <a:ext cx="828680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 smtClean="0">
                <a:latin typeface="Bookman Old Style" pitchFamily="18" charset="0"/>
              </a:rPr>
              <a:t>подготовка печатных дидактических материалов;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 smtClean="0">
                <a:latin typeface="Bookman Old Style" pitchFamily="18" charset="0"/>
              </a:rPr>
              <a:t>создание компьютерных презентаций;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 smtClean="0">
                <a:latin typeface="Bookman Old Style" pitchFamily="18" charset="0"/>
              </a:rPr>
              <a:t>использование тематических CD;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 smtClean="0">
                <a:latin typeface="Bookman Old Style" pitchFamily="18" charset="0"/>
              </a:rPr>
              <a:t>использование учениками Интернета для поиска информации исторического, практического характера;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 smtClean="0">
                <a:latin typeface="Bookman Old Style" pitchFamily="18" charset="0"/>
              </a:rPr>
              <a:t>применение компьютерных тестов для контроля ЗУН обучающихся;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42910" y="1643050"/>
            <a:ext cx="7358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>НАПРАВЛЕНИЯ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07.04.2012</a:t>
            </a: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8B462E-4693-408C-80A8-6EC1E1EBB08B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MCj0282506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4500570"/>
            <a:ext cx="2376487" cy="204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57158" y="500043"/>
            <a:ext cx="857256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Bookman Old Style" pitchFamily="18" charset="0"/>
              </a:rPr>
              <a:t>Использования ИКТ на разных этапах урока</a:t>
            </a:r>
          </a:p>
          <a:p>
            <a:pPr algn="ctr"/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28596" y="2000240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6600FF"/>
                </a:solidFill>
                <a:latin typeface="Bookman Old Style" pitchFamily="18" charset="0"/>
                <a:hlinkClick r:id="rId3" action="ppaction://hlinkpres?slideindex=1&amp;slidetitle="/>
              </a:rPr>
              <a:t>организации настроя обучающихся на урок;</a:t>
            </a:r>
            <a:endParaRPr lang="ru-RU" sz="2400" b="1" dirty="0">
              <a:solidFill>
                <a:srgbClr val="6600FF"/>
              </a:solidFill>
              <a:latin typeface="Bookman Old Style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20" y="2714620"/>
            <a:ext cx="77867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6600FF"/>
                </a:solidFill>
                <a:latin typeface="Bookman Old Style" pitchFamily="18" charset="0"/>
                <a:hlinkClick r:id="rId4" action="ppaction://hlinkpres?slideindex=1&amp;slidetitle="/>
              </a:rPr>
              <a:t>организации разных видов устного счета;</a:t>
            </a:r>
            <a:endParaRPr lang="ru-RU" sz="2400" b="1" dirty="0">
              <a:solidFill>
                <a:srgbClr val="6600FF"/>
              </a:solidFill>
              <a:latin typeface="Bookman Old Style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3500438"/>
            <a:ext cx="70723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6600FF"/>
                </a:solidFill>
                <a:latin typeface="Bookman Old Style" pitchFamily="18" charset="0"/>
                <a:hlinkClick r:id="rId5" action="ppaction://hlinkpres?slideindex=1&amp;slidetitle="/>
              </a:rPr>
              <a:t>создание проблемной ситуации;</a:t>
            </a:r>
            <a:endParaRPr lang="ru-RU" sz="2400" b="1" dirty="0">
              <a:solidFill>
                <a:srgbClr val="6600FF"/>
              </a:solidFill>
              <a:latin typeface="Bookman Old Style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282" y="4143380"/>
            <a:ext cx="81439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6600FF"/>
                </a:solidFill>
                <a:latin typeface="Bookman Old Style" pitchFamily="18" charset="0"/>
                <a:hlinkClick r:id="rId6" action="ppaction://hlinkpres?slideindex=1&amp;slidetitle="/>
              </a:rPr>
              <a:t>демонстрация пошагового решения задачи.</a:t>
            </a:r>
            <a:endParaRPr lang="ru-RU" sz="2400" b="1" dirty="0">
              <a:solidFill>
                <a:srgbClr val="6600FF"/>
              </a:solidFill>
              <a:latin typeface="Bookman Old Style" pitchFamily="18" charset="0"/>
            </a:endParaRPr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07.04.2012</a:t>
            </a:r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8B462E-4693-408C-80A8-6EC1E1EBB08B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MCj0282506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4929198"/>
            <a:ext cx="2070927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428596" y="357166"/>
            <a:ext cx="8286808" cy="5012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6600FF"/>
                </a:solidFill>
                <a:latin typeface="Bookman Old Style" pitchFamily="18" charset="0"/>
              </a:rPr>
              <a:t>«..следует отметить, что учитель должен чётко определять для себя целесообразность проведения конкретного урока с применением информационных технологий. Надо понимать, что компьютер является всего лишь одним из инструментов нашей педагогической деятельности. И как каждый инструмент, он требует соответствующего ему применения».</a:t>
            </a:r>
          </a:p>
          <a:p>
            <a:pPr>
              <a:lnSpc>
                <a:spcPct val="150000"/>
              </a:lnSpc>
            </a:pPr>
            <a:endParaRPr lang="ru-RU" sz="2400" b="1" dirty="0">
              <a:solidFill>
                <a:srgbClr val="6600FF"/>
              </a:solidFill>
              <a:latin typeface="Bookman Old Style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86182" y="4857760"/>
            <a:ext cx="378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latin typeface="Bookman Old Style" pitchFamily="18" charset="0"/>
              </a:rPr>
              <a:t>Крец</a:t>
            </a:r>
            <a:r>
              <a:rPr lang="ru-RU" dirty="0" smtClean="0">
                <a:latin typeface="Bookman Old Style" pitchFamily="18" charset="0"/>
              </a:rPr>
              <a:t> Светлана Владимировна</a:t>
            </a:r>
            <a:endParaRPr lang="ru-RU" dirty="0">
              <a:latin typeface="Bookman Old Style" pitchFamily="18" charset="0"/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07.04.2012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8B462E-4693-408C-80A8-6EC1E1EBB08B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</TotalTime>
  <Words>850</Words>
  <Application>Microsoft Office PowerPoint</Application>
  <PresentationFormat>Экран (4:3)</PresentationFormat>
  <Paragraphs>146</Paragraphs>
  <Slides>12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Оформление по умолчанию</vt:lpstr>
      <vt:lpstr>Диаграмма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Виктор</cp:lastModifiedBy>
  <cp:revision>56</cp:revision>
  <dcterms:created xsi:type="dcterms:W3CDTF">2009-03-09T09:12:15Z</dcterms:created>
  <dcterms:modified xsi:type="dcterms:W3CDTF">2012-04-06T23:16:37Z</dcterms:modified>
</cp:coreProperties>
</file>