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4" r:id="rId41"/>
    <p:sldId id="305" r:id="rId42"/>
    <p:sldId id="306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5F74B-1CA5-4141-8C9D-6982D29E2A7D}" type="datetimeFigureOut">
              <a:rPr lang="ru-RU" smtClean="0"/>
              <a:pPr/>
              <a:t>12.10.2009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D71FD-5B95-4DF6-B065-C5D16C7A9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5F74B-1CA5-4141-8C9D-6982D29E2A7D}" type="datetimeFigureOut">
              <a:rPr lang="ru-RU" smtClean="0"/>
              <a:pPr/>
              <a:t>12.10.2009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D71FD-5B95-4DF6-B065-C5D16C7A9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5F74B-1CA5-4141-8C9D-6982D29E2A7D}" type="datetimeFigureOut">
              <a:rPr lang="ru-RU" smtClean="0"/>
              <a:pPr/>
              <a:t>12.10.2009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D71FD-5B95-4DF6-B065-C5D16C7A9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5F74B-1CA5-4141-8C9D-6982D29E2A7D}" type="datetimeFigureOut">
              <a:rPr lang="ru-RU" smtClean="0"/>
              <a:pPr/>
              <a:t>12.10.2009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D71FD-5B95-4DF6-B065-C5D16C7A9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5F74B-1CA5-4141-8C9D-6982D29E2A7D}" type="datetimeFigureOut">
              <a:rPr lang="ru-RU" smtClean="0"/>
              <a:pPr/>
              <a:t>12.10.2009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D71FD-5B95-4DF6-B065-C5D16C7A9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5F74B-1CA5-4141-8C9D-6982D29E2A7D}" type="datetimeFigureOut">
              <a:rPr lang="ru-RU" smtClean="0"/>
              <a:pPr/>
              <a:t>12.10.2009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D71FD-5B95-4DF6-B065-C5D16C7A9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5F74B-1CA5-4141-8C9D-6982D29E2A7D}" type="datetimeFigureOut">
              <a:rPr lang="ru-RU" smtClean="0"/>
              <a:pPr/>
              <a:t>12.10.2009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D71FD-5B95-4DF6-B065-C5D16C7A9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5F74B-1CA5-4141-8C9D-6982D29E2A7D}" type="datetimeFigureOut">
              <a:rPr lang="ru-RU" smtClean="0"/>
              <a:pPr/>
              <a:t>12.10.2009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D71FD-5B95-4DF6-B065-C5D16C7A9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5F74B-1CA5-4141-8C9D-6982D29E2A7D}" type="datetimeFigureOut">
              <a:rPr lang="ru-RU" smtClean="0"/>
              <a:pPr/>
              <a:t>12.10.2009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D71FD-5B95-4DF6-B065-C5D16C7A9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5F74B-1CA5-4141-8C9D-6982D29E2A7D}" type="datetimeFigureOut">
              <a:rPr lang="ru-RU" smtClean="0"/>
              <a:pPr/>
              <a:t>12.10.2009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D71FD-5B95-4DF6-B065-C5D16C7A9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5F74B-1CA5-4141-8C9D-6982D29E2A7D}" type="datetimeFigureOut">
              <a:rPr lang="ru-RU" smtClean="0"/>
              <a:pPr/>
              <a:t>12.10.2009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D71FD-5B95-4DF6-B065-C5D16C7A98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AA5F74B-1CA5-4141-8C9D-6982D29E2A7D}" type="datetimeFigureOut">
              <a:rPr lang="ru-RU" smtClean="0"/>
              <a:pPr/>
              <a:t>12.10.2009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55D71FD-5B95-4DF6-B065-C5D16C7A9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accent2"/>
                </a:solidFill>
              </a:rPr>
              <a:t>Буквенная запись свойств сложения и вычитания</a:t>
            </a:r>
            <a:endParaRPr lang="ru-RU" sz="4800" b="1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500306"/>
            <a:ext cx="82868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29+x+11=</a:t>
            </a:r>
          </a:p>
          <a:p>
            <a:r>
              <a:rPr lang="en-US" sz="5400" b="1" dirty="0" smtClean="0">
                <a:solidFill>
                  <a:srgbClr val="002060"/>
                </a:solidFill>
              </a:rPr>
              <a:t>(29+11)+x=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500306"/>
            <a:ext cx="82868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29+x+11=</a:t>
            </a:r>
          </a:p>
          <a:p>
            <a:r>
              <a:rPr lang="en-US" sz="5400" b="1" dirty="0" smtClean="0">
                <a:solidFill>
                  <a:srgbClr val="002060"/>
                </a:solidFill>
              </a:rPr>
              <a:t>(29+11)+x=40+x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2714620"/>
            <a:ext cx="5500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x+307+100=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14612" y="1214422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/>
                </a:solidFill>
              </a:rPr>
              <a:t>Пример 3</a:t>
            </a:r>
            <a:endParaRPr lang="ru-RU" sz="3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2714620"/>
            <a:ext cx="77153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x+307+100=</a:t>
            </a:r>
          </a:p>
          <a:p>
            <a:r>
              <a:rPr lang="en-US" sz="5400" b="1" dirty="0" smtClean="0">
                <a:solidFill>
                  <a:srgbClr val="002060"/>
                </a:solidFill>
              </a:rPr>
              <a:t>x+(307+100)=</a:t>
            </a:r>
          </a:p>
          <a:p>
            <a:r>
              <a:rPr lang="en-US" sz="5400" b="1" dirty="0">
                <a:solidFill>
                  <a:srgbClr val="002060"/>
                </a:solidFill>
              </a:rPr>
              <a:t>x</a:t>
            </a:r>
            <a:r>
              <a:rPr lang="en-US" sz="5400" b="1" dirty="0" smtClean="0">
                <a:solidFill>
                  <a:srgbClr val="002060"/>
                </a:solidFill>
              </a:rPr>
              <a:t>+407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2857496"/>
            <a:ext cx="65008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185-(85+28)=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1214422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/>
                </a:solidFill>
              </a:rPr>
              <a:t>Упростить и вычислить</a:t>
            </a:r>
            <a:endParaRPr lang="ru-RU" sz="4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357430"/>
            <a:ext cx="65008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185-(85+28)=</a:t>
            </a:r>
          </a:p>
          <a:p>
            <a:r>
              <a:rPr lang="en-US" sz="5400" b="1" dirty="0" smtClean="0">
                <a:solidFill>
                  <a:srgbClr val="002060"/>
                </a:solidFill>
              </a:rPr>
              <a:t>(185-85)-28=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2357430"/>
            <a:ext cx="77867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185-(85+28)=</a:t>
            </a:r>
          </a:p>
          <a:p>
            <a:r>
              <a:rPr lang="en-US" sz="5400" b="1" dirty="0" smtClean="0">
                <a:solidFill>
                  <a:srgbClr val="002060"/>
                </a:solidFill>
              </a:rPr>
              <a:t>(185-85)-28=</a:t>
            </a:r>
            <a:endParaRPr lang="ru-RU" sz="5400" b="1" dirty="0" smtClean="0">
              <a:solidFill>
                <a:srgbClr val="002060"/>
              </a:solidFill>
            </a:endParaRPr>
          </a:p>
          <a:p>
            <a:r>
              <a:rPr lang="ru-RU" sz="5400" b="1" dirty="0" smtClean="0">
                <a:solidFill>
                  <a:srgbClr val="002060"/>
                </a:solidFill>
              </a:rPr>
              <a:t>100-28=</a:t>
            </a:r>
            <a:r>
              <a:rPr lang="en-US" sz="5400" b="1" dirty="0" smtClean="0">
                <a:solidFill>
                  <a:srgbClr val="002060"/>
                </a:solidFill>
              </a:rPr>
              <a:t>72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1428736"/>
            <a:ext cx="81439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2"/>
                </a:solidFill>
              </a:rPr>
              <a:t>Свойство вычитания суммы из числа</a:t>
            </a:r>
            <a:endParaRPr lang="ru-RU" sz="4400" b="1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57356" y="3429000"/>
            <a:ext cx="5357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a-(</a:t>
            </a:r>
            <a:r>
              <a:rPr lang="en-US" sz="4400" b="1" dirty="0" err="1" smtClean="0">
                <a:solidFill>
                  <a:srgbClr val="002060"/>
                </a:solidFill>
              </a:rPr>
              <a:t>b+c</a:t>
            </a:r>
            <a:r>
              <a:rPr lang="en-US" sz="4400" b="1" dirty="0" smtClean="0">
                <a:solidFill>
                  <a:srgbClr val="002060"/>
                </a:solidFill>
              </a:rPr>
              <a:t>)=a-b-c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342900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329-(170+29)=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71736" y="1000108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/>
                </a:solidFill>
              </a:rPr>
              <a:t>Пример 1</a:t>
            </a:r>
            <a:endParaRPr lang="ru-RU" sz="3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1928802"/>
            <a:ext cx="70723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329-(170+29)=</a:t>
            </a:r>
          </a:p>
          <a:p>
            <a:r>
              <a:rPr lang="en-US" sz="5400" b="1" dirty="0" smtClean="0">
                <a:solidFill>
                  <a:srgbClr val="002060"/>
                </a:solidFill>
              </a:rPr>
              <a:t>(329-29)-170=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2786058"/>
            <a:ext cx="6357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52+(48+93)=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142984"/>
            <a:ext cx="778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/>
                </a:solidFill>
              </a:rPr>
              <a:t>Упростить и вычислить</a:t>
            </a:r>
            <a:endParaRPr lang="ru-RU" sz="4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928802"/>
            <a:ext cx="807249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329-(170+29)=</a:t>
            </a:r>
          </a:p>
          <a:p>
            <a:r>
              <a:rPr lang="en-US" sz="5400" b="1" dirty="0" smtClean="0">
                <a:solidFill>
                  <a:srgbClr val="002060"/>
                </a:solidFill>
              </a:rPr>
              <a:t>(329-29)-170=</a:t>
            </a:r>
          </a:p>
          <a:p>
            <a:r>
              <a:rPr lang="en-US" sz="5400" b="1" dirty="0" smtClean="0">
                <a:solidFill>
                  <a:srgbClr val="002060"/>
                </a:solidFill>
              </a:rPr>
              <a:t>300-170=130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3143248"/>
            <a:ext cx="52149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48-(18+x)=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28860" y="1142984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/>
                </a:solidFill>
              </a:rPr>
              <a:t>Пример 2</a:t>
            </a:r>
            <a:endParaRPr lang="ru-RU" sz="3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000240"/>
            <a:ext cx="814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48-(18+x)=48-18-x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000240"/>
            <a:ext cx="81439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48-(18+x)=</a:t>
            </a:r>
          </a:p>
          <a:p>
            <a:r>
              <a:rPr lang="en-US" sz="5400" b="1" dirty="0" smtClean="0">
                <a:solidFill>
                  <a:srgbClr val="002060"/>
                </a:solidFill>
              </a:rPr>
              <a:t>48-18-x= 30-x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3571876"/>
            <a:ext cx="792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79-(x+2</a:t>
            </a:r>
            <a:r>
              <a:rPr lang="ru-RU" sz="5400" b="1" dirty="0" smtClean="0">
                <a:solidFill>
                  <a:srgbClr val="002060"/>
                </a:solidFill>
              </a:rPr>
              <a:t>9</a:t>
            </a:r>
            <a:r>
              <a:rPr lang="en-US" sz="5400" b="1" dirty="0" smtClean="0">
                <a:solidFill>
                  <a:srgbClr val="002060"/>
                </a:solidFill>
              </a:rPr>
              <a:t>)=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7356" y="1285860"/>
            <a:ext cx="5357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/>
                </a:solidFill>
              </a:rPr>
              <a:t>Пример 3</a:t>
            </a:r>
            <a:endParaRPr lang="ru-RU" sz="3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857364"/>
            <a:ext cx="792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79-(x+2</a:t>
            </a:r>
            <a:r>
              <a:rPr lang="ru-RU" sz="5400" b="1" dirty="0" smtClean="0">
                <a:solidFill>
                  <a:srgbClr val="002060"/>
                </a:solidFill>
              </a:rPr>
              <a:t>9</a:t>
            </a:r>
            <a:r>
              <a:rPr lang="en-US" sz="5400" b="1" dirty="0" smtClean="0">
                <a:solidFill>
                  <a:srgbClr val="002060"/>
                </a:solidFill>
              </a:rPr>
              <a:t>)=79-2</a:t>
            </a:r>
            <a:r>
              <a:rPr lang="ru-RU" sz="5400" b="1" dirty="0" smtClean="0">
                <a:solidFill>
                  <a:srgbClr val="002060"/>
                </a:solidFill>
              </a:rPr>
              <a:t>9</a:t>
            </a:r>
            <a:r>
              <a:rPr lang="en-US" sz="5400" b="1" dirty="0" smtClean="0">
                <a:solidFill>
                  <a:srgbClr val="002060"/>
                </a:solidFill>
              </a:rPr>
              <a:t>-x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857364"/>
            <a:ext cx="79296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79-(x+2</a:t>
            </a:r>
            <a:r>
              <a:rPr lang="ru-RU" sz="5400" b="1" dirty="0" smtClean="0">
                <a:solidFill>
                  <a:srgbClr val="002060"/>
                </a:solidFill>
              </a:rPr>
              <a:t>9</a:t>
            </a:r>
            <a:r>
              <a:rPr lang="en-US" sz="5400" b="1" dirty="0" smtClean="0">
                <a:solidFill>
                  <a:srgbClr val="002060"/>
                </a:solidFill>
              </a:rPr>
              <a:t>)=</a:t>
            </a:r>
          </a:p>
          <a:p>
            <a:r>
              <a:rPr lang="en-US" sz="5400" b="1" dirty="0" smtClean="0">
                <a:solidFill>
                  <a:srgbClr val="002060"/>
                </a:solidFill>
              </a:rPr>
              <a:t>79-2</a:t>
            </a:r>
            <a:r>
              <a:rPr lang="ru-RU" sz="5400" b="1" dirty="0" smtClean="0">
                <a:solidFill>
                  <a:srgbClr val="002060"/>
                </a:solidFill>
              </a:rPr>
              <a:t>9</a:t>
            </a:r>
            <a:r>
              <a:rPr lang="en-US" sz="5400" b="1" dirty="0" smtClean="0">
                <a:solidFill>
                  <a:srgbClr val="002060"/>
                </a:solidFill>
              </a:rPr>
              <a:t>-x=50-x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2928934"/>
            <a:ext cx="72866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(612+29)-412=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214422"/>
            <a:ext cx="7643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/>
                </a:solidFill>
              </a:rPr>
              <a:t>Упростить и вычислить</a:t>
            </a:r>
            <a:endParaRPr lang="ru-RU" sz="4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000240"/>
            <a:ext cx="72866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(612+29)-412=</a:t>
            </a:r>
          </a:p>
          <a:p>
            <a:r>
              <a:rPr lang="en-US" sz="5400" b="1" dirty="0" smtClean="0">
                <a:solidFill>
                  <a:srgbClr val="002060"/>
                </a:solidFill>
              </a:rPr>
              <a:t>(612-412)+29=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000240"/>
            <a:ext cx="807249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(612+29)-412=</a:t>
            </a:r>
          </a:p>
          <a:p>
            <a:r>
              <a:rPr lang="en-US" sz="5400" b="1" dirty="0" smtClean="0">
                <a:solidFill>
                  <a:srgbClr val="002060"/>
                </a:solidFill>
              </a:rPr>
              <a:t>(612-412)+29=</a:t>
            </a:r>
          </a:p>
          <a:p>
            <a:r>
              <a:rPr lang="en-US" sz="5400" b="1" dirty="0" smtClean="0">
                <a:solidFill>
                  <a:srgbClr val="002060"/>
                </a:solidFill>
              </a:rPr>
              <a:t>200+29=</a:t>
            </a:r>
            <a:r>
              <a:rPr lang="ru-RU" sz="5400" b="1" dirty="0" smtClean="0">
                <a:solidFill>
                  <a:srgbClr val="002060"/>
                </a:solidFill>
              </a:rPr>
              <a:t>2</a:t>
            </a:r>
            <a:r>
              <a:rPr lang="en-US" sz="5400" b="1" dirty="0" smtClean="0">
                <a:solidFill>
                  <a:srgbClr val="002060"/>
                </a:solidFill>
              </a:rPr>
              <a:t>29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285992"/>
            <a:ext cx="72152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52+(48+93)=</a:t>
            </a:r>
          </a:p>
          <a:p>
            <a:r>
              <a:rPr lang="ru-RU" sz="5400" b="1" dirty="0" smtClean="0">
                <a:solidFill>
                  <a:srgbClr val="002060"/>
                </a:solidFill>
              </a:rPr>
              <a:t>(52+48)+93=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000108"/>
            <a:ext cx="72866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/>
                </a:solidFill>
              </a:rPr>
              <a:t>Свойство вычитания числа из суммы</a:t>
            </a:r>
            <a:endParaRPr lang="ru-RU" sz="4000" b="1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0232" y="3071810"/>
            <a:ext cx="67866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(</a:t>
            </a:r>
            <a:r>
              <a:rPr lang="en-US" sz="4400" b="1" dirty="0" err="1" smtClean="0">
                <a:solidFill>
                  <a:srgbClr val="002060"/>
                </a:solidFill>
              </a:rPr>
              <a:t>a+b</a:t>
            </a:r>
            <a:r>
              <a:rPr lang="en-US" sz="4400" b="1" dirty="0" smtClean="0">
                <a:solidFill>
                  <a:srgbClr val="002060"/>
                </a:solidFill>
              </a:rPr>
              <a:t>)-c=(a-c)+b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0232" y="4500570"/>
            <a:ext cx="6000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(</a:t>
            </a:r>
            <a:r>
              <a:rPr lang="en-US" sz="4400" b="1" dirty="0" err="1" smtClean="0">
                <a:solidFill>
                  <a:srgbClr val="002060"/>
                </a:solidFill>
              </a:rPr>
              <a:t>a+b</a:t>
            </a:r>
            <a:r>
              <a:rPr lang="en-US" sz="4400" b="1" dirty="0" smtClean="0">
                <a:solidFill>
                  <a:srgbClr val="002060"/>
                </a:solidFill>
              </a:rPr>
              <a:t>)-c=(b-c)+a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3286124"/>
            <a:ext cx="7215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(107+495)-395=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0232" y="1285860"/>
            <a:ext cx="47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/>
                </a:solidFill>
              </a:rPr>
              <a:t>Пример 1</a:t>
            </a:r>
            <a:endParaRPr lang="ru-RU" sz="3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643050"/>
            <a:ext cx="72152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(107+495)-395=</a:t>
            </a:r>
          </a:p>
          <a:p>
            <a:r>
              <a:rPr lang="en-US" sz="5400" b="1" dirty="0" smtClean="0">
                <a:solidFill>
                  <a:srgbClr val="002060"/>
                </a:solidFill>
              </a:rPr>
              <a:t>(495-395)+107=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643050"/>
            <a:ext cx="72152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(107+495)-395=</a:t>
            </a:r>
          </a:p>
          <a:p>
            <a:r>
              <a:rPr lang="en-US" sz="5400" b="1" dirty="0" smtClean="0">
                <a:solidFill>
                  <a:srgbClr val="002060"/>
                </a:solidFill>
              </a:rPr>
              <a:t>(495-395)+107=</a:t>
            </a:r>
          </a:p>
          <a:p>
            <a:r>
              <a:rPr lang="en-US" sz="5400" b="1" dirty="0" smtClean="0">
                <a:solidFill>
                  <a:srgbClr val="002060"/>
                </a:solidFill>
              </a:rPr>
              <a:t>100+107=207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3214686"/>
            <a:ext cx="75009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(x+84)-20=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14546" y="1214422"/>
            <a:ext cx="492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/>
                </a:solidFill>
              </a:rPr>
              <a:t>Пример 2</a:t>
            </a:r>
            <a:endParaRPr lang="ru-RU" sz="2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500174"/>
            <a:ext cx="76438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(x+84)-20=</a:t>
            </a:r>
          </a:p>
          <a:p>
            <a:r>
              <a:rPr lang="en-US" sz="5400" b="1" dirty="0" smtClean="0">
                <a:solidFill>
                  <a:srgbClr val="002060"/>
                </a:solidFill>
              </a:rPr>
              <a:t>(84-20)+x=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500174"/>
            <a:ext cx="76438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(x+84)-20=</a:t>
            </a:r>
          </a:p>
          <a:p>
            <a:r>
              <a:rPr lang="en-US" sz="5400" b="1" dirty="0" smtClean="0">
                <a:solidFill>
                  <a:srgbClr val="002060"/>
                </a:solidFill>
              </a:rPr>
              <a:t>(84-20)+x=64+x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3000372"/>
            <a:ext cx="628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(320+x)-100=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28860" y="1000108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2"/>
                </a:solidFill>
              </a:rPr>
              <a:t>Пример 3</a:t>
            </a:r>
            <a:endParaRPr lang="ru-RU" sz="3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928802"/>
            <a:ext cx="7715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(320+x)-100=</a:t>
            </a:r>
          </a:p>
          <a:p>
            <a:r>
              <a:rPr lang="en-US" sz="5400" b="1" dirty="0" smtClean="0">
                <a:solidFill>
                  <a:srgbClr val="002060"/>
                </a:solidFill>
              </a:rPr>
              <a:t>(320-100)+x=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928802"/>
            <a:ext cx="84296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(320+x)-100=</a:t>
            </a:r>
          </a:p>
          <a:p>
            <a:r>
              <a:rPr lang="en-US" sz="5400" b="1" dirty="0" smtClean="0">
                <a:solidFill>
                  <a:srgbClr val="002060"/>
                </a:solidFill>
              </a:rPr>
              <a:t>(320-100)+x=220+x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285992"/>
            <a:ext cx="72152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52+(48+93)=</a:t>
            </a:r>
          </a:p>
          <a:p>
            <a:r>
              <a:rPr lang="ru-RU" sz="5400" b="1" dirty="0" smtClean="0">
                <a:solidFill>
                  <a:srgbClr val="002060"/>
                </a:solidFill>
              </a:rPr>
              <a:t>(52+48)+93=</a:t>
            </a:r>
            <a:endParaRPr lang="en-US" sz="5400" b="1" dirty="0" smtClean="0">
              <a:solidFill>
                <a:srgbClr val="002060"/>
              </a:solidFill>
            </a:endParaRPr>
          </a:p>
          <a:p>
            <a:r>
              <a:rPr lang="en-US" sz="5400" b="1" dirty="0" smtClean="0">
                <a:solidFill>
                  <a:srgbClr val="002060"/>
                </a:solidFill>
              </a:rPr>
              <a:t>100+93=</a:t>
            </a:r>
            <a:r>
              <a:rPr lang="ru-RU" sz="5400" b="1" dirty="0" smtClean="0">
                <a:solidFill>
                  <a:srgbClr val="002060"/>
                </a:solidFill>
              </a:rPr>
              <a:t>193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878" y="2428868"/>
            <a:ext cx="8501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2"/>
                </a:solidFill>
              </a:rPr>
              <a:t>a+(</a:t>
            </a:r>
            <a:r>
              <a:rPr lang="en-US" sz="4000" b="1" dirty="0" err="1" smtClean="0">
                <a:solidFill>
                  <a:schemeClr val="accent2"/>
                </a:solidFill>
              </a:rPr>
              <a:t>b+c</a:t>
            </a:r>
            <a:r>
              <a:rPr lang="en-US" sz="4000" b="1" dirty="0" smtClean="0">
                <a:solidFill>
                  <a:schemeClr val="accent2"/>
                </a:solidFill>
              </a:rPr>
              <a:t>)=(</a:t>
            </a:r>
            <a:r>
              <a:rPr lang="en-US" sz="4000" b="1" dirty="0" err="1" smtClean="0">
                <a:solidFill>
                  <a:schemeClr val="accent2"/>
                </a:solidFill>
              </a:rPr>
              <a:t>a+b</a:t>
            </a:r>
            <a:r>
              <a:rPr lang="en-US" sz="4000" b="1" dirty="0" smtClean="0">
                <a:solidFill>
                  <a:schemeClr val="accent2"/>
                </a:solidFill>
              </a:rPr>
              <a:t>)+c=</a:t>
            </a:r>
            <a:r>
              <a:rPr lang="en-US" sz="4000" b="1" dirty="0" err="1" smtClean="0">
                <a:solidFill>
                  <a:schemeClr val="accent2"/>
                </a:solidFill>
              </a:rPr>
              <a:t>a+b+c</a:t>
            </a:r>
            <a:endParaRPr lang="ru-RU" sz="4000" b="1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976" y="3643314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2"/>
                </a:solidFill>
              </a:rPr>
              <a:t>a-(</a:t>
            </a:r>
            <a:r>
              <a:rPr lang="en-US" sz="4000" b="1" dirty="0" err="1" smtClean="0">
                <a:solidFill>
                  <a:schemeClr val="accent2"/>
                </a:solidFill>
              </a:rPr>
              <a:t>b+c</a:t>
            </a:r>
            <a:r>
              <a:rPr lang="en-US" sz="4000" b="1" dirty="0" smtClean="0">
                <a:solidFill>
                  <a:schemeClr val="accent2"/>
                </a:solidFill>
              </a:rPr>
              <a:t>)=a-b-c</a:t>
            </a:r>
            <a:endParaRPr lang="ru-RU" sz="4000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4714884"/>
            <a:ext cx="6572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2"/>
                </a:solidFill>
              </a:rPr>
              <a:t>(</a:t>
            </a:r>
            <a:r>
              <a:rPr lang="en-US" sz="4000" b="1" dirty="0" err="1" smtClean="0">
                <a:solidFill>
                  <a:schemeClr val="accent2"/>
                </a:solidFill>
              </a:rPr>
              <a:t>a+b</a:t>
            </a:r>
            <a:r>
              <a:rPr lang="en-US" sz="4000" b="1" dirty="0" smtClean="0">
                <a:solidFill>
                  <a:schemeClr val="accent2"/>
                </a:solidFill>
              </a:rPr>
              <a:t>)-c=(a-c)+b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1472" y="642918"/>
            <a:ext cx="7929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accent3"/>
                </a:solidFill>
              </a:rPr>
              <a:t>Свойства сложения и вычитания</a:t>
            </a:r>
            <a:endParaRPr lang="ru-RU" sz="4000" b="1" i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285992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accent2"/>
                </a:solidFill>
              </a:rPr>
              <a:t>Проверь себя</a:t>
            </a:r>
            <a:r>
              <a:rPr lang="en-US" sz="5400" b="1" i="1" dirty="0" smtClean="0">
                <a:solidFill>
                  <a:schemeClr val="accent2"/>
                </a:solidFill>
              </a:rPr>
              <a:t>!</a:t>
            </a:r>
            <a:endParaRPr lang="ru-RU" sz="5400" b="1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1071546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1)  34+х+16=50+х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7290" y="1857364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2)  х+80+120=х+200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290" y="2714620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3)  82-(40+х)=42-х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3571876"/>
            <a:ext cx="607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4)  179-(х+100)=79-х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4429132"/>
            <a:ext cx="635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5)  (х+80)-30=50+х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7290" y="5214950"/>
            <a:ext cx="6215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6)  (45+х)-15=30+х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285860"/>
            <a:ext cx="77867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2"/>
                </a:solidFill>
              </a:rPr>
              <a:t>Сочетательное свойство сложения</a:t>
            </a:r>
            <a:endParaRPr lang="ru-RU" sz="4800" b="1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3429000"/>
            <a:ext cx="800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a+(</a:t>
            </a:r>
            <a:r>
              <a:rPr lang="en-US" sz="4000" b="1" dirty="0" err="1" smtClean="0">
                <a:solidFill>
                  <a:srgbClr val="002060"/>
                </a:solidFill>
              </a:rPr>
              <a:t>b+c</a:t>
            </a:r>
            <a:r>
              <a:rPr lang="en-US" sz="4000" b="1" dirty="0" smtClean="0">
                <a:solidFill>
                  <a:srgbClr val="002060"/>
                </a:solidFill>
              </a:rPr>
              <a:t>)=(</a:t>
            </a:r>
            <a:r>
              <a:rPr lang="en-US" sz="4000" b="1" dirty="0" err="1" smtClean="0">
                <a:solidFill>
                  <a:srgbClr val="002060"/>
                </a:solidFill>
              </a:rPr>
              <a:t>a+b</a:t>
            </a:r>
            <a:r>
              <a:rPr lang="en-US" sz="4000" b="1" dirty="0" smtClean="0">
                <a:solidFill>
                  <a:srgbClr val="002060"/>
                </a:solidFill>
              </a:rPr>
              <a:t>)+c=</a:t>
            </a:r>
            <a:r>
              <a:rPr lang="en-US" sz="4000" b="1" dirty="0" err="1" smtClean="0">
                <a:solidFill>
                  <a:srgbClr val="002060"/>
                </a:solidFill>
              </a:rPr>
              <a:t>a+b+c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2428868"/>
            <a:ext cx="6643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324+892+108=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1071546"/>
            <a:ext cx="7500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/>
                </a:solidFill>
              </a:rPr>
              <a:t>Пример 1</a:t>
            </a:r>
            <a:endParaRPr lang="ru-RU" sz="3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428868"/>
            <a:ext cx="72152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324+892+108=</a:t>
            </a:r>
          </a:p>
          <a:p>
            <a:r>
              <a:rPr lang="en-US" sz="5400" b="1" dirty="0" smtClean="0">
                <a:solidFill>
                  <a:srgbClr val="002060"/>
                </a:solidFill>
              </a:rPr>
              <a:t>324+(892+108)=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428868"/>
            <a:ext cx="75724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324+892+108=</a:t>
            </a:r>
          </a:p>
          <a:p>
            <a:r>
              <a:rPr lang="en-US" sz="5400" b="1" dirty="0" smtClean="0">
                <a:solidFill>
                  <a:srgbClr val="002060"/>
                </a:solidFill>
              </a:rPr>
              <a:t>324+(892+108)=</a:t>
            </a:r>
          </a:p>
          <a:p>
            <a:r>
              <a:rPr lang="en-US" sz="5400" b="1" dirty="0" smtClean="0">
                <a:solidFill>
                  <a:srgbClr val="002060"/>
                </a:solidFill>
              </a:rPr>
              <a:t>324+1000=1324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2500306"/>
            <a:ext cx="67866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29+x+11=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28926" y="857232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/>
                </a:solidFill>
              </a:rPr>
              <a:t>Пример 2</a:t>
            </a:r>
            <a:endParaRPr lang="ru-RU" sz="3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260</TotalTime>
  <Words>382</Words>
  <Application>Microsoft Office PowerPoint</Application>
  <PresentationFormat>Экран (4:3)</PresentationFormat>
  <Paragraphs>94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Аспект</vt:lpstr>
      <vt:lpstr>Буквенная запись свойств сложения и вычитания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Буквенная запись свойств сложения и вычитания</dc:title>
  <dc:creator>user</dc:creator>
  <cp:lastModifiedBy>19 кабинет</cp:lastModifiedBy>
  <cp:revision>21</cp:revision>
  <dcterms:created xsi:type="dcterms:W3CDTF">2009-10-11T14:44:03Z</dcterms:created>
  <dcterms:modified xsi:type="dcterms:W3CDTF">2009-10-12T05:44:03Z</dcterms:modified>
</cp:coreProperties>
</file>