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5" r:id="rId3"/>
    <p:sldId id="259" r:id="rId4"/>
    <p:sldId id="260" r:id="rId5"/>
    <p:sldId id="257" r:id="rId6"/>
    <p:sldId id="258" r:id="rId7"/>
    <p:sldId id="264" r:id="rId8"/>
    <p:sldId id="261" r:id="rId9"/>
    <p:sldId id="262" r:id="rId10"/>
    <p:sldId id="263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35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B79BF-8ECC-4DE1-8A0F-4FD208FFDFAD}" type="datetimeFigureOut">
              <a:rPr lang="ru-RU" smtClean="0"/>
              <a:pPr/>
              <a:t>04.04.2012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96B8E-0BC6-4531-A75D-1CE5053A24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B79BF-8ECC-4DE1-8A0F-4FD208FFDFAD}" type="datetimeFigureOut">
              <a:rPr lang="ru-RU" smtClean="0"/>
              <a:pPr/>
              <a:t>04.04.2012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96B8E-0BC6-4531-A75D-1CE5053A24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B79BF-8ECC-4DE1-8A0F-4FD208FFDFAD}" type="datetimeFigureOut">
              <a:rPr lang="ru-RU" smtClean="0"/>
              <a:pPr/>
              <a:t>04.04.2012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96B8E-0BC6-4531-A75D-1CE5053A24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B79BF-8ECC-4DE1-8A0F-4FD208FFDFAD}" type="datetimeFigureOut">
              <a:rPr lang="ru-RU" smtClean="0"/>
              <a:pPr/>
              <a:t>04.04.2012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96B8E-0BC6-4531-A75D-1CE5053A24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B79BF-8ECC-4DE1-8A0F-4FD208FFDFAD}" type="datetimeFigureOut">
              <a:rPr lang="ru-RU" smtClean="0"/>
              <a:pPr/>
              <a:t>04.04.2012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96B8E-0BC6-4531-A75D-1CE5053A24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B79BF-8ECC-4DE1-8A0F-4FD208FFDFAD}" type="datetimeFigureOut">
              <a:rPr lang="ru-RU" smtClean="0"/>
              <a:pPr/>
              <a:t>04.04.2012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96B8E-0BC6-4531-A75D-1CE5053A24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B79BF-8ECC-4DE1-8A0F-4FD208FFDFAD}" type="datetimeFigureOut">
              <a:rPr lang="ru-RU" smtClean="0"/>
              <a:pPr/>
              <a:t>04.04.2012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96B8E-0BC6-4531-A75D-1CE5053A24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B79BF-8ECC-4DE1-8A0F-4FD208FFDFAD}" type="datetimeFigureOut">
              <a:rPr lang="ru-RU" smtClean="0"/>
              <a:pPr/>
              <a:t>04.04.2012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96B8E-0BC6-4531-A75D-1CE5053A24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B79BF-8ECC-4DE1-8A0F-4FD208FFDFAD}" type="datetimeFigureOut">
              <a:rPr lang="ru-RU" smtClean="0"/>
              <a:pPr/>
              <a:t>04.04.2012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96B8E-0BC6-4531-A75D-1CE5053A24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B79BF-8ECC-4DE1-8A0F-4FD208FFDFAD}" type="datetimeFigureOut">
              <a:rPr lang="ru-RU" smtClean="0"/>
              <a:pPr/>
              <a:t>04.04.2012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96B8E-0BC6-4531-A75D-1CE5053A24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B79BF-8ECC-4DE1-8A0F-4FD208FFDFAD}" type="datetimeFigureOut">
              <a:rPr lang="ru-RU" smtClean="0"/>
              <a:pPr/>
              <a:t>04.04.2012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96B8E-0BC6-4531-A75D-1CE5053A24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CB79BF-8ECC-4DE1-8A0F-4FD208FFDFAD}" type="datetimeFigureOut">
              <a:rPr lang="ru-RU" smtClean="0"/>
              <a:pPr/>
              <a:t>04.04.2012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E96B8E-0BC6-4531-A75D-1CE5053A246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D:\&#1050;&#1083;&#1072;&#1089;&#1089;\&#1048;&#1088;&#1093;&#1080;&#1085;&#1072;%20&#1048;.&#1042;\&#1086;&#1082;&#1088;&#1091;&#1075;&#1083;&#1077;&#1085;&#1080;&#1077;%20&#1076;&#1077;&#1089;&#1103;&#1090;&#1080;&#1095;&#1085;&#1099;&#1093;%20&#1076;&#1088;&#1086;&#1073;&#1077;&#1081;5&#1082;&#1083;\&#1063;&#1091;&#1085;&#1075;&#1072;-&#1063;&#1072;&#1085;&#1075;&#1072;.mp3" TargetMode="External"/><Relationship Id="rId6" Type="http://schemas.openxmlformats.org/officeDocument/2006/relationships/image" Target="../media/image7.gif"/><Relationship Id="rId5" Type="http://schemas.openxmlformats.org/officeDocument/2006/relationships/image" Target="../media/image6.gif"/><Relationship Id="rId4" Type="http://schemas.openxmlformats.org/officeDocument/2006/relationships/image" Target="../media/image5.gi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08721"/>
            <a:ext cx="7772400" cy="1944215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i="1" dirty="0" smtClean="0"/>
              <a:t>Округление  чисел.</a:t>
            </a:r>
            <a:endParaRPr lang="ru-RU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3356992"/>
            <a:ext cx="8208912" cy="2281808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Цели: повторить изученную тему, подготовиться к контрольной работе</a:t>
            </a:r>
            <a:r>
              <a:rPr lang="ru-RU" sz="2800" dirty="0" smtClean="0"/>
              <a:t>.</a:t>
            </a:r>
          </a:p>
          <a:p>
            <a:endParaRPr lang="ru-RU" sz="2800" dirty="0" smtClean="0"/>
          </a:p>
          <a:p>
            <a:r>
              <a:rPr lang="ru-RU" sz="1800" dirty="0" smtClean="0"/>
              <a:t>Подготовила учитель математики МБОУ СОШ №19 г. </a:t>
            </a:r>
            <a:r>
              <a:rPr lang="ru-RU" sz="1800" dirty="0" smtClean="0"/>
              <a:t>Т</a:t>
            </a:r>
            <a:r>
              <a:rPr lang="ru-RU" sz="1800" dirty="0" smtClean="0"/>
              <a:t>имашевска</a:t>
            </a:r>
          </a:p>
          <a:p>
            <a:r>
              <a:rPr lang="ru-RU" sz="1800" dirty="0" smtClean="0"/>
              <a:t> </a:t>
            </a:r>
            <a:r>
              <a:rPr lang="ru-RU" sz="1800" smtClean="0"/>
              <a:t>Краснодарского края    Ирхина </a:t>
            </a:r>
            <a:r>
              <a:rPr lang="ru-RU" sz="1800" dirty="0" smtClean="0"/>
              <a:t>И.В.</a:t>
            </a: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  задание: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Повторить все правила;</a:t>
            </a:r>
          </a:p>
          <a:p>
            <a:pPr>
              <a:buNone/>
            </a:pPr>
            <a:r>
              <a:rPr lang="ru-RU" dirty="0" smtClean="0"/>
              <a:t>   №  1293 (а ,б)  ,  1294,  1283 (а , б).</a:t>
            </a:r>
            <a:endParaRPr lang="ru-RU" dirty="0"/>
          </a:p>
        </p:txBody>
      </p:sp>
      <p:pic>
        <p:nvPicPr>
          <p:cNvPr id="4" name="Рисунок 3" descr="4f3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71736" y="4000504"/>
            <a:ext cx="2928958" cy="21907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8457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4000" dirty="0" smtClean="0"/>
              <a:t>       30    *    15                       180  :  10</a:t>
            </a:r>
          </a:p>
          <a:p>
            <a:pPr>
              <a:buNone/>
            </a:pPr>
            <a:r>
              <a:rPr lang="ru-RU" sz="4000" dirty="0"/>
              <a:t> </a:t>
            </a:r>
            <a:endParaRPr lang="ru-RU" sz="4000" dirty="0" smtClean="0"/>
          </a:p>
          <a:p>
            <a:pPr>
              <a:buNone/>
            </a:pPr>
            <a:r>
              <a:rPr lang="ru-RU" sz="4000" dirty="0" smtClean="0"/>
              <a:t>     450    -    250                       18   -   6</a:t>
            </a:r>
          </a:p>
          <a:p>
            <a:pPr>
              <a:buNone/>
            </a:pPr>
            <a:endParaRPr lang="ru-RU" sz="4000" dirty="0" smtClean="0"/>
          </a:p>
          <a:p>
            <a:pPr>
              <a:buNone/>
            </a:pPr>
            <a:r>
              <a:rPr lang="ru-RU" sz="4000" dirty="0" smtClean="0"/>
              <a:t>     200    :       2                         12   *  9</a:t>
            </a:r>
          </a:p>
          <a:p>
            <a:pPr>
              <a:buNone/>
            </a:pPr>
            <a:r>
              <a:rPr lang="ru-RU" sz="4000" dirty="0" smtClean="0"/>
              <a:t>                    </a:t>
            </a:r>
          </a:p>
          <a:p>
            <a:pPr>
              <a:buNone/>
            </a:pPr>
            <a:r>
              <a:rPr lang="ru-RU" sz="4000" dirty="0" smtClean="0"/>
              <a:t>                        100    +    108</a:t>
            </a:r>
          </a:p>
          <a:p>
            <a:pPr>
              <a:buNone/>
            </a:pPr>
            <a:r>
              <a:rPr lang="ru-RU" sz="4000" dirty="0" smtClean="0"/>
              <a:t>                              </a:t>
            </a:r>
          </a:p>
          <a:p>
            <a:pPr>
              <a:buNone/>
            </a:pPr>
            <a:r>
              <a:rPr lang="ru-RU" sz="4000" dirty="0" smtClean="0"/>
              <a:t>                                 208</a:t>
            </a: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Устный    счёт.</a:t>
            </a:r>
          </a:p>
        </p:txBody>
      </p:sp>
      <p:pic>
        <p:nvPicPr>
          <p:cNvPr id="1026" name="Picture 2" descr="C:\Program Files\Microsoft Office\MEDIA\CAGCAT10\j0157995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2276872"/>
            <a:ext cx="792087" cy="504056"/>
          </a:xfrm>
          <a:prstGeom prst="rect">
            <a:avLst/>
          </a:prstGeom>
          <a:noFill/>
        </p:spPr>
      </p:pic>
      <p:pic>
        <p:nvPicPr>
          <p:cNvPr id="1027" name="Picture 3" descr="C:\Program Files\Microsoft Office\MEDIA\CAGCAT10\j0157995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3429000"/>
            <a:ext cx="864096" cy="525321"/>
          </a:xfrm>
          <a:prstGeom prst="rect">
            <a:avLst/>
          </a:prstGeom>
          <a:noFill/>
        </p:spPr>
      </p:pic>
      <p:pic>
        <p:nvPicPr>
          <p:cNvPr id="1028" name="Picture 4" descr="C:\Program Files\Microsoft Office\MEDIA\CAGCAT10\j0157995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2348880"/>
            <a:ext cx="792088" cy="525321"/>
          </a:xfrm>
          <a:prstGeom prst="rect">
            <a:avLst/>
          </a:prstGeom>
          <a:noFill/>
        </p:spPr>
      </p:pic>
      <p:pic>
        <p:nvPicPr>
          <p:cNvPr id="1029" name="Picture 5" descr="C:\Program Files\Microsoft Office\MEDIA\CAGCAT10\j0157995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3429001"/>
            <a:ext cx="792088" cy="504056"/>
          </a:xfrm>
          <a:prstGeom prst="rect">
            <a:avLst/>
          </a:prstGeom>
          <a:noFill/>
        </p:spPr>
      </p:pic>
      <p:pic>
        <p:nvPicPr>
          <p:cNvPr id="1030" name="Picture 6" descr="C:\Program Files\Microsoft Office\MEDIA\CAGCAT10\j0157995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4509120"/>
            <a:ext cx="916019" cy="597329"/>
          </a:xfrm>
          <a:prstGeom prst="rect">
            <a:avLst/>
          </a:prstGeom>
          <a:noFill/>
        </p:spPr>
      </p:pic>
      <p:pic>
        <p:nvPicPr>
          <p:cNvPr id="1031" name="Picture 7" descr="C:\Program Files\Microsoft Office\MEDIA\CAGCAT10\j0157995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4509120"/>
            <a:ext cx="864096" cy="576064"/>
          </a:xfrm>
          <a:prstGeom prst="rect">
            <a:avLst/>
          </a:prstGeom>
          <a:noFill/>
        </p:spPr>
      </p:pic>
      <p:pic>
        <p:nvPicPr>
          <p:cNvPr id="1032" name="Picture 8" descr="C:\Program Files\Microsoft Office\MEDIA\CAGCAT10\j0157995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920" y="5589240"/>
            <a:ext cx="1060035" cy="597329"/>
          </a:xfrm>
          <a:prstGeom prst="rect">
            <a:avLst/>
          </a:prstGeom>
          <a:noFill/>
        </p:spPr>
      </p:pic>
      <p:cxnSp>
        <p:nvCxnSpPr>
          <p:cNvPr id="12" name="Прямая со стрелкой 11"/>
          <p:cNvCxnSpPr/>
          <p:nvPr/>
        </p:nvCxnSpPr>
        <p:spPr>
          <a:xfrm flipH="1">
            <a:off x="1763688" y="1628800"/>
            <a:ext cx="432048" cy="5040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H="1">
            <a:off x="1835696" y="2852936"/>
            <a:ext cx="504056" cy="5040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2483768" y="4005064"/>
            <a:ext cx="432048" cy="57606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4355976" y="5157192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flipH="1">
            <a:off x="6372200" y="1700808"/>
            <a:ext cx="360040" cy="5040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 flipH="1">
            <a:off x="6444208" y="2780928"/>
            <a:ext cx="360040" cy="57606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 flipH="1">
            <a:off x="5796136" y="4005064"/>
            <a:ext cx="864096" cy="5040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Домашнее задание:</a:t>
            </a:r>
            <a:br>
              <a:rPr lang="ru-RU" dirty="0" smtClean="0"/>
            </a:br>
            <a:r>
              <a:rPr lang="ru-RU" dirty="0" smtClean="0"/>
              <a:t>№ 1301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357298"/>
            <a:ext cx="8229600" cy="521497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en-US" i="1" dirty="0" smtClean="0"/>
              <a:t>V </a:t>
            </a:r>
            <a:r>
              <a:rPr lang="ru-RU" i="1" dirty="0" smtClean="0"/>
              <a:t>теплохода  -  21,6 км/ч</a:t>
            </a:r>
            <a:endParaRPr lang="en-US" i="1" dirty="0" smtClean="0"/>
          </a:p>
          <a:p>
            <a:pPr>
              <a:buNone/>
            </a:pPr>
            <a:r>
              <a:rPr lang="en-US" i="1" dirty="0" smtClean="0"/>
              <a:t>V</a:t>
            </a:r>
            <a:r>
              <a:rPr lang="ru-RU" i="1" dirty="0" smtClean="0"/>
              <a:t> течения      -   4,9 км/ч</a:t>
            </a:r>
            <a:endParaRPr lang="en-US" i="1" dirty="0" smtClean="0"/>
          </a:p>
          <a:p>
            <a:pPr>
              <a:buNone/>
            </a:pPr>
            <a:r>
              <a:rPr lang="en-US" i="1" dirty="0" smtClean="0"/>
              <a:t>V</a:t>
            </a:r>
            <a:r>
              <a:rPr lang="ru-RU" i="1" dirty="0" smtClean="0"/>
              <a:t> по течению     -    ?</a:t>
            </a:r>
            <a:endParaRPr lang="en-US" i="1" dirty="0" smtClean="0"/>
          </a:p>
          <a:p>
            <a:pPr>
              <a:buNone/>
            </a:pPr>
            <a:r>
              <a:rPr lang="en-US" i="1" dirty="0" smtClean="0"/>
              <a:t>V</a:t>
            </a:r>
            <a:r>
              <a:rPr lang="ru-RU" i="1" dirty="0" smtClean="0"/>
              <a:t> против течения   -  ?</a:t>
            </a:r>
          </a:p>
          <a:p>
            <a:pPr>
              <a:buNone/>
            </a:pPr>
            <a:r>
              <a:rPr lang="ru-RU" i="1" dirty="0" smtClean="0"/>
              <a:t>                                 Решение.</a:t>
            </a:r>
          </a:p>
          <a:p>
            <a:pPr>
              <a:buNone/>
            </a:pPr>
            <a:r>
              <a:rPr lang="ru-RU" sz="2800" i="1" dirty="0" smtClean="0"/>
              <a:t>1).21,6 + 4,9 = 26,5(км/ч)- скорость по течению</a:t>
            </a:r>
          </a:p>
          <a:p>
            <a:pPr>
              <a:buNone/>
            </a:pPr>
            <a:r>
              <a:rPr lang="ru-RU" sz="2800" i="1" dirty="0" smtClean="0"/>
              <a:t>2).21,6 – 4,9 = 16,7(км/ч)- скорость против течения</a:t>
            </a:r>
          </a:p>
          <a:p>
            <a:pPr>
              <a:buNone/>
            </a:pPr>
            <a:r>
              <a:rPr lang="ru-RU" sz="2800" i="1" dirty="0" smtClean="0"/>
              <a:t>                                     Ответ: 26,5 км/ч, 16,7 км/ч.</a:t>
            </a:r>
            <a:endParaRPr lang="en-US" sz="2800" i="1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№ 1302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142984"/>
            <a:ext cx="8715436" cy="5500726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60000"/>
              </a:lnSpc>
              <a:buNone/>
            </a:pPr>
            <a:r>
              <a:rPr lang="ru-RU" i="1" dirty="0" smtClean="0"/>
              <a:t>По озеру    -   3 ч   со скоростью  27 км/ч</a:t>
            </a:r>
          </a:p>
          <a:p>
            <a:pPr>
              <a:buNone/>
            </a:pPr>
            <a:r>
              <a:rPr lang="ru-RU" i="1" dirty="0" smtClean="0"/>
              <a:t>Против течения реки -  4 ч                                    ?км</a:t>
            </a:r>
          </a:p>
          <a:p>
            <a:pPr>
              <a:buNone/>
            </a:pPr>
            <a:r>
              <a:rPr lang="en-US" i="1" dirty="0" smtClean="0"/>
              <a:t>V </a:t>
            </a:r>
            <a:r>
              <a:rPr lang="ru-RU" i="1" dirty="0" smtClean="0"/>
              <a:t>течения  реки  -  3 км/ч</a:t>
            </a:r>
          </a:p>
          <a:p>
            <a:pPr>
              <a:buNone/>
            </a:pPr>
            <a:r>
              <a:rPr lang="ru-RU" i="1" dirty="0" smtClean="0"/>
              <a:t>                                 Решение.</a:t>
            </a:r>
          </a:p>
          <a:p>
            <a:pPr>
              <a:buNone/>
            </a:pPr>
            <a:r>
              <a:rPr lang="ru-RU" i="1" dirty="0" smtClean="0"/>
              <a:t>1).3 </a:t>
            </a:r>
            <a:r>
              <a:rPr lang="ru-RU" i="1" dirty="0" err="1" smtClean="0"/>
              <a:t>х</a:t>
            </a:r>
            <a:r>
              <a:rPr lang="ru-RU" i="1" dirty="0" smtClean="0"/>
              <a:t> 27 = 81(км) – путь по озеру</a:t>
            </a:r>
          </a:p>
          <a:p>
            <a:pPr>
              <a:buNone/>
            </a:pPr>
            <a:r>
              <a:rPr lang="ru-RU" i="1" dirty="0" smtClean="0"/>
              <a:t>2).27 – 3 = 24(км/ч)–скорость против течения</a:t>
            </a:r>
          </a:p>
          <a:p>
            <a:pPr>
              <a:buNone/>
            </a:pPr>
            <a:r>
              <a:rPr lang="ru-RU" i="1" dirty="0" smtClean="0"/>
              <a:t>3).4 </a:t>
            </a:r>
            <a:r>
              <a:rPr lang="ru-RU" i="1" dirty="0" err="1" smtClean="0"/>
              <a:t>х</a:t>
            </a:r>
            <a:r>
              <a:rPr lang="ru-RU" i="1" dirty="0" smtClean="0"/>
              <a:t> 24 = 96(км/ч) – путь по реке</a:t>
            </a:r>
          </a:p>
          <a:p>
            <a:pPr>
              <a:buNone/>
            </a:pPr>
            <a:r>
              <a:rPr lang="ru-RU" i="1" dirty="0" smtClean="0"/>
              <a:t>4).81 + 96 = 177(км) – весь путь теплохода.</a:t>
            </a:r>
          </a:p>
          <a:p>
            <a:pPr>
              <a:buNone/>
            </a:pPr>
            <a:r>
              <a:rPr lang="ru-RU" i="1" dirty="0" smtClean="0"/>
              <a:t>                                 Ответ:  177 км.</a:t>
            </a:r>
          </a:p>
          <a:p>
            <a:pPr>
              <a:buNone/>
            </a:pPr>
            <a:r>
              <a:rPr lang="ru-RU" i="1" dirty="0" smtClean="0"/>
              <a:t>                                   </a:t>
            </a:r>
            <a:endParaRPr lang="ru-RU" i="1" dirty="0"/>
          </a:p>
        </p:txBody>
      </p:sp>
      <p:sp>
        <p:nvSpPr>
          <p:cNvPr id="4" name="Правая фигурная скобка 3"/>
          <p:cNvSpPr/>
          <p:nvPr/>
        </p:nvSpPr>
        <p:spPr>
          <a:xfrm>
            <a:off x="7429520" y="1357298"/>
            <a:ext cx="369762" cy="1428760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r>
              <a:rPr lang="ru-RU" b="1" i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Основные</a:t>
            </a:r>
            <a:r>
              <a:rPr lang="ru-RU" i="1" dirty="0" smtClean="0">
                <a:solidFill>
                  <a:srgbClr val="00B050"/>
                </a:solidFill>
              </a:rPr>
              <a:t>  </a:t>
            </a:r>
            <a:r>
              <a:rPr lang="ru-RU" b="1" i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приёмы  округления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71501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800" dirty="0" smtClean="0"/>
              <a:t>                     </a:t>
            </a:r>
            <a:r>
              <a:rPr lang="ru-RU" sz="2800" u="sng" dirty="0" smtClean="0"/>
              <a:t>4,1791  -  до единиц</a:t>
            </a:r>
          </a:p>
          <a:p>
            <a:pPr lvl="1">
              <a:buNone/>
            </a:pPr>
            <a:r>
              <a:rPr lang="ru-RU" u="sng" dirty="0" smtClean="0"/>
              <a:t>4</a:t>
            </a:r>
            <a:r>
              <a:rPr lang="ru-RU" dirty="0" smtClean="0"/>
              <a:t>,</a:t>
            </a:r>
            <a:r>
              <a:rPr lang="ru-RU" dirty="0" smtClean="0">
                <a:solidFill>
                  <a:srgbClr val="FF0000"/>
                </a:solidFill>
              </a:rPr>
              <a:t>1</a:t>
            </a:r>
            <a:r>
              <a:rPr lang="ru-RU" dirty="0" smtClean="0"/>
              <a:t>791 </a:t>
            </a:r>
            <a:r>
              <a:rPr lang="en-US" dirty="0" smtClean="0"/>
              <a:t>~</a:t>
            </a:r>
            <a:r>
              <a:rPr lang="ru-RU" dirty="0" smtClean="0"/>
              <a:t> 4     (не подчёркнутые справа цифры,                стоящие после запятой  -  отбрасываются). </a:t>
            </a:r>
          </a:p>
          <a:p>
            <a:pPr lvl="1">
              <a:buNone/>
            </a:pPr>
            <a:r>
              <a:rPr lang="ru-RU" dirty="0" smtClean="0"/>
              <a:t>              </a:t>
            </a:r>
            <a:r>
              <a:rPr lang="ru-RU" u="sng" dirty="0" smtClean="0"/>
              <a:t>23,3741  -   до десятых</a:t>
            </a:r>
          </a:p>
          <a:p>
            <a:pPr lvl="1">
              <a:buNone/>
            </a:pPr>
            <a:r>
              <a:rPr lang="ru-RU" dirty="0" smtClean="0"/>
              <a:t>23,</a:t>
            </a:r>
            <a:r>
              <a:rPr lang="ru-RU" u="sng" dirty="0" smtClean="0"/>
              <a:t>3</a:t>
            </a:r>
            <a:r>
              <a:rPr lang="ru-RU" dirty="0" smtClean="0">
                <a:solidFill>
                  <a:srgbClr val="FF0000"/>
                </a:solidFill>
              </a:rPr>
              <a:t>7</a:t>
            </a:r>
            <a:r>
              <a:rPr lang="ru-RU" dirty="0" smtClean="0"/>
              <a:t>41 </a:t>
            </a:r>
            <a:r>
              <a:rPr lang="en-US" dirty="0" smtClean="0"/>
              <a:t>~</a:t>
            </a:r>
            <a:r>
              <a:rPr lang="ru-RU" dirty="0" smtClean="0"/>
              <a:t> 23,4  (не подчёркнутые справа цифры, стоящие после запятой  -  отбрасываются)</a:t>
            </a:r>
          </a:p>
          <a:p>
            <a:pPr lvl="1">
              <a:buNone/>
            </a:pPr>
            <a:r>
              <a:rPr lang="ru-RU" dirty="0" smtClean="0"/>
              <a:t>              </a:t>
            </a:r>
            <a:r>
              <a:rPr lang="ru-RU" u="sng" dirty="0" smtClean="0"/>
              <a:t>234,523  -  до десятков</a:t>
            </a:r>
          </a:p>
          <a:p>
            <a:pPr lvl="1">
              <a:buNone/>
            </a:pPr>
            <a:r>
              <a:rPr lang="ru-RU" dirty="0" smtClean="0"/>
              <a:t>2</a:t>
            </a:r>
            <a:r>
              <a:rPr lang="ru-RU" u="sng" dirty="0" smtClean="0"/>
              <a:t>3</a:t>
            </a:r>
            <a:r>
              <a:rPr lang="ru-RU" dirty="0" smtClean="0">
                <a:solidFill>
                  <a:srgbClr val="FF0000"/>
                </a:solidFill>
              </a:rPr>
              <a:t>4</a:t>
            </a:r>
            <a:r>
              <a:rPr lang="ru-RU" dirty="0" smtClean="0"/>
              <a:t>,523 </a:t>
            </a:r>
            <a:r>
              <a:rPr lang="en-US" dirty="0" smtClean="0"/>
              <a:t>~</a:t>
            </a:r>
            <a:r>
              <a:rPr lang="ru-RU" dirty="0" smtClean="0"/>
              <a:t> 23</a:t>
            </a:r>
            <a:r>
              <a:rPr lang="ru-RU" dirty="0" smtClean="0">
                <a:solidFill>
                  <a:srgbClr val="FF0000"/>
                </a:solidFill>
              </a:rPr>
              <a:t>0</a:t>
            </a:r>
            <a:r>
              <a:rPr lang="ru-RU" dirty="0" smtClean="0"/>
              <a:t>   (не подчёркнутые справа цифры, стоящие до запятой  -  заменяются нулём, стоящие после запятой  - отбрасываются)</a:t>
            </a:r>
          </a:p>
          <a:p>
            <a:pPr lvl="1">
              <a:buNone/>
            </a:pPr>
            <a:r>
              <a:rPr lang="ru-RU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Все не подчёркнутые слева цифры  -  не отбрасываются и не заменяются нулём.</a:t>
            </a:r>
            <a:endParaRPr lang="ru-RU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lvl="1">
              <a:buNone/>
            </a:pPr>
            <a:endParaRPr lang="ru-RU" i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54164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      </a:t>
            </a:r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Помните:</a:t>
            </a:r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если целая часть – трёхзначное число, то после округления оно должно остаться трёхзначным, четырёхзначное – четырёхзначным и т.д.</a:t>
            </a:r>
            <a:endParaRPr lang="ru-RU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000240"/>
            <a:ext cx="8229600" cy="457203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800" dirty="0" smtClean="0"/>
              <a:t>В </a:t>
            </a:r>
            <a:r>
              <a:rPr lang="ru-RU" sz="2800" dirty="0" err="1" smtClean="0"/>
              <a:t>ы</a:t>
            </a:r>
            <a:r>
              <a:rPr lang="ru-RU" sz="2800" dirty="0" smtClean="0"/>
              <a:t> </a:t>
            </a:r>
            <a:r>
              <a:rPr lang="ru-RU" sz="2800" dirty="0" err="1" smtClean="0"/>
              <a:t>п</a:t>
            </a:r>
            <a:r>
              <a:rPr lang="ru-RU" sz="2800" dirty="0" smtClean="0"/>
              <a:t> о л </a:t>
            </a:r>
            <a:r>
              <a:rPr lang="ru-RU" sz="2800" dirty="0" err="1" smtClean="0"/>
              <a:t>н</a:t>
            </a:r>
            <a:r>
              <a:rPr lang="ru-RU" sz="2800" dirty="0" smtClean="0"/>
              <a:t> и т </a:t>
            </a:r>
            <a:r>
              <a:rPr lang="ru-RU" sz="2800" dirty="0" err="1" smtClean="0"/>
              <a:t>ь</a:t>
            </a:r>
            <a:r>
              <a:rPr lang="ru-RU" sz="2800" dirty="0" smtClean="0"/>
              <a:t>    о к </a:t>
            </a:r>
            <a:r>
              <a:rPr lang="ru-RU" sz="2800" dirty="0" err="1" smtClean="0"/>
              <a:t>р</a:t>
            </a:r>
            <a:r>
              <a:rPr lang="ru-RU" sz="2800" dirty="0" smtClean="0"/>
              <a:t> у г л е </a:t>
            </a:r>
            <a:r>
              <a:rPr lang="ru-RU" sz="2800" dirty="0" err="1" smtClean="0"/>
              <a:t>н</a:t>
            </a:r>
            <a:r>
              <a:rPr lang="ru-RU" sz="2800" dirty="0" smtClean="0"/>
              <a:t> и е :</a:t>
            </a:r>
          </a:p>
          <a:p>
            <a:pPr>
              <a:buNone/>
            </a:pPr>
            <a:r>
              <a:rPr lang="ru-RU" sz="2000" dirty="0" smtClean="0"/>
              <a:t>А).  До десятых:                                                   В).  До десятков:</a:t>
            </a:r>
          </a:p>
          <a:p>
            <a:pPr>
              <a:buNone/>
            </a:pPr>
            <a:r>
              <a:rPr lang="ru-RU" sz="2000" dirty="0" smtClean="0"/>
              <a:t>       </a:t>
            </a:r>
            <a:r>
              <a:rPr lang="ru-RU" sz="2800" dirty="0" smtClean="0"/>
              <a:t>6,</a:t>
            </a:r>
            <a:r>
              <a:rPr lang="ru-RU" sz="2800" u="sng" dirty="0" smtClean="0"/>
              <a:t>7</a:t>
            </a:r>
            <a:r>
              <a:rPr lang="ru-RU" sz="2800" dirty="0" smtClean="0"/>
              <a:t>13 </a:t>
            </a:r>
            <a:r>
              <a:rPr lang="en-US" sz="2800" dirty="0" smtClean="0"/>
              <a:t> </a:t>
            </a:r>
            <a:r>
              <a:rPr lang="ru-RU" sz="2800" dirty="0" smtClean="0"/>
              <a:t> </a:t>
            </a:r>
            <a:r>
              <a:rPr lang="en-US" sz="2800" dirty="0" smtClean="0"/>
              <a:t>~</a:t>
            </a:r>
            <a:r>
              <a:rPr lang="ru-RU" sz="2800" dirty="0" smtClean="0"/>
              <a:t>  </a:t>
            </a:r>
            <a:r>
              <a:rPr lang="en-US" sz="2800" dirty="0" smtClean="0"/>
              <a:t>6</a:t>
            </a:r>
            <a:r>
              <a:rPr lang="ru-RU" sz="2800" dirty="0" smtClean="0"/>
              <a:t>,7                                  4</a:t>
            </a:r>
            <a:r>
              <a:rPr lang="ru-RU" sz="2800" u="sng" dirty="0" smtClean="0"/>
              <a:t>1</a:t>
            </a:r>
            <a:r>
              <a:rPr lang="ru-RU" sz="2800" dirty="0" smtClean="0"/>
              <a:t>3,3    </a:t>
            </a:r>
            <a:r>
              <a:rPr lang="en-US" sz="2800" dirty="0" smtClean="0"/>
              <a:t> ~</a:t>
            </a:r>
            <a:r>
              <a:rPr lang="ru-RU" sz="2800" dirty="0" smtClean="0"/>
              <a:t>  </a:t>
            </a:r>
            <a:r>
              <a:rPr lang="en-US" sz="2800" dirty="0" smtClean="0"/>
              <a:t>410</a:t>
            </a:r>
            <a:r>
              <a:rPr lang="ru-RU" sz="2800" dirty="0" smtClean="0"/>
              <a:t>                                    </a:t>
            </a:r>
          </a:p>
          <a:p>
            <a:pPr>
              <a:buNone/>
            </a:pPr>
            <a:r>
              <a:rPr lang="ru-RU" sz="2800" dirty="0" smtClean="0"/>
              <a:t>     16,</a:t>
            </a:r>
            <a:r>
              <a:rPr lang="ru-RU" sz="2800" u="sng" dirty="0" smtClean="0"/>
              <a:t>0</a:t>
            </a:r>
            <a:r>
              <a:rPr lang="ru-RU" sz="2800" dirty="0" smtClean="0"/>
              <a:t>51 </a:t>
            </a:r>
            <a:r>
              <a:rPr lang="en-US" sz="2800" dirty="0" smtClean="0"/>
              <a:t>~</a:t>
            </a:r>
            <a:r>
              <a:rPr lang="ru-RU" sz="2800" dirty="0" smtClean="0"/>
              <a:t>  16,1                               6</a:t>
            </a:r>
            <a:r>
              <a:rPr lang="ru-RU" sz="2800" u="sng" dirty="0" smtClean="0"/>
              <a:t>6</a:t>
            </a:r>
            <a:r>
              <a:rPr lang="ru-RU" sz="2800" dirty="0" smtClean="0"/>
              <a:t>7,3</a:t>
            </a:r>
            <a:r>
              <a:rPr lang="en-US" sz="2800" dirty="0" smtClean="0"/>
              <a:t>     ~   670</a:t>
            </a:r>
            <a:endParaRPr lang="ru-RU" sz="2800" dirty="0" smtClean="0"/>
          </a:p>
          <a:p>
            <a:pPr>
              <a:buNone/>
            </a:pPr>
            <a:r>
              <a:rPr lang="ru-RU" sz="2800" dirty="0" smtClean="0"/>
              <a:t>     9,</a:t>
            </a:r>
            <a:r>
              <a:rPr lang="ru-RU" sz="2800" u="sng" dirty="0" smtClean="0"/>
              <a:t>2</a:t>
            </a:r>
            <a:r>
              <a:rPr lang="ru-RU" sz="2800" dirty="0" smtClean="0"/>
              <a:t>5     </a:t>
            </a:r>
            <a:r>
              <a:rPr lang="en-US" sz="2800" dirty="0" smtClean="0"/>
              <a:t>~</a:t>
            </a:r>
            <a:r>
              <a:rPr lang="ru-RU" sz="2800" dirty="0" smtClean="0"/>
              <a:t>   9,3                                 2</a:t>
            </a:r>
            <a:r>
              <a:rPr lang="ru-RU" sz="2800" u="sng" dirty="0" smtClean="0"/>
              <a:t>7</a:t>
            </a:r>
            <a:r>
              <a:rPr lang="ru-RU" sz="2800" dirty="0" smtClean="0"/>
              <a:t>3,58</a:t>
            </a:r>
            <a:r>
              <a:rPr lang="en-US" sz="2800" dirty="0" smtClean="0"/>
              <a:t>   ~  270</a:t>
            </a:r>
            <a:endParaRPr lang="ru-RU" sz="2800" dirty="0" smtClean="0"/>
          </a:p>
          <a:p>
            <a:pPr>
              <a:buNone/>
            </a:pPr>
            <a:r>
              <a:rPr lang="ru-RU" sz="2000" dirty="0" smtClean="0"/>
              <a:t>Б).  До сотых:                                                        Г).  До сотен:</a:t>
            </a:r>
          </a:p>
          <a:p>
            <a:pPr>
              <a:buNone/>
            </a:pPr>
            <a:r>
              <a:rPr lang="ru-RU" sz="2000" dirty="0" smtClean="0"/>
              <a:t>       </a:t>
            </a:r>
            <a:r>
              <a:rPr lang="ru-RU" sz="2800" dirty="0" smtClean="0"/>
              <a:t>0,5</a:t>
            </a:r>
            <a:r>
              <a:rPr lang="ru-RU" sz="2800" u="sng" dirty="0" smtClean="0"/>
              <a:t>2</a:t>
            </a:r>
            <a:r>
              <a:rPr lang="ru-RU" sz="2800" dirty="0" smtClean="0"/>
              <a:t>6   </a:t>
            </a:r>
            <a:r>
              <a:rPr lang="en-US" sz="2800" dirty="0" smtClean="0"/>
              <a:t>~</a:t>
            </a:r>
            <a:r>
              <a:rPr lang="ru-RU" sz="2800" dirty="0" smtClean="0"/>
              <a:t>   0,53                               </a:t>
            </a:r>
            <a:r>
              <a:rPr lang="ru-RU" sz="2800" u="sng" dirty="0" smtClean="0"/>
              <a:t>8</a:t>
            </a:r>
            <a:r>
              <a:rPr lang="ru-RU" sz="2800" dirty="0" smtClean="0"/>
              <a:t>01,9</a:t>
            </a:r>
            <a:r>
              <a:rPr lang="en-US" sz="2800" dirty="0" smtClean="0"/>
              <a:t>     ~  800</a:t>
            </a:r>
            <a:endParaRPr lang="ru-RU" sz="2800" dirty="0" smtClean="0"/>
          </a:p>
          <a:p>
            <a:pPr>
              <a:buNone/>
            </a:pPr>
            <a:r>
              <a:rPr lang="ru-RU" sz="2800" dirty="0" smtClean="0"/>
              <a:t>     2,4</a:t>
            </a:r>
            <a:r>
              <a:rPr lang="ru-RU" sz="2800" u="sng" dirty="0" smtClean="0"/>
              <a:t>0</a:t>
            </a:r>
            <a:r>
              <a:rPr lang="ru-RU" sz="2800" dirty="0" smtClean="0"/>
              <a:t>8   </a:t>
            </a:r>
            <a:r>
              <a:rPr lang="en-US" sz="2800" dirty="0" smtClean="0"/>
              <a:t>~</a:t>
            </a:r>
            <a:r>
              <a:rPr lang="ru-RU" sz="2800" dirty="0" smtClean="0"/>
              <a:t>   2,41                               2</a:t>
            </a:r>
            <a:r>
              <a:rPr lang="ru-RU" sz="2800" u="sng" dirty="0" smtClean="0"/>
              <a:t>4</a:t>
            </a:r>
            <a:r>
              <a:rPr lang="ru-RU" sz="2800" dirty="0" smtClean="0"/>
              <a:t>05</a:t>
            </a:r>
            <a:r>
              <a:rPr lang="en-US" sz="2800" dirty="0" smtClean="0"/>
              <a:t>      ~  2400</a:t>
            </a:r>
            <a:endParaRPr lang="ru-RU" sz="2800" dirty="0" smtClean="0"/>
          </a:p>
          <a:p>
            <a:pPr>
              <a:buNone/>
            </a:pPr>
            <a:r>
              <a:rPr lang="ru-RU" sz="2800" dirty="0" smtClean="0"/>
              <a:t>     8,5</a:t>
            </a:r>
            <a:r>
              <a:rPr lang="ru-RU" sz="2800" u="sng" dirty="0" smtClean="0"/>
              <a:t>5</a:t>
            </a:r>
            <a:r>
              <a:rPr lang="ru-RU" sz="2800" dirty="0" smtClean="0"/>
              <a:t>5 </a:t>
            </a:r>
            <a:r>
              <a:rPr lang="en-US" sz="2800" dirty="0" smtClean="0"/>
              <a:t> </a:t>
            </a:r>
            <a:r>
              <a:rPr lang="ru-RU" sz="2800" dirty="0" smtClean="0"/>
              <a:t> </a:t>
            </a:r>
            <a:r>
              <a:rPr lang="en-US" sz="2800" dirty="0" smtClean="0"/>
              <a:t>~</a:t>
            </a:r>
            <a:r>
              <a:rPr lang="ru-RU" sz="2800" dirty="0" smtClean="0"/>
              <a:t>   8,56                               1</a:t>
            </a:r>
            <a:r>
              <a:rPr lang="ru-RU" sz="2800" u="sng" dirty="0" smtClean="0"/>
              <a:t>2</a:t>
            </a:r>
            <a:r>
              <a:rPr lang="ru-RU" sz="2800" dirty="0" smtClean="0"/>
              <a:t>67,1</a:t>
            </a:r>
            <a:r>
              <a:rPr lang="en-US" sz="2800" dirty="0" smtClean="0"/>
              <a:t>   ~  1300</a:t>
            </a:r>
            <a:endParaRPr lang="ru-RU" sz="2800" dirty="0" smtClean="0"/>
          </a:p>
          <a:p>
            <a:pPr>
              <a:buNone/>
            </a:pPr>
            <a:r>
              <a:rPr lang="ru-RU" sz="2800" dirty="0" smtClean="0"/>
              <a:t>    </a:t>
            </a:r>
            <a:endParaRPr lang="ru-RU" sz="2400" dirty="0"/>
          </a:p>
        </p:txBody>
      </p:sp>
      <p:pic>
        <p:nvPicPr>
          <p:cNvPr id="1035" name="Picture 11" descr="C:\Program Files\Microsoft Office\MEDIA\CAGCAT10\j0286034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57422" y="2786058"/>
            <a:ext cx="530924" cy="514007"/>
          </a:xfrm>
          <a:prstGeom prst="rect">
            <a:avLst/>
          </a:prstGeom>
          <a:noFill/>
        </p:spPr>
      </p:pic>
      <p:pic>
        <p:nvPicPr>
          <p:cNvPr id="1036" name="Picture 12" descr="C:\Program Files\Microsoft Office\MEDIA\CAGCAT10\j0286034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57422" y="3286124"/>
            <a:ext cx="642942" cy="442569"/>
          </a:xfrm>
          <a:prstGeom prst="rect">
            <a:avLst/>
          </a:prstGeom>
          <a:noFill/>
        </p:spPr>
      </p:pic>
      <p:pic>
        <p:nvPicPr>
          <p:cNvPr id="1037" name="Picture 13" descr="C:\Program Files\Microsoft Office\MEDIA\CAGCAT10\j0286034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57422" y="3786190"/>
            <a:ext cx="602362" cy="442569"/>
          </a:xfrm>
          <a:prstGeom prst="rect">
            <a:avLst/>
          </a:prstGeom>
          <a:noFill/>
        </p:spPr>
      </p:pic>
      <p:pic>
        <p:nvPicPr>
          <p:cNvPr id="1038" name="Picture 14" descr="C:\Program Files\Microsoft Office\MEDIA\CAGCAT10\j0286034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8860" y="4572008"/>
            <a:ext cx="673800" cy="442569"/>
          </a:xfrm>
          <a:prstGeom prst="rect">
            <a:avLst/>
          </a:prstGeom>
          <a:noFill/>
        </p:spPr>
      </p:pic>
      <p:pic>
        <p:nvPicPr>
          <p:cNvPr id="1039" name="Picture 15" descr="C:\Program Files\Microsoft Office\MEDIA\CAGCAT10\j0286034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57422" y="5072074"/>
            <a:ext cx="673800" cy="442569"/>
          </a:xfrm>
          <a:prstGeom prst="rect">
            <a:avLst/>
          </a:prstGeom>
          <a:noFill/>
        </p:spPr>
      </p:pic>
      <p:pic>
        <p:nvPicPr>
          <p:cNvPr id="1040" name="Picture 16" descr="C:\Program Files\Microsoft Office\MEDIA\CAGCAT10\j0286034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8860" y="5572140"/>
            <a:ext cx="673800" cy="442569"/>
          </a:xfrm>
          <a:prstGeom prst="rect">
            <a:avLst/>
          </a:prstGeom>
          <a:noFill/>
        </p:spPr>
      </p:pic>
      <p:pic>
        <p:nvPicPr>
          <p:cNvPr id="1041" name="Picture 17" descr="C:\Program Files\Microsoft Office\MEDIA\CAGCAT10\j0286034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72330" y="2786058"/>
            <a:ext cx="602362" cy="514007"/>
          </a:xfrm>
          <a:prstGeom prst="rect">
            <a:avLst/>
          </a:prstGeom>
          <a:noFill/>
        </p:spPr>
      </p:pic>
      <p:pic>
        <p:nvPicPr>
          <p:cNvPr id="1042" name="Picture 18" descr="C:\Program Files\Microsoft Office\MEDIA\CAGCAT10\j0286034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72330" y="3286124"/>
            <a:ext cx="745238" cy="514007"/>
          </a:xfrm>
          <a:prstGeom prst="rect">
            <a:avLst/>
          </a:prstGeom>
          <a:noFill/>
        </p:spPr>
      </p:pic>
      <p:pic>
        <p:nvPicPr>
          <p:cNvPr id="1043" name="Picture 19" descr="C:\Program Files\Microsoft Office\MEDIA\CAGCAT10\j0286034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72330" y="3786190"/>
            <a:ext cx="673800" cy="514007"/>
          </a:xfrm>
          <a:prstGeom prst="rect">
            <a:avLst/>
          </a:prstGeom>
          <a:noFill/>
        </p:spPr>
      </p:pic>
      <p:pic>
        <p:nvPicPr>
          <p:cNvPr id="1044" name="Picture 20" descr="C:\Program Files\Microsoft Office\MEDIA\CAGCAT10\j0286034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72330" y="4572008"/>
            <a:ext cx="673800" cy="442569"/>
          </a:xfrm>
          <a:prstGeom prst="rect">
            <a:avLst/>
          </a:prstGeom>
          <a:noFill/>
        </p:spPr>
      </p:pic>
      <p:pic>
        <p:nvPicPr>
          <p:cNvPr id="1045" name="Picture 21" descr="C:\Program Files\Microsoft Office\MEDIA\CAGCAT10\j0286034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768" y="5000636"/>
            <a:ext cx="816676" cy="514007"/>
          </a:xfrm>
          <a:prstGeom prst="rect">
            <a:avLst/>
          </a:prstGeom>
          <a:noFill/>
        </p:spPr>
      </p:pic>
      <p:pic>
        <p:nvPicPr>
          <p:cNvPr id="1046" name="Picture 22" descr="C:\Program Files\Microsoft Office\MEDIA\CAGCAT10\j0286034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768" y="5572140"/>
            <a:ext cx="816676" cy="514007"/>
          </a:xfrm>
          <a:prstGeom prst="rect">
            <a:avLst/>
          </a:prstGeom>
          <a:noFill/>
        </p:spPr>
      </p:pic>
      <p:pic>
        <p:nvPicPr>
          <p:cNvPr id="25" name="Рисунок 24" descr="5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000496" y="5357826"/>
            <a:ext cx="1328739" cy="125730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" dur="5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9" dur="500"/>
                                        <p:tgtEl>
                                          <p:spTgt spid="10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4" dur="500"/>
                                        <p:tgtEl>
                                          <p:spTgt spid="10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9" dur="2000"/>
                                        <p:tgtEl>
                                          <p:spTgt spid="10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4" dur="2000"/>
                                        <p:tgtEl>
                                          <p:spTgt spid="10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9" dur="2000"/>
                                        <p:tgtEl>
                                          <p:spTgt spid="10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4" dur="500"/>
                                        <p:tgtEl>
                                          <p:spTgt spid="10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9" dur="500"/>
                                        <p:tgtEl>
                                          <p:spTgt spid="10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4" dur="500"/>
                                        <p:tgtEl>
                                          <p:spTgt spid="10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Физкультминутка.</a:t>
            </a:r>
            <a:endParaRPr lang="ru-RU" dirty="0"/>
          </a:p>
        </p:txBody>
      </p:sp>
      <p:pic>
        <p:nvPicPr>
          <p:cNvPr id="4" name="Чунга-Чанга.mp3">
            <a:hlinkClick r:id="" action="ppaction://media"/>
          </p:cNvPr>
          <p:cNvPicPr>
            <a:picLocks noGrp="1" noRot="1" noChangeAspect="1"/>
          </p:cNvPicPr>
          <p:nvPr>
            <p:ph idx="1"/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1115616" y="980728"/>
            <a:ext cx="304800" cy="304800"/>
          </a:xfrm>
          <a:prstGeom prst="rect">
            <a:avLst/>
          </a:prstGeom>
        </p:spPr>
      </p:pic>
      <p:pic>
        <p:nvPicPr>
          <p:cNvPr id="5" name="Рисунок 4" descr="1r2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115616" y="1916832"/>
            <a:ext cx="1656184" cy="1656184"/>
          </a:xfrm>
          <a:prstGeom prst="rect">
            <a:avLst/>
          </a:prstGeom>
        </p:spPr>
      </p:pic>
      <p:pic>
        <p:nvPicPr>
          <p:cNvPr id="6" name="Рисунок 5" descr="2mм5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347864" y="4293096"/>
            <a:ext cx="1295772" cy="1644005"/>
          </a:xfrm>
          <a:prstGeom prst="rect">
            <a:avLst/>
          </a:prstGeom>
        </p:spPr>
      </p:pic>
      <p:pic>
        <p:nvPicPr>
          <p:cNvPr id="8" name="Рисунок 7" descr="31m2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580112" y="1988840"/>
            <a:ext cx="1800200" cy="17281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3963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№1. Сравнить числа: а). 3,2  и  3,179      </a:t>
            </a:r>
            <a:br>
              <a:rPr lang="ru-RU" sz="2000" dirty="0" smtClean="0"/>
            </a:br>
            <a:r>
              <a:rPr lang="ru-RU" sz="2000" dirty="0" smtClean="0"/>
              <a:t>                                               б).  0,5579  и   0,56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>№ 2.     Выполнить  действия:</a:t>
            </a:r>
          </a:p>
          <a:p>
            <a:pPr>
              <a:buNone/>
            </a:pPr>
            <a:r>
              <a:rPr lang="ru-RU" sz="2000" dirty="0" smtClean="0"/>
              <a:t>          57,21 – 23,236 - ( 5,86  + 3,04)     ( </a:t>
            </a:r>
            <a:r>
              <a:rPr lang="ru-RU" sz="2000" dirty="0" smtClean="0">
                <a:solidFill>
                  <a:srgbClr val="FF0000"/>
                </a:solidFill>
              </a:rPr>
              <a:t>1). 8,9  ;   2).  33,974  ;   3). 25,074  </a:t>
            </a:r>
            <a:r>
              <a:rPr lang="ru-RU" sz="2000" dirty="0" smtClean="0"/>
              <a:t>)</a:t>
            </a:r>
          </a:p>
          <a:p>
            <a:pPr>
              <a:buNone/>
            </a:pPr>
            <a:r>
              <a:rPr lang="ru-RU" sz="2000" dirty="0" smtClean="0"/>
              <a:t>№3.  Задача.    Скорость теплохода против течения  14,3 км/ч. Скорость течения  2,8 км/ч. Найти собственную скорость теплохода и его скорость по течению.</a:t>
            </a:r>
          </a:p>
          <a:p>
            <a:pPr>
              <a:buNone/>
            </a:pPr>
            <a:r>
              <a:rPr lang="ru-RU" sz="2000" dirty="0" smtClean="0"/>
              <a:t>                                                  Решение.</a:t>
            </a:r>
          </a:p>
          <a:p>
            <a:pPr>
              <a:buNone/>
            </a:pPr>
            <a:r>
              <a:rPr lang="ru-RU" sz="2000" dirty="0" smtClean="0"/>
              <a:t>1).   14,3 + 2,8 = 17,1(км/ч)  -  собственная скорость теплохода,</a:t>
            </a:r>
          </a:p>
          <a:p>
            <a:pPr>
              <a:buNone/>
            </a:pPr>
            <a:r>
              <a:rPr lang="ru-RU" sz="2000" dirty="0" smtClean="0"/>
              <a:t>2).  17,1 + 2,8 =  19,9(км/ч)  -  скорость теплохода по течению.</a:t>
            </a:r>
          </a:p>
          <a:p>
            <a:pPr>
              <a:buNone/>
            </a:pPr>
            <a:r>
              <a:rPr lang="ru-RU" sz="2000" dirty="0" smtClean="0"/>
              <a:t>                                                  Ответ:  17,1 км/ч, 19,9 км/ч.</a:t>
            </a:r>
          </a:p>
          <a:p>
            <a:pPr>
              <a:buNone/>
            </a:pPr>
            <a:r>
              <a:rPr lang="ru-RU" sz="2000" dirty="0" smtClean="0"/>
              <a:t>№4. Округлить:  а). До десятых:  4,136 ;  5,76 ;  37,1783.  ( </a:t>
            </a:r>
            <a:r>
              <a:rPr lang="ru-RU" sz="2000" dirty="0" smtClean="0">
                <a:solidFill>
                  <a:srgbClr val="FF0000"/>
                </a:solidFill>
              </a:rPr>
              <a:t>4,1 ; 5,8 ;  37,2 </a:t>
            </a:r>
            <a:r>
              <a:rPr lang="ru-RU" sz="2000" dirty="0" smtClean="0"/>
              <a:t>)</a:t>
            </a:r>
          </a:p>
          <a:p>
            <a:pPr>
              <a:buNone/>
            </a:pPr>
            <a:r>
              <a:rPr lang="ru-RU" sz="2000" dirty="0" smtClean="0"/>
              <a:t>                               б). До сотых:  0,2769 ;  2,071 ;  5,345.     (</a:t>
            </a:r>
            <a:r>
              <a:rPr lang="ru-RU" sz="2000" dirty="0" smtClean="0">
                <a:solidFill>
                  <a:srgbClr val="FF0000"/>
                </a:solidFill>
              </a:rPr>
              <a:t>  0,28;  2,07; 5,35 </a:t>
            </a:r>
            <a:r>
              <a:rPr lang="ru-RU" sz="2000" dirty="0" smtClean="0"/>
              <a:t>)</a:t>
            </a:r>
          </a:p>
          <a:p>
            <a:pPr>
              <a:buNone/>
            </a:pPr>
            <a:r>
              <a:rPr lang="ru-RU" sz="2000" dirty="0" smtClean="0"/>
              <a:t>                               в).  До единиц:  225,21 ;  157,52.             ( </a:t>
            </a:r>
            <a:r>
              <a:rPr lang="ru-RU" sz="2000" dirty="0" smtClean="0">
                <a:solidFill>
                  <a:srgbClr val="FF0000"/>
                </a:solidFill>
              </a:rPr>
              <a:t>225  ;    158   </a:t>
            </a:r>
            <a:r>
              <a:rPr lang="ru-RU" sz="2000" dirty="0" smtClean="0"/>
              <a:t>)</a:t>
            </a:r>
            <a:endParaRPr lang="ru-RU" sz="2000" dirty="0"/>
          </a:p>
        </p:txBody>
      </p:sp>
      <p:pic>
        <p:nvPicPr>
          <p:cNvPr id="1026" name="Picture 2" descr="C:\Program Files\Microsoft Office\MEDIA\CAGCAT10\j0299587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3438" y="2000240"/>
            <a:ext cx="842505" cy="411591"/>
          </a:xfrm>
          <a:prstGeom prst="rect">
            <a:avLst/>
          </a:prstGeom>
          <a:noFill/>
        </p:spPr>
      </p:pic>
      <p:pic>
        <p:nvPicPr>
          <p:cNvPr id="1027" name="Picture 3" descr="C:\Program Files\Microsoft Office\MEDIA\CAGCAT10\j0299587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43570" y="2000240"/>
            <a:ext cx="1143008" cy="411591"/>
          </a:xfrm>
          <a:prstGeom prst="rect">
            <a:avLst/>
          </a:prstGeom>
          <a:noFill/>
        </p:spPr>
      </p:pic>
      <p:pic>
        <p:nvPicPr>
          <p:cNvPr id="1028" name="Picture 4" descr="C:\Program Files\Microsoft Office\MEDIA\CAGCAT10\j0299587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29454" y="2000240"/>
            <a:ext cx="1199695" cy="411591"/>
          </a:xfrm>
          <a:prstGeom prst="rect">
            <a:avLst/>
          </a:prstGeom>
          <a:noFill/>
        </p:spPr>
      </p:pic>
      <p:pic>
        <p:nvPicPr>
          <p:cNvPr id="1029" name="Picture 5" descr="C:\Program Files\Microsoft Office\MEDIA\CAGCAT10\j0299587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3429000"/>
            <a:ext cx="7143800" cy="1285884"/>
          </a:xfrm>
          <a:prstGeom prst="rect">
            <a:avLst/>
          </a:prstGeom>
          <a:noFill/>
        </p:spPr>
      </p:pic>
      <p:pic>
        <p:nvPicPr>
          <p:cNvPr id="1030" name="Picture 6" descr="C:\Program Files\Microsoft Office\MEDIA\CAGCAT10\j0299587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388" y="4857760"/>
            <a:ext cx="2214578" cy="285752"/>
          </a:xfrm>
          <a:prstGeom prst="rect">
            <a:avLst/>
          </a:prstGeom>
          <a:noFill/>
        </p:spPr>
      </p:pic>
      <p:pic>
        <p:nvPicPr>
          <p:cNvPr id="1031" name="Picture 7" descr="C:\Program Files\Microsoft Office\MEDIA\CAGCAT10\j0299587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388" y="5214951"/>
            <a:ext cx="2214578" cy="285752"/>
          </a:xfrm>
          <a:prstGeom prst="rect">
            <a:avLst/>
          </a:prstGeom>
          <a:noFill/>
        </p:spPr>
      </p:pic>
      <p:pic>
        <p:nvPicPr>
          <p:cNvPr id="1032" name="Picture 8" descr="C:\Program Files\Microsoft Office\MEDIA\CAGCAT10\j0299587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57950" y="5572140"/>
            <a:ext cx="1827886" cy="34015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9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4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9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143000"/>
          </a:xfrm>
        </p:spPr>
        <p:txBody>
          <a:bodyPr/>
          <a:lstStyle/>
          <a:p>
            <a:r>
              <a:rPr lang="ru-RU" dirty="0" smtClean="0"/>
              <a:t>№ 5. </a:t>
            </a:r>
            <a:r>
              <a:rPr lang="ru-RU" sz="3200" dirty="0" smtClean="0"/>
              <a:t>а). Выразить в тоннах: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472518" cy="507209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3 т  536 кг  =  3 т  +  0,536 т  =  3,536 т</a:t>
            </a:r>
          </a:p>
          <a:p>
            <a:pPr>
              <a:buNone/>
            </a:pPr>
            <a:r>
              <a:rPr lang="ru-RU" dirty="0" smtClean="0"/>
              <a:t>44 кг  =   0, 044 т</a:t>
            </a:r>
          </a:p>
          <a:p>
            <a:pPr>
              <a:buNone/>
            </a:pPr>
            <a:r>
              <a:rPr lang="ru-RU" dirty="0" smtClean="0"/>
              <a:t>146 кг  =  0,146 т</a:t>
            </a:r>
          </a:p>
          <a:p>
            <a:pPr>
              <a:buNone/>
            </a:pPr>
            <a:r>
              <a:rPr lang="ru-RU" dirty="0" smtClean="0"/>
              <a:t>3457 кг = 3000 кг + 457 кг = 3т + 0,457т = 3,457т</a:t>
            </a:r>
          </a:p>
          <a:p>
            <a:pPr>
              <a:buNone/>
            </a:pPr>
            <a:r>
              <a:rPr lang="ru-RU" dirty="0" smtClean="0"/>
              <a:t>     б). Выразить в центнерах:</a:t>
            </a:r>
          </a:p>
          <a:p>
            <a:pPr>
              <a:buNone/>
            </a:pPr>
            <a:r>
              <a:rPr lang="ru-RU" dirty="0" smtClean="0"/>
              <a:t>15 </a:t>
            </a:r>
            <a:r>
              <a:rPr lang="ru-RU" dirty="0" err="1" smtClean="0"/>
              <a:t>ц</a:t>
            </a:r>
            <a:r>
              <a:rPr lang="ru-RU" dirty="0" smtClean="0"/>
              <a:t> 64 кг   =  15 </a:t>
            </a:r>
            <a:r>
              <a:rPr lang="ru-RU" dirty="0" err="1" smtClean="0"/>
              <a:t>ц</a:t>
            </a:r>
            <a:r>
              <a:rPr lang="ru-RU" dirty="0" smtClean="0"/>
              <a:t>  +  0,64 </a:t>
            </a:r>
            <a:r>
              <a:rPr lang="ru-RU" dirty="0" err="1" smtClean="0"/>
              <a:t>ц</a:t>
            </a:r>
            <a:r>
              <a:rPr lang="ru-RU" dirty="0" smtClean="0"/>
              <a:t>  =  15,64 </a:t>
            </a:r>
            <a:r>
              <a:rPr lang="ru-RU" dirty="0" err="1" smtClean="0"/>
              <a:t>ц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3кг  =  0,03  </a:t>
            </a:r>
            <a:r>
              <a:rPr lang="ru-RU" dirty="0" err="1" smtClean="0"/>
              <a:t>ц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157 кг = 100кг + 57кг = 1ц + 0,57ц = 1,57 </a:t>
            </a:r>
            <a:r>
              <a:rPr lang="ru-RU" dirty="0" err="1" smtClean="0"/>
              <a:t>ц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2050" name="Picture 2" descr="C:\Program Files\Microsoft Office\MEDIA\CAGCAT10\j0299587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43174" y="1571612"/>
            <a:ext cx="4214842" cy="411591"/>
          </a:xfrm>
          <a:prstGeom prst="rect">
            <a:avLst/>
          </a:prstGeom>
          <a:noFill/>
        </p:spPr>
      </p:pic>
      <p:pic>
        <p:nvPicPr>
          <p:cNvPr id="2051" name="Picture 3" descr="C:\Program Files\Microsoft Office\MEDIA\CAGCAT10\j0299587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28794" y="2143116"/>
            <a:ext cx="1827886" cy="411591"/>
          </a:xfrm>
          <a:prstGeom prst="rect">
            <a:avLst/>
          </a:prstGeom>
          <a:noFill/>
        </p:spPr>
      </p:pic>
      <p:pic>
        <p:nvPicPr>
          <p:cNvPr id="2052" name="Picture 4" descr="C:\Program Files\Microsoft Office\MEDIA\CAGCAT10\j0299587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1670" y="2714620"/>
            <a:ext cx="1827886" cy="411591"/>
          </a:xfrm>
          <a:prstGeom prst="rect">
            <a:avLst/>
          </a:prstGeom>
          <a:noFill/>
        </p:spPr>
      </p:pic>
      <p:pic>
        <p:nvPicPr>
          <p:cNvPr id="2053" name="Picture 5" descr="C:\Program Files\Microsoft Office\MEDIA\CAGCAT10\j0299587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08" y="3286124"/>
            <a:ext cx="6500858" cy="483028"/>
          </a:xfrm>
          <a:prstGeom prst="rect">
            <a:avLst/>
          </a:prstGeom>
          <a:noFill/>
        </p:spPr>
      </p:pic>
      <p:pic>
        <p:nvPicPr>
          <p:cNvPr id="2054" name="Picture 6" descr="C:\Program Files\Microsoft Office\MEDIA\CAGCAT10\j0299587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14612" y="4500570"/>
            <a:ext cx="4500594" cy="411591"/>
          </a:xfrm>
          <a:prstGeom prst="rect">
            <a:avLst/>
          </a:prstGeom>
          <a:noFill/>
        </p:spPr>
      </p:pic>
      <p:pic>
        <p:nvPicPr>
          <p:cNvPr id="2055" name="Picture 7" descr="C:\Program Files\Microsoft Office\MEDIA\CAGCAT10\j0299587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04" y="5000636"/>
            <a:ext cx="1827886" cy="411590"/>
          </a:xfrm>
          <a:prstGeom prst="rect">
            <a:avLst/>
          </a:prstGeom>
          <a:noFill/>
        </p:spPr>
      </p:pic>
      <p:pic>
        <p:nvPicPr>
          <p:cNvPr id="2056" name="Picture 8" descr="C:\Program Files\Microsoft Office\MEDIA\CAGCAT10\j0299587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28794" y="5643578"/>
            <a:ext cx="5786478" cy="41159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0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5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0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242</TotalTime>
  <Words>650</Words>
  <Application>Microsoft Office PowerPoint</Application>
  <PresentationFormat>Экран (4:3)</PresentationFormat>
  <Paragraphs>78</Paragraphs>
  <Slides>10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Округление  чисел.</vt:lpstr>
      <vt:lpstr>Устный    счёт.</vt:lpstr>
      <vt:lpstr>Домашнее задание: № 1301</vt:lpstr>
      <vt:lpstr>№ 1302</vt:lpstr>
      <vt:lpstr>Основные  приёмы  округления.</vt:lpstr>
      <vt:lpstr>       Помните: если целая часть – трёхзначное число, то после округления оно должно остаться трёхзначным, четырёхзначное – четырёхзначным и т.д.</vt:lpstr>
      <vt:lpstr>Физкультминутка.</vt:lpstr>
      <vt:lpstr>№1. Сравнить числа: а). 3,2  и  3,179                                                      б).  0,5579  и   0,56</vt:lpstr>
      <vt:lpstr>№ 5. а). Выразить в тоннах:</vt:lpstr>
      <vt:lpstr>Домашнее   задание: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Округление  чисел.</dc:title>
  <dc:creator>1</dc:creator>
  <cp:lastModifiedBy>1</cp:lastModifiedBy>
  <cp:revision>29</cp:revision>
  <dcterms:created xsi:type="dcterms:W3CDTF">2010-02-22T05:24:41Z</dcterms:created>
  <dcterms:modified xsi:type="dcterms:W3CDTF">2012-04-04T15:17:39Z</dcterms:modified>
</cp:coreProperties>
</file>