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60" r:id="rId4"/>
    <p:sldId id="257" r:id="rId5"/>
    <p:sldId id="259" r:id="rId6"/>
    <p:sldId id="267" r:id="rId7"/>
    <p:sldId id="262" r:id="rId8"/>
    <p:sldId id="258" r:id="rId9"/>
    <p:sldId id="263" r:id="rId10"/>
    <p:sldId id="261" r:id="rId11"/>
    <p:sldId id="264" r:id="rId12"/>
    <p:sldId id="275" r:id="rId13"/>
    <p:sldId id="265" r:id="rId14"/>
    <p:sldId id="266" r:id="rId15"/>
    <p:sldId id="268" r:id="rId16"/>
    <p:sldId id="269" r:id="rId17"/>
    <p:sldId id="280" r:id="rId18"/>
    <p:sldId id="271" r:id="rId19"/>
    <p:sldId id="272" r:id="rId20"/>
    <p:sldId id="274" r:id="rId21"/>
    <p:sldId id="270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1B"/>
    <a:srgbClr val="740016"/>
    <a:srgbClr val="FF0000"/>
    <a:srgbClr val="333333"/>
    <a:srgbClr val="666699"/>
    <a:srgbClr val="333399"/>
    <a:srgbClr val="E7E200"/>
    <a:srgbClr val="FFFF00"/>
    <a:srgbClr val="0033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262A6-8914-4EEA-88C1-552BFE33083F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A03-BBE2-4E9C-9888-6ABC2246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4A03-BBE2-4E9C-9888-6ABC2246FE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3286148" cy="1571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3286148" cy="40005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214710" cy="1219199"/>
          </a:xfrm>
        </p:spPr>
        <p:txBody>
          <a:bodyPr anchor="t">
            <a:noAutofit/>
          </a:bodyPr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857232"/>
            <a:ext cx="4857784" cy="45005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3286148" cy="4143404"/>
          </a:xfrm>
          <a:blipFill dpi="0" rotWithShape="1">
            <a:blip r:embed="rId2" cstate="print">
              <a:alphaModFix amt="44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64347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3286148" cy="571504"/>
          </a:xfrm>
          <a:blipFill dpi="0" rotWithShape="1">
            <a:blip r:embed="rId2" cstate="print">
              <a:alphaModFix amt="27000"/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643181"/>
            <a:ext cx="3286148" cy="3643339"/>
          </a:xfrm>
          <a:blipFill dpi="0" rotWithShape="1">
            <a:blip r:embed="rId2" cstate="print">
              <a:alphaModFix amt="23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500042"/>
            <a:ext cx="46434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85860"/>
            <a:ext cx="4643470" cy="50006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3286148" cy="157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500042"/>
            <a:ext cx="4786346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C00000"/>
                </a:solidFill>
              </a:defRPr>
            </a:lvl1pPr>
          </a:lstStyle>
          <a:p>
            <a:fld id="{033DE3AF-2F93-4255-BCDC-4861A8072A1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929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C00000"/>
                </a:solidFill>
              </a:defRPr>
            </a:lvl1pPr>
          </a:lstStyle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spc="3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82;&#1072;&#1088;&#1090;&#1080;&#1085;&#1082;&#1080;%20&#1080;%20&#1090;&#1077;&#1082;&#1089;&#1090;/&#1089;&#1083;&#1086;&#1074;&#1072;&#1088;&#1100;.docx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82;&#1072;&#1088;&#1090;&#1080;&#1085;&#1082;&#1080;%20&#1080;%20&#1090;&#1077;&#1082;&#1089;&#1090;/&#1080;&#1089;&#1090;&#1086;&#1088;&#1080;&#1103;%20&#1082;&#1086;&#1085;&#1074;&#1077;&#1088;&#1090;&#1072;.doc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69;&#1087;&#1080;&#1089;&#1090;&#1086;&#1083;&#1103;&#1088;&#1085;&#1099;&#1081;%20&#1078;&#1072;&#1085;&#1088;\&#1074;&#1080;&#1076;&#1077;&#1086;\&#1060;&#1080;&#1083;&#1100;&#1084;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69;&#1087;&#1080;&#1089;&#1090;&#1086;&#1083;&#1103;&#1088;&#1085;&#1099;&#1081;%20&#1078;&#1072;&#1085;&#1088;\&#1074;&#1080;&#1076;&#1077;&#1086;\&#1060;&#1080;&#1083;&#1100;&#1084;_0001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69;&#1087;&#1080;&#1089;&#1090;&#1086;&#1083;&#1103;&#1088;&#1085;&#1099;&#1081;%20&#1078;&#1072;&#1085;&#1088;\&#1074;&#1080;&#1076;&#1077;&#1086;\&#1060;&#1080;&#1083;&#1100;&#1084;_0003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69;&#1087;&#1080;&#1089;&#1090;&#1086;&#1083;&#1103;&#1088;&#1085;&#1099;&#1081;%20&#1078;&#1072;&#1085;&#1088;\&#1074;&#1080;&#1076;&#1077;&#1086;\&#1060;&#1080;&#1083;&#1100;&#1084;_0004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76;&#1072;&#1085;&#1080;&#1077;.pptx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69;&#1087;&#1080;&#1089;&#1090;&#1086;&#1083;&#1103;&#1088;&#1085;&#1099;&#1081;%20&#1078;&#1072;&#1085;&#1088;%20&#1052;&#1054;&#1059;%20&#1052;&#1054;&#1064;&#8470;7\&#1074;&#1080;&#1076;&#1077;&#1086;\&#1101;&#1087;&#1080;&#1089;&#1090;&#1086;&#1083;&#1103;&#1088;&#1085;&#1099;&#1081;%20&#1078;&#1072;&#1085;&#1088;-&#1058;&#1088;&#1077;&#1082;%201%20(6).mp3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9;&#1087;&#1080;&#1089;&#1090;&#1086;&#1083;&#1103;&#1088;&#1085;&#1099;&#1081;%20&#1078;&#1072;&#1085;&#1088;%20&#1052;&#1054;&#1059;%20&#1052;&#1054;&#1064;&#8470;7\&#1074;&#1080;&#1076;&#1077;&#1086;\&#1043;&#1072;&#1081;&#1072;&#1074;&#1072;&#1090;&#1072;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ugosvet.ru/enc/gumanitarnye_nauki/lingvistika/PISMO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69;&#1087;&#1080;&#1089;&#1090;&#1086;&#1083;&#1103;&#1088;&#1085;&#1099;&#1081;%20&#1078;&#1072;&#1085;&#1088;\&#1074;&#1080;&#1076;&#1077;&#1086;\&#1060;&#1080;&#1083;&#1100;&#1084;_0002.wmv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2;&#1088;&#1090;&#1080;&#1085;&#1082;&#1080;%20&#1080;%20&#1090;&#1077;&#1082;&#1089;&#1090;/&#1055;&#1080;&#1089;&#1100;&#1084;&#1086;&#1074;&#1085;&#1080;&#1082;.doc" TargetMode="External"/><Relationship Id="rId2" Type="http://schemas.openxmlformats.org/officeDocument/2006/relationships/hyperlink" Target="&#1082;&#1072;&#1088;&#1090;&#1080;&#1085;&#1082;&#1080;%20&#1080;%20&#1090;&#1077;&#1082;&#1089;&#1090;/&#1075;&#1088;&#1072;&#1084;&#1086;&#1090;&#1082;&#1080;.do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3214710" cy="1785950"/>
          </a:xfrm>
        </p:spPr>
        <p:txBody>
          <a:bodyPr>
            <a:normAutofit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Тема урока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00240"/>
            <a:ext cx="3286148" cy="42862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i="1" dirty="0" smtClean="0">
                <a:solidFill>
                  <a:srgbClr val="740016"/>
                </a:solidFill>
                <a:latin typeface="Calibri" pitchFamily="34" charset="0"/>
              </a:rPr>
              <a:t>Автор</a:t>
            </a:r>
          </a:p>
          <a:p>
            <a:pPr algn="l"/>
            <a:endParaRPr lang="ru-RU" sz="2000" i="1" dirty="0" smtClean="0">
              <a:solidFill>
                <a:srgbClr val="740016"/>
              </a:solidFill>
              <a:latin typeface="Calibri" pitchFamily="34" charset="0"/>
            </a:endParaRPr>
          </a:p>
          <a:p>
            <a:pPr algn="l"/>
            <a:r>
              <a:rPr lang="ru-RU" i="1" dirty="0" smtClean="0">
                <a:solidFill>
                  <a:srgbClr val="740016"/>
                </a:solidFill>
                <a:latin typeface="Calibri" pitchFamily="34" charset="0"/>
              </a:rPr>
              <a:t>Середина Маргарита  Петровна, </a:t>
            </a:r>
          </a:p>
          <a:p>
            <a:pPr algn="l"/>
            <a:endParaRPr lang="ru-RU" sz="2000" i="1" dirty="0" smtClean="0">
              <a:solidFill>
                <a:srgbClr val="740016"/>
              </a:solidFill>
              <a:latin typeface="Calibri" pitchFamily="34" charset="0"/>
            </a:endParaRPr>
          </a:p>
          <a:p>
            <a:pPr algn="l"/>
            <a:endParaRPr lang="ru-RU" sz="2000" i="1" dirty="0" smtClean="0">
              <a:solidFill>
                <a:srgbClr val="740016"/>
              </a:solidFill>
              <a:latin typeface="Calibri" pitchFamily="34" charset="0"/>
            </a:endParaRPr>
          </a:p>
          <a:p>
            <a:pPr algn="l"/>
            <a:r>
              <a:rPr lang="ru-RU" sz="2000" i="1" dirty="0" smtClean="0">
                <a:solidFill>
                  <a:srgbClr val="740016"/>
                </a:solidFill>
                <a:latin typeface="Calibri" pitchFamily="34" charset="0"/>
              </a:rPr>
              <a:t>учитель русского  языка МОУ СОШ №7</a:t>
            </a:r>
          </a:p>
          <a:p>
            <a:pPr algn="l"/>
            <a:r>
              <a:rPr lang="ru-RU" i="1" dirty="0" smtClean="0">
                <a:solidFill>
                  <a:srgbClr val="740016"/>
                </a:solidFill>
                <a:latin typeface="Calibri" pitchFamily="34" charset="0"/>
              </a:rPr>
              <a:t> </a:t>
            </a:r>
          </a:p>
          <a:p>
            <a:pPr algn="l"/>
            <a:r>
              <a:rPr lang="ru-RU" sz="1800" i="1" dirty="0" smtClean="0">
                <a:solidFill>
                  <a:srgbClr val="740016"/>
                </a:solidFill>
                <a:latin typeface="Calibri" pitchFamily="34" charset="0"/>
              </a:rPr>
              <a:t>г. Сальска</a:t>
            </a:r>
          </a:p>
          <a:p>
            <a:pPr algn="l"/>
            <a:r>
              <a:rPr lang="ru-RU" sz="1800" i="1" dirty="0" smtClean="0">
                <a:solidFill>
                  <a:srgbClr val="740016"/>
                </a:solidFill>
                <a:latin typeface="Calibri" pitchFamily="34" charset="0"/>
              </a:rPr>
              <a:t> Ростовской области</a:t>
            </a:r>
            <a:endParaRPr lang="ru-RU" sz="1800" i="1" dirty="0">
              <a:solidFill>
                <a:srgbClr val="740016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785794"/>
            <a:ext cx="535781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rgbClr val="3333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Его</a:t>
            </a:r>
          </a:p>
          <a:p>
            <a:pPr algn="ctr"/>
            <a:r>
              <a:rPr lang="ru-RU" sz="4400" b="1" i="1" dirty="0" smtClean="0">
                <a:ln w="11430"/>
                <a:solidFill>
                  <a:srgbClr val="3333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величество эпистолярный жанр</a:t>
            </a:r>
            <a:endParaRPr lang="ru-RU" sz="4400" b="1" i="1" dirty="0">
              <a:ln w="11430"/>
              <a:solidFill>
                <a:srgbClr val="3333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6" name="Рисунок 30" descr="http://rus.1september.ru/2004/01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29230">
            <a:off x="5788981" y="4217353"/>
            <a:ext cx="1737119" cy="173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3286148" cy="1357322"/>
          </a:xfrm>
        </p:spPr>
        <p:txBody>
          <a:bodyPr/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Словарь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1714488"/>
            <a:ext cx="4357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40016"/>
                </a:solidFill>
              </a:rPr>
              <a:t>ПИСЬМО́</a:t>
            </a:r>
            <a:r>
              <a:rPr lang="ru-RU" sz="2000" dirty="0" smtClean="0">
                <a:solidFill>
                  <a:srgbClr val="740016"/>
                </a:solidFill>
              </a:rPr>
              <a:t> — эпистолярный жанр литературы, стихотворное или прозаическое обращение писателя к определенному лицу с постановкой какого-либо важного вопроса. </a:t>
            </a:r>
            <a:endParaRPr lang="ru-RU" sz="2000" dirty="0">
              <a:solidFill>
                <a:srgbClr val="74001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3714752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40016"/>
                </a:solidFill>
              </a:rPr>
              <a:t>ПОСЛА́НИЕ</a:t>
            </a:r>
            <a:r>
              <a:rPr lang="ru-RU" sz="2000" dirty="0" smtClean="0">
                <a:solidFill>
                  <a:srgbClr val="740016"/>
                </a:solidFill>
              </a:rPr>
              <a:t> — древнейший жанр монологической поэзии, большое стихотворение, в котором поэт, как бы беседуя с адресатом, высказывает свои суждения по какому-либо важному вопросу.</a:t>
            </a:r>
            <a:endParaRPr lang="ru-RU" sz="2000" dirty="0">
              <a:solidFill>
                <a:srgbClr val="740016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71480"/>
            <a:ext cx="3286148" cy="1357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785794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40016"/>
                </a:solidFill>
              </a:rPr>
              <a:t>ЭПИСТОЛА</a:t>
            </a:r>
            <a:r>
              <a:rPr lang="ru-RU" sz="2000" dirty="0" smtClean="0">
                <a:solidFill>
                  <a:srgbClr val="740016"/>
                </a:solidFill>
              </a:rPr>
              <a:t> – «послание», перевод с латинского языка.</a:t>
            </a:r>
            <a:endParaRPr lang="ru-RU" sz="2000" dirty="0">
              <a:solidFill>
                <a:srgbClr val="740016"/>
              </a:solidFill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286124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hlinkClick r:id="rId2" action="ppaction://hlinkfile"/>
              </a:rPr>
              <a:t>Другие слова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4" y="428604"/>
            <a:ext cx="4357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 action="ppaction://hlinkfile"/>
              </a:rPr>
              <a:t>КОНВЕРТ</a:t>
            </a:r>
            <a:r>
              <a:rPr lang="ru-RU" dirty="0" smtClean="0">
                <a:hlinkClick r:id="rId2" action="ppaction://hlinkfile"/>
              </a:rPr>
              <a:t> </a:t>
            </a:r>
            <a:r>
              <a:rPr lang="ru-RU" dirty="0" smtClean="0"/>
              <a:t>(от немецкого </a:t>
            </a:r>
            <a:r>
              <a:rPr lang="ru-RU" dirty="0" err="1" smtClean="0"/>
              <a:t>kuvert</a:t>
            </a:r>
            <a:r>
              <a:rPr lang="ru-RU" dirty="0" smtClean="0"/>
              <a:t>) - пакет из бумаги или полиэтилена для вкладывания, хранения и пересылки бумаг, плоских предметов и др.</a:t>
            </a:r>
            <a:br>
              <a:rPr lang="ru-RU" dirty="0" smtClean="0"/>
            </a:br>
            <a:r>
              <a:rPr lang="ru-RU" b="1" dirty="0" smtClean="0"/>
              <a:t>К</a:t>
            </a:r>
            <a:r>
              <a:rPr lang="ru-RU" b="1" i="1" dirty="0" smtClean="0"/>
              <a:t>ОНВЕРТ</a:t>
            </a:r>
            <a:r>
              <a:rPr lang="ru-RU" dirty="0" smtClean="0"/>
              <a:t> (от фр. </a:t>
            </a:r>
            <a:r>
              <a:rPr lang="ru-RU" dirty="0" err="1" smtClean="0"/>
              <a:t>Couvert</a:t>
            </a:r>
            <a:r>
              <a:rPr lang="ru-RU" dirty="0" smtClean="0"/>
              <a:t>) - об(в)</a:t>
            </a:r>
            <a:r>
              <a:rPr lang="ru-RU" dirty="0" err="1" smtClean="0"/>
              <a:t>ертка</a:t>
            </a:r>
            <a:r>
              <a:rPr lang="ru-RU" dirty="0" smtClean="0"/>
              <a:t>, оболочка, сорочка письма; бумажная сумка.</a:t>
            </a:r>
            <a:br>
              <a:rPr lang="ru-RU" dirty="0" smtClean="0"/>
            </a:br>
            <a:r>
              <a:rPr lang="ru-RU" b="1" dirty="0" smtClean="0"/>
              <a:t>КОНВЕРТ </a:t>
            </a:r>
            <a:r>
              <a:rPr lang="ru-RU" dirty="0" smtClean="0"/>
              <a:t>(по Ушакову) - сложенный с четырех сторон углами пакетик из бумаги, в который вкладывают письмо для отправки. 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СОРОЧКА ПИСЬМА</a:t>
            </a:r>
            <a:r>
              <a:rPr lang="ru-RU" dirty="0" smtClean="0"/>
              <a:t>» – столь образное и точное определение дал почтовому конверту в своём Толковом словаре Владимир Даль.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F:\Эпистолярный жанр\картинки и текст\48959264_386736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786322"/>
            <a:ext cx="2286016" cy="1460193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Почтовый конверт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643314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Словарь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428604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40016"/>
                </a:solidFill>
                <a:latin typeface="Century Schoolbook" pitchFamily="18" charset="0"/>
              </a:rPr>
              <a:t>Правила подписания конверта</a:t>
            </a:r>
            <a:endParaRPr lang="ru-RU" sz="2800" b="1" i="1" dirty="0">
              <a:solidFill>
                <a:srgbClr val="740016"/>
              </a:solidFill>
              <a:latin typeface="Century Schoolbook" pitchFamily="18" charset="0"/>
            </a:endParaRPr>
          </a:p>
        </p:txBody>
      </p:sp>
      <p:grpSp>
        <p:nvGrpSpPr>
          <p:cNvPr id="173" name="Группа 172"/>
          <p:cNvGrpSpPr/>
          <p:nvPr/>
        </p:nvGrpSpPr>
        <p:grpSpPr>
          <a:xfrm>
            <a:off x="4071934" y="2714620"/>
            <a:ext cx="4929222" cy="2286016"/>
            <a:chOff x="-1785982" y="4800600"/>
            <a:chExt cx="8686800" cy="4114800"/>
          </a:xfrm>
        </p:grpSpPr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-1785982" y="4800600"/>
              <a:ext cx="8686800" cy="4114800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rgbClr val="0033CC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35" descr="марка 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29322" y="4929198"/>
              <a:ext cx="739118" cy="571504"/>
            </a:xfrm>
            <a:prstGeom prst="rect">
              <a:avLst/>
            </a:prstGeom>
            <a:noFill/>
          </p:spPr>
        </p:pic>
        <p:pic>
          <p:nvPicPr>
            <p:cNvPr id="11" name="Picture 136" descr="LOGO-R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1364" y="4929198"/>
              <a:ext cx="1042114" cy="571504"/>
            </a:xfrm>
            <a:prstGeom prst="rect">
              <a:avLst/>
            </a:prstGeom>
            <a:noFill/>
          </p:spPr>
        </p:pic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-1500230" y="5000636"/>
              <a:ext cx="571504" cy="2143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200" i="1" dirty="0">
                  <a:solidFill>
                    <a:srgbClr val="0033CC"/>
                  </a:solidFill>
                  <a:latin typeface="Times New Roman" pitchFamily="18" charset="0"/>
                </a:rPr>
                <a:t>От кого</a:t>
              </a:r>
            </a:p>
          </p:txBody>
        </p:sp>
        <p:sp>
          <p:nvSpPr>
            <p:cNvPr id="80" name="Rectangle 14"/>
            <p:cNvSpPr>
              <a:spLocks noChangeArrowheads="1"/>
            </p:cNvSpPr>
            <p:nvPr/>
          </p:nvSpPr>
          <p:spPr bwMode="auto">
            <a:xfrm>
              <a:off x="-1500230" y="5286388"/>
              <a:ext cx="571504" cy="2857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200" i="1" dirty="0">
                  <a:solidFill>
                    <a:srgbClr val="0033CC"/>
                  </a:solidFill>
                  <a:latin typeface="Times New Roman" pitchFamily="18" charset="0"/>
                </a:rPr>
                <a:t>Откуда</a:t>
              </a: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-857288" y="5214950"/>
              <a:ext cx="27146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-857288" y="5499114"/>
              <a:ext cx="27146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-857288" y="5786454"/>
              <a:ext cx="27146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3071802" y="6215082"/>
              <a:ext cx="350046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2714612" y="6499246"/>
              <a:ext cx="38576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16"/>
            <p:cNvSpPr>
              <a:spLocks noChangeArrowheads="1"/>
            </p:cNvSpPr>
            <p:nvPr/>
          </p:nvSpPr>
          <p:spPr bwMode="auto">
            <a:xfrm>
              <a:off x="-778817" y="5786453"/>
              <a:ext cx="3273285" cy="428609"/>
            </a:xfrm>
            <a:prstGeom prst="rect">
              <a:avLst/>
            </a:prstGeom>
            <a:ln w="317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t"/>
            <a:lstStyle/>
            <a:p>
              <a:pPr algn="ctr"/>
              <a:r>
                <a:rPr lang="ru-RU" sz="1100" i="1" dirty="0">
                  <a:solidFill>
                    <a:srgbClr val="0033CC"/>
                  </a:solidFill>
                </a:rPr>
                <a:t>Индекс  места  </a:t>
              </a:r>
              <a:r>
                <a:rPr lang="ru-RU" sz="1100" i="1" dirty="0" smtClean="0">
                  <a:solidFill>
                    <a:srgbClr val="0033CC"/>
                  </a:solidFill>
                </a:rPr>
                <a:t>отправления</a:t>
              </a:r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auto">
            <a:xfrm>
              <a:off x="2571737" y="6072206"/>
              <a:ext cx="571504" cy="1428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200" i="1" dirty="0">
                  <a:solidFill>
                    <a:srgbClr val="0033CC"/>
                  </a:solidFill>
                  <a:latin typeface="Times New Roman" pitchFamily="18" charset="0"/>
                </a:rPr>
                <a:t>Кому</a:t>
              </a:r>
            </a:p>
          </p:txBody>
        </p:sp>
        <p:sp>
          <p:nvSpPr>
            <p:cNvPr id="98" name="Rectangle 22"/>
            <p:cNvSpPr>
              <a:spLocks noChangeArrowheads="1"/>
            </p:cNvSpPr>
            <p:nvPr/>
          </p:nvSpPr>
          <p:spPr bwMode="auto">
            <a:xfrm>
              <a:off x="2571736" y="6572272"/>
              <a:ext cx="500066" cy="1428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200" i="1" dirty="0">
                  <a:solidFill>
                    <a:srgbClr val="0033CC"/>
                  </a:solidFill>
                  <a:latin typeface="Times New Roman" pitchFamily="18" charset="0"/>
                </a:rPr>
                <a:t>Куда</a:t>
              </a: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>
              <a:off x="3071802" y="6784998"/>
              <a:ext cx="350046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2714612" y="7070750"/>
              <a:ext cx="38576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2714612" y="7356502"/>
              <a:ext cx="38576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2714612" y="7642254"/>
              <a:ext cx="38576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6"/>
            <p:cNvSpPr>
              <a:spLocks noChangeArrowheads="1"/>
            </p:cNvSpPr>
            <p:nvPr/>
          </p:nvSpPr>
          <p:spPr bwMode="auto">
            <a:xfrm>
              <a:off x="2494470" y="7643842"/>
              <a:ext cx="3021496" cy="500033"/>
            </a:xfrm>
            <a:prstGeom prst="rect">
              <a:avLst/>
            </a:prstGeom>
            <a:ln w="317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t"/>
            <a:lstStyle/>
            <a:p>
              <a:pPr algn="ctr"/>
              <a:r>
                <a:rPr lang="ru-RU" sz="1100" i="1" dirty="0">
                  <a:solidFill>
                    <a:srgbClr val="0033CC"/>
                  </a:solidFill>
                </a:rPr>
                <a:t>Индекс  места  </a:t>
              </a:r>
              <a:r>
                <a:rPr lang="ru-RU" sz="1100" i="1" dirty="0" smtClean="0">
                  <a:solidFill>
                    <a:srgbClr val="0033CC"/>
                  </a:solidFill>
                </a:rPr>
                <a:t>назначения</a:t>
              </a:r>
            </a:p>
          </p:txBody>
        </p:sp>
        <p:pic>
          <p:nvPicPr>
            <p:cNvPr id="109" name="Picture 107" descr="55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571668" y="8098188"/>
              <a:ext cx="285752" cy="617224"/>
            </a:xfrm>
            <a:prstGeom prst="rect">
              <a:avLst/>
            </a:prstGeom>
            <a:noFill/>
          </p:spPr>
        </p:pic>
        <p:grpSp>
          <p:nvGrpSpPr>
            <p:cNvPr id="111" name="Группа 110"/>
            <p:cNvGrpSpPr/>
            <p:nvPr/>
          </p:nvGrpSpPr>
          <p:grpSpPr>
            <a:xfrm>
              <a:off x="-1214478" y="8215346"/>
              <a:ext cx="285752" cy="571504"/>
              <a:chOff x="4357686" y="4857760"/>
              <a:chExt cx="428628" cy="857256"/>
            </a:xfrm>
          </p:grpSpPr>
          <p:sp>
            <p:nvSpPr>
              <p:cNvPr id="112" name="Прямоугольник 111"/>
              <p:cNvSpPr/>
              <p:nvPr/>
            </p:nvSpPr>
            <p:spPr>
              <a:xfrm>
                <a:off x="4357686" y="4857760"/>
                <a:ext cx="428628" cy="857256"/>
              </a:xfrm>
              <a:prstGeom prst="rect">
                <a:avLst/>
              </a:prstGeom>
              <a:noFill/>
              <a:ln w="12700" cap="rnd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3" name="Прямая соединительная линия 112"/>
              <p:cNvCxnSpPr>
                <a:stCxn id="112" idx="1"/>
                <a:endCxn id="112" idx="3"/>
              </p:cNvCxnSpPr>
              <p:nvPr/>
            </p:nvCxnSpPr>
            <p:spPr>
              <a:xfrm rot="10800000" flipH="1">
                <a:off x="4357686" y="5286388"/>
                <a:ext cx="428628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>
                <a:stCxn id="112" idx="1"/>
              </p:cNvCxnSpPr>
              <p:nvPr/>
            </p:nvCxnSpPr>
            <p:spPr>
              <a:xfrm rot="10800000" flipH="1">
                <a:off x="4357686" y="4857760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>
                <a:endCxn id="112" idx="3"/>
              </p:cNvCxnSpPr>
              <p:nvPr/>
            </p:nvCxnSpPr>
            <p:spPr>
              <a:xfrm rot="5400000" flipH="1" flipV="1">
                <a:off x="4357686" y="5286388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Группа 137"/>
            <p:cNvGrpSpPr/>
            <p:nvPr/>
          </p:nvGrpSpPr>
          <p:grpSpPr>
            <a:xfrm>
              <a:off x="-785850" y="8215346"/>
              <a:ext cx="285752" cy="571504"/>
              <a:chOff x="4357686" y="4857760"/>
              <a:chExt cx="428628" cy="857256"/>
            </a:xfrm>
          </p:grpSpPr>
          <p:sp>
            <p:nvSpPr>
              <p:cNvPr id="139" name="Прямоугольник 138"/>
              <p:cNvSpPr/>
              <p:nvPr/>
            </p:nvSpPr>
            <p:spPr>
              <a:xfrm>
                <a:off x="4357686" y="4857760"/>
                <a:ext cx="428628" cy="857256"/>
              </a:xfrm>
              <a:prstGeom prst="rect">
                <a:avLst/>
              </a:prstGeom>
              <a:noFill/>
              <a:ln w="12700" cap="rnd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0" name="Прямая соединительная линия 139"/>
              <p:cNvCxnSpPr>
                <a:stCxn id="139" idx="1"/>
                <a:endCxn id="139" idx="3"/>
              </p:cNvCxnSpPr>
              <p:nvPr/>
            </p:nvCxnSpPr>
            <p:spPr>
              <a:xfrm rot="10800000" flipH="1">
                <a:off x="4357686" y="5286388"/>
                <a:ext cx="428628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>
                <a:stCxn id="139" idx="1"/>
              </p:cNvCxnSpPr>
              <p:nvPr/>
            </p:nvCxnSpPr>
            <p:spPr>
              <a:xfrm rot="10800000" flipH="1">
                <a:off x="4357686" y="4857760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>
                <a:endCxn id="139" idx="3"/>
              </p:cNvCxnSpPr>
              <p:nvPr/>
            </p:nvCxnSpPr>
            <p:spPr>
              <a:xfrm rot="5400000" flipH="1" flipV="1">
                <a:off x="4357686" y="5286388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Группа 142"/>
            <p:cNvGrpSpPr/>
            <p:nvPr/>
          </p:nvGrpSpPr>
          <p:grpSpPr>
            <a:xfrm>
              <a:off x="-357222" y="8215346"/>
              <a:ext cx="285752" cy="571504"/>
              <a:chOff x="4357686" y="4857760"/>
              <a:chExt cx="428628" cy="857256"/>
            </a:xfrm>
          </p:grpSpPr>
          <p:sp>
            <p:nvSpPr>
              <p:cNvPr id="144" name="Прямоугольник 143"/>
              <p:cNvSpPr/>
              <p:nvPr/>
            </p:nvSpPr>
            <p:spPr>
              <a:xfrm>
                <a:off x="4357686" y="4857760"/>
                <a:ext cx="428628" cy="857256"/>
              </a:xfrm>
              <a:prstGeom prst="rect">
                <a:avLst/>
              </a:prstGeom>
              <a:noFill/>
              <a:ln w="12700" cap="rnd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5" name="Прямая соединительная линия 144"/>
              <p:cNvCxnSpPr>
                <a:stCxn id="144" idx="1"/>
                <a:endCxn id="144" idx="3"/>
              </p:cNvCxnSpPr>
              <p:nvPr/>
            </p:nvCxnSpPr>
            <p:spPr>
              <a:xfrm rot="10800000" flipH="1">
                <a:off x="4357686" y="5286388"/>
                <a:ext cx="428628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144" idx="1"/>
              </p:cNvCxnSpPr>
              <p:nvPr/>
            </p:nvCxnSpPr>
            <p:spPr>
              <a:xfrm rot="10800000" flipH="1">
                <a:off x="4357686" y="4857760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>
                <a:endCxn id="144" idx="3"/>
              </p:cNvCxnSpPr>
              <p:nvPr/>
            </p:nvCxnSpPr>
            <p:spPr>
              <a:xfrm rot="5400000" flipH="1" flipV="1">
                <a:off x="4357686" y="5286388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Группа 147"/>
            <p:cNvGrpSpPr/>
            <p:nvPr/>
          </p:nvGrpSpPr>
          <p:grpSpPr>
            <a:xfrm>
              <a:off x="71406" y="8215346"/>
              <a:ext cx="285752" cy="571504"/>
              <a:chOff x="4357686" y="4857760"/>
              <a:chExt cx="428628" cy="857256"/>
            </a:xfrm>
          </p:grpSpPr>
          <p:sp>
            <p:nvSpPr>
              <p:cNvPr id="149" name="Прямоугольник 148"/>
              <p:cNvSpPr/>
              <p:nvPr/>
            </p:nvSpPr>
            <p:spPr>
              <a:xfrm>
                <a:off x="4357686" y="4857760"/>
                <a:ext cx="428628" cy="857256"/>
              </a:xfrm>
              <a:prstGeom prst="rect">
                <a:avLst/>
              </a:prstGeom>
              <a:noFill/>
              <a:ln w="12700" cap="rnd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0" name="Прямая соединительная линия 149"/>
              <p:cNvCxnSpPr>
                <a:stCxn id="149" idx="1"/>
                <a:endCxn id="149" idx="3"/>
              </p:cNvCxnSpPr>
              <p:nvPr/>
            </p:nvCxnSpPr>
            <p:spPr>
              <a:xfrm rot="10800000" flipH="1">
                <a:off x="4357686" y="5286388"/>
                <a:ext cx="428628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>
                <a:stCxn id="149" idx="1"/>
              </p:cNvCxnSpPr>
              <p:nvPr/>
            </p:nvCxnSpPr>
            <p:spPr>
              <a:xfrm rot="10800000" flipH="1">
                <a:off x="4357686" y="4857760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>
                <a:endCxn id="149" idx="3"/>
              </p:cNvCxnSpPr>
              <p:nvPr/>
            </p:nvCxnSpPr>
            <p:spPr>
              <a:xfrm rot="5400000" flipH="1" flipV="1">
                <a:off x="4357686" y="5286388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Группа 152"/>
            <p:cNvGrpSpPr/>
            <p:nvPr/>
          </p:nvGrpSpPr>
          <p:grpSpPr>
            <a:xfrm>
              <a:off x="500034" y="8215346"/>
              <a:ext cx="285752" cy="571504"/>
              <a:chOff x="4357686" y="4857760"/>
              <a:chExt cx="428628" cy="857256"/>
            </a:xfrm>
          </p:grpSpPr>
          <p:sp>
            <p:nvSpPr>
              <p:cNvPr id="154" name="Прямоугольник 153"/>
              <p:cNvSpPr/>
              <p:nvPr/>
            </p:nvSpPr>
            <p:spPr>
              <a:xfrm>
                <a:off x="4357686" y="4857760"/>
                <a:ext cx="428628" cy="857256"/>
              </a:xfrm>
              <a:prstGeom prst="rect">
                <a:avLst/>
              </a:prstGeom>
              <a:noFill/>
              <a:ln w="12700" cap="rnd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5" name="Прямая соединительная линия 154"/>
              <p:cNvCxnSpPr>
                <a:stCxn id="154" idx="1"/>
                <a:endCxn id="154" idx="3"/>
              </p:cNvCxnSpPr>
              <p:nvPr/>
            </p:nvCxnSpPr>
            <p:spPr>
              <a:xfrm rot="10800000" flipH="1">
                <a:off x="4357686" y="5286388"/>
                <a:ext cx="428628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>
                <a:stCxn id="154" idx="1"/>
              </p:cNvCxnSpPr>
              <p:nvPr/>
            </p:nvCxnSpPr>
            <p:spPr>
              <a:xfrm rot="10800000" flipH="1">
                <a:off x="4357686" y="4857760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>
                <a:endCxn id="154" idx="3"/>
              </p:cNvCxnSpPr>
              <p:nvPr/>
            </p:nvCxnSpPr>
            <p:spPr>
              <a:xfrm rot="5400000" flipH="1" flipV="1">
                <a:off x="4357686" y="5286388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Группа 157"/>
            <p:cNvGrpSpPr/>
            <p:nvPr/>
          </p:nvGrpSpPr>
          <p:grpSpPr>
            <a:xfrm>
              <a:off x="928662" y="8215346"/>
              <a:ext cx="285752" cy="571504"/>
              <a:chOff x="4357686" y="4857760"/>
              <a:chExt cx="428628" cy="857256"/>
            </a:xfrm>
          </p:grpSpPr>
          <p:sp>
            <p:nvSpPr>
              <p:cNvPr id="159" name="Прямоугольник 158"/>
              <p:cNvSpPr/>
              <p:nvPr/>
            </p:nvSpPr>
            <p:spPr>
              <a:xfrm>
                <a:off x="4357686" y="4857760"/>
                <a:ext cx="428628" cy="857256"/>
              </a:xfrm>
              <a:prstGeom prst="rect">
                <a:avLst/>
              </a:prstGeom>
              <a:noFill/>
              <a:ln w="12700" cap="rnd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0" name="Прямая соединительная линия 159"/>
              <p:cNvCxnSpPr>
                <a:stCxn id="159" idx="1"/>
                <a:endCxn id="159" idx="3"/>
              </p:cNvCxnSpPr>
              <p:nvPr/>
            </p:nvCxnSpPr>
            <p:spPr>
              <a:xfrm rot="10800000" flipH="1">
                <a:off x="4357686" y="5286388"/>
                <a:ext cx="428628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>
                <a:stCxn id="159" idx="1"/>
              </p:cNvCxnSpPr>
              <p:nvPr/>
            </p:nvCxnSpPr>
            <p:spPr>
              <a:xfrm rot="10800000" flipH="1">
                <a:off x="4357686" y="4857760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>
                <a:endCxn id="159" idx="3"/>
              </p:cNvCxnSpPr>
              <p:nvPr/>
            </p:nvCxnSpPr>
            <p:spPr>
              <a:xfrm rot="5400000" flipH="1" flipV="1">
                <a:off x="4357686" y="5286388"/>
                <a:ext cx="428628" cy="4286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-1214478" y="8143908"/>
              <a:ext cx="285752" cy="158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>
              <a:off x="-785850" y="8143908"/>
              <a:ext cx="285752" cy="158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>
              <a:off x="-357222" y="8143908"/>
              <a:ext cx="285752" cy="158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71406" y="8143908"/>
              <a:ext cx="285752" cy="158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500034" y="8142320"/>
              <a:ext cx="285752" cy="158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928662" y="8143908"/>
              <a:ext cx="285752" cy="158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Picture 2" descr="F:\Эпистолярный жанр\картинки и текст\Постоквашино 00_03_00-00_03_56_000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428792" y="6290722"/>
              <a:ext cx="2786082" cy="18531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Почтовый конверт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4348" y="3286124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Оформление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357298"/>
            <a:ext cx="4857784" cy="364333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Правила написания письма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143248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Найдите приметы эпистолярного жанра.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100010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itchFamily="18" charset="0"/>
              </a:rPr>
              <a:t>Ваш текст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6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428736"/>
            <a:ext cx="4762491" cy="3643306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Правила написания письма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143248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Найдите приметы эпистолярного жанра.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100010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itchFamily="18" charset="0"/>
              </a:rPr>
              <a:t>Ваш текст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7" name="Фильм_00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285728"/>
            <a:ext cx="4929222" cy="5643602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Правила написания письма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143248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Найдите приметы эпистолярного жанра.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ильм_000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285728"/>
            <a:ext cx="4881554" cy="5572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0562" y="100010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itchFamily="18" charset="0"/>
              </a:rPr>
              <a:t>Ваш текст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Правила написания письма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143248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Найдите приметы эпистолярного жанра.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34" y="285728"/>
            <a:ext cx="492922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40016"/>
                </a:solidFill>
                <a:latin typeface="Century Schoolbook" pitchFamily="18" charset="0"/>
              </a:rPr>
              <a:t>«Нельзя писать в пустоту. Работая, надо представлять себе того милого человека, которому ты рассказываешь все лучшее, что накопилось у тебя на душе и на сердце. Тогда придут сильные и свежие слова».                      К.Г.Паустовский </a:t>
            </a:r>
            <a:endParaRPr lang="ru-RU" sz="3200" b="1" i="1" dirty="0">
              <a:solidFill>
                <a:srgbClr val="740016"/>
              </a:solidFill>
              <a:latin typeface="Century Schoolbook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Правила написания письма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286124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Запиши эпиграф в тетради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50004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740016"/>
                </a:solidFill>
              </a:rPr>
              <a:t>Любое письмо имеет автора (</a:t>
            </a:r>
            <a:r>
              <a:rPr lang="ru-RU" sz="2400" b="1" dirty="0" smtClean="0">
                <a:solidFill>
                  <a:srgbClr val="740016"/>
                </a:solidFill>
              </a:rPr>
              <a:t>адресанта</a:t>
            </a:r>
            <a:r>
              <a:rPr lang="ru-RU" sz="2400" dirty="0" smtClean="0">
                <a:solidFill>
                  <a:srgbClr val="740016"/>
                </a:solidFill>
              </a:rPr>
              <a:t>) и того, к кому обращено (</a:t>
            </a:r>
            <a:r>
              <a:rPr lang="ru-RU" sz="2400" b="1" dirty="0" smtClean="0">
                <a:solidFill>
                  <a:srgbClr val="740016"/>
                </a:solidFill>
              </a:rPr>
              <a:t>адресата</a:t>
            </a:r>
            <a:r>
              <a:rPr lang="ru-RU" sz="2400" dirty="0" smtClean="0">
                <a:solidFill>
                  <a:srgbClr val="740016"/>
                </a:solidFill>
              </a:rPr>
              <a:t>).</a:t>
            </a:r>
            <a:endParaRPr lang="ru-RU" sz="2400" dirty="0">
              <a:solidFill>
                <a:srgbClr val="740016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1714488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40016"/>
                </a:solidFill>
              </a:rPr>
              <a:t>Формы письма:</a:t>
            </a:r>
            <a:endParaRPr lang="ru-RU" sz="2400" dirty="0" smtClean="0">
              <a:solidFill>
                <a:srgbClr val="740016"/>
              </a:solidFill>
            </a:endParaRPr>
          </a:p>
          <a:p>
            <a:r>
              <a:rPr lang="ru-RU" sz="2400" dirty="0" smtClean="0">
                <a:solidFill>
                  <a:srgbClr val="740016"/>
                </a:solidFill>
              </a:rPr>
              <a:t>1) традиционная (бумажная);</a:t>
            </a:r>
          </a:p>
          <a:p>
            <a:r>
              <a:rPr lang="ru-RU" sz="2400" dirty="0" smtClean="0">
                <a:solidFill>
                  <a:srgbClr val="740016"/>
                </a:solidFill>
              </a:rPr>
              <a:t>2) электронная (по электронной почте).</a:t>
            </a:r>
            <a:endParaRPr lang="ru-RU" sz="2400" dirty="0">
              <a:solidFill>
                <a:srgbClr val="740016"/>
              </a:solidFill>
            </a:endParaRPr>
          </a:p>
        </p:txBody>
      </p:sp>
      <p:pic>
        <p:nvPicPr>
          <p:cNvPr id="1026" name="Picture 2" descr="F:\Эпистолярный жанр\картинки и текст\081f2e94283da2c9a8519a16acf8215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6124"/>
            <a:ext cx="3967169" cy="2506809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Правила написания письма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143248"/>
            <a:ext cx="328614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Зависит ли содержание письма от его формы?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4810" y="428604"/>
            <a:ext cx="46434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Виды письма: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прошение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сообщение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извещение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напоминание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увещание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уведомление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благодарственное письмо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рекомендательное письмо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письмо из путешествия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поздравление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соболезнование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извинения и другие…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Правила написания письма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143248"/>
            <a:ext cx="33575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Определить характерные признаки данных писем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-24"/>
            <a:ext cx="3286148" cy="785818"/>
          </a:xfrm>
        </p:spPr>
        <p:txBody>
          <a:bodyPr>
            <a:noAutofit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Содержание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1.  Возникновение </a:t>
            </a:r>
          </a:p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     письменности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643182"/>
            <a:ext cx="342902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2.  Для любознательных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357562"/>
            <a:ext cx="285752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3.   История почты</a:t>
            </a:r>
            <a:endParaRPr lang="ru-RU" sz="2000" b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929066"/>
            <a:ext cx="285752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4.   Словарь</a:t>
            </a:r>
            <a:endParaRPr lang="ru-RU" sz="2000" b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72008"/>
            <a:ext cx="285752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5.  Конверт</a:t>
            </a:r>
            <a:endParaRPr lang="ru-RU" sz="2000" b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14282" y="5214950"/>
            <a:ext cx="328614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lang="ru-RU" sz="2000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6.  Письмо</a:t>
            </a:r>
            <a:endParaRPr lang="ru-RU" sz="2000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929330"/>
            <a:ext cx="285752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7.  Задания</a:t>
            </a:r>
            <a:endParaRPr lang="ru-RU" sz="2000" b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 descr="F:\Эпистолярный жанр\картинки и текст\add5bf6cb5f1e01cbf1403765d9faa74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928934"/>
            <a:ext cx="4357718" cy="28575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43372" y="357166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solidFill>
                  <a:srgbClr val="8E001B"/>
                </a:solidFill>
                <a:latin typeface="Calibri" pitchFamily="34" charset="0"/>
                <a:ea typeface="Times New Roman" pitchFamily="18" charset="0"/>
              </a:rPr>
              <a:t>«…черные слова на белой бумаге – это душа нараспашку</a:t>
            </a:r>
            <a:r>
              <a:rPr lang="ru-RU" sz="3600" dirty="0" smtClean="0">
                <a:solidFill>
                  <a:srgbClr val="8E001B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».                                           </a:t>
            </a:r>
            <a:r>
              <a:rPr lang="en-US" sz="3600" dirty="0" smtClean="0">
                <a:solidFill>
                  <a:srgbClr val="8E001B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(Г. </a:t>
            </a:r>
            <a:r>
              <a:rPr lang="en-US" sz="3600" dirty="0" err="1" smtClean="0">
                <a:solidFill>
                  <a:srgbClr val="8E001B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Мопассан</a:t>
            </a:r>
            <a:r>
              <a:rPr lang="en-US" sz="3600" dirty="0" smtClean="0">
                <a:solidFill>
                  <a:srgbClr val="8E001B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).</a:t>
            </a:r>
            <a:endParaRPr lang="en-US" sz="4800" dirty="0" smtClean="0">
              <a:solidFill>
                <a:srgbClr val="8E001B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6" y="214290"/>
            <a:ext cx="50006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Части письма</a:t>
            </a:r>
            <a:endParaRPr lang="ru-RU" sz="2000" dirty="0" smtClean="0"/>
          </a:p>
          <a:p>
            <a:r>
              <a:rPr lang="ru-RU" sz="2000" dirty="0" smtClean="0"/>
              <a:t>1. Приветствие и (или) обращение – название того, кому предназначено письмо дата и местонахождение отправителя, .</a:t>
            </a:r>
            <a:br>
              <a:rPr lang="ru-RU" sz="2000" dirty="0" smtClean="0"/>
            </a:br>
            <a:r>
              <a:rPr lang="en-US" sz="2000" dirty="0" smtClean="0"/>
              <a:t>2. </a:t>
            </a:r>
            <a:r>
              <a:rPr lang="en-US" sz="2000" dirty="0" err="1" smtClean="0"/>
              <a:t>Вступление</a:t>
            </a:r>
            <a:r>
              <a:rPr lang="en-US" sz="2000" dirty="0" smtClean="0"/>
              <a:t> – </a:t>
            </a:r>
            <a:r>
              <a:rPr lang="en-US" sz="2000" dirty="0" err="1" smtClean="0"/>
              <a:t>извинение</a:t>
            </a:r>
            <a:r>
              <a:rPr lang="en-US" sz="2000" dirty="0" smtClean="0"/>
              <a:t>, </a:t>
            </a:r>
            <a:r>
              <a:rPr lang="en-US" sz="2000" dirty="0" err="1" smtClean="0"/>
              <a:t>вопросы</a:t>
            </a:r>
            <a:r>
              <a:rPr lang="en-US" sz="2000" dirty="0" smtClean="0"/>
              <a:t>, </a:t>
            </a:r>
            <a:r>
              <a:rPr lang="en-US" sz="2000" dirty="0" err="1" smtClean="0"/>
              <a:t>отражающие</a:t>
            </a:r>
            <a:r>
              <a:rPr lang="en-US" sz="2000" dirty="0" smtClean="0"/>
              <a:t> </a:t>
            </a:r>
            <a:r>
              <a:rPr lang="en-US" sz="2000" dirty="0" err="1" smtClean="0"/>
              <a:t>интерес</a:t>
            </a:r>
            <a:r>
              <a:rPr lang="en-US" sz="2000" dirty="0" smtClean="0"/>
              <a:t> к </a:t>
            </a:r>
            <a:r>
              <a:rPr lang="en-US" sz="2000" dirty="0" err="1" smtClean="0"/>
              <a:t>жизни</a:t>
            </a:r>
            <a:r>
              <a:rPr lang="en-US" sz="2000" dirty="0" smtClean="0"/>
              <a:t> </a:t>
            </a:r>
            <a:r>
              <a:rPr lang="en-US" sz="2000" dirty="0" err="1" smtClean="0"/>
              <a:t>адресата</a:t>
            </a:r>
            <a:r>
              <a:rPr lang="en-US" sz="2000" dirty="0" smtClean="0"/>
              <a:t>, </a:t>
            </a:r>
            <a:r>
              <a:rPr lang="en-US" sz="2000" dirty="0" err="1" smtClean="0"/>
              <a:t>любезности</a:t>
            </a:r>
            <a:r>
              <a:rPr lang="en-US" sz="2000" dirty="0" smtClean="0"/>
              <a:t> в </a:t>
            </a:r>
            <a:r>
              <a:rPr lang="en-US" sz="2000" dirty="0" err="1" smtClean="0"/>
              <a:t>его</a:t>
            </a:r>
            <a:r>
              <a:rPr lang="en-US" sz="2000" dirty="0" smtClean="0"/>
              <a:t> </a:t>
            </a:r>
            <a:r>
              <a:rPr lang="en-US" sz="2000" dirty="0" err="1" smtClean="0"/>
              <a:t>адрес</a:t>
            </a:r>
            <a:r>
              <a:rPr lang="en-US" sz="2000" dirty="0" smtClean="0"/>
              <a:t>, </a:t>
            </a:r>
            <a:r>
              <a:rPr lang="en-US" sz="2000" dirty="0" err="1" smtClean="0"/>
              <a:t>пожелания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ru-RU" sz="2000" dirty="0" smtClean="0"/>
              <a:t>3. Основная часть – изложение деловой или личной информации, интересующей адресата, предмет разговора, его связь с предыдущим письмом, просьбы, пожелания, предложения, приветы родным и знакомым и т.д.</a:t>
            </a:r>
            <a:br>
              <a:rPr lang="ru-RU" sz="2000" dirty="0" smtClean="0"/>
            </a:br>
            <a:r>
              <a:rPr lang="ru-RU" sz="2000" dirty="0" smtClean="0"/>
              <a:t>4. </a:t>
            </a:r>
            <a:r>
              <a:rPr lang="en-US" sz="2000" dirty="0" err="1" smtClean="0"/>
              <a:t>Заключение</a:t>
            </a:r>
            <a:r>
              <a:rPr lang="en-US" sz="2000" dirty="0" smtClean="0"/>
              <a:t> – </a:t>
            </a:r>
            <a:r>
              <a:rPr lang="en-US" sz="2000" dirty="0" err="1" smtClean="0"/>
              <a:t>выражение</a:t>
            </a:r>
            <a:r>
              <a:rPr lang="en-US" sz="2000" dirty="0" smtClean="0"/>
              <a:t> </a:t>
            </a:r>
            <a:r>
              <a:rPr lang="en-US" sz="2000" dirty="0" err="1" smtClean="0"/>
              <a:t>уважения</a:t>
            </a:r>
            <a:r>
              <a:rPr lang="en-US" sz="2000" dirty="0" smtClean="0"/>
              <a:t>, </a:t>
            </a:r>
            <a:r>
              <a:rPr lang="en-US" sz="2000" dirty="0" err="1" smtClean="0"/>
              <a:t>любви</a:t>
            </a:r>
            <a:r>
              <a:rPr lang="en-US" sz="2000" dirty="0" smtClean="0"/>
              <a:t>, </a:t>
            </a:r>
            <a:r>
              <a:rPr lang="en-US" sz="2000" dirty="0" err="1" smtClean="0"/>
              <a:t>преданности</a:t>
            </a:r>
            <a:r>
              <a:rPr lang="en-US" sz="2000" dirty="0" smtClean="0"/>
              <a:t>, </a:t>
            </a:r>
            <a:r>
              <a:rPr lang="en-US" sz="2000" dirty="0" err="1" smtClean="0"/>
              <a:t>прощения</a:t>
            </a:r>
            <a:r>
              <a:rPr lang="en-US" sz="2000" dirty="0" smtClean="0"/>
              <a:t>, </a:t>
            </a:r>
            <a:r>
              <a:rPr lang="en-US" sz="2000" dirty="0" err="1" smtClean="0"/>
              <a:t>прощания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5. </a:t>
            </a:r>
            <a:r>
              <a:rPr lang="en-US" sz="2000" dirty="0" err="1" smtClean="0"/>
              <a:t>Подпись</a:t>
            </a:r>
            <a:r>
              <a:rPr lang="en-US" sz="2000" dirty="0" smtClean="0"/>
              <a:t>. </a:t>
            </a:r>
            <a:r>
              <a:rPr lang="ru-RU" sz="2000" dirty="0" smtClean="0"/>
              <a:t>Дата и местонахождение отправителя, если не указаны в самом    </a:t>
            </a:r>
          </a:p>
          <a:p>
            <a:r>
              <a:rPr lang="ru-RU" sz="2000" dirty="0" smtClean="0"/>
              <a:t> начале.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Правила написания письма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143248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Как основная часть письма влияет на форму приветствия и заключения?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3500430" cy="1571636"/>
          </a:xfrm>
        </p:spPr>
        <p:txBody>
          <a:bodyPr>
            <a:normAutofit/>
          </a:bodyPr>
          <a:lstStyle/>
          <a:p>
            <a:r>
              <a:rPr lang="ru-RU" sz="3200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Практические задания</a:t>
            </a:r>
            <a:endParaRPr lang="ru-RU" sz="3200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000372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Работа в тетрадях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  <p:pic>
        <p:nvPicPr>
          <p:cNvPr id="1026" name="Picture 2" descr="F:\Эпистолярный жанр\картинки и текст\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7496"/>
            <a:ext cx="2371721" cy="31622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00562" y="100010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Century Schoolbook" pitchFamily="18" charset="0"/>
                <a:hlinkClick r:id="rId3" action="ppaction://hlinkpres?slideindex=1&amp;slidetitle="/>
              </a:rPr>
              <a:t>Порешаем</a:t>
            </a:r>
            <a:endParaRPr lang="ru-RU" sz="32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3571868" cy="1571636"/>
          </a:xfrm>
        </p:spPr>
        <p:txBody>
          <a:bodyPr>
            <a:normAutofit/>
          </a:bodyPr>
          <a:lstStyle/>
          <a:p>
            <a:r>
              <a:rPr lang="ru-RU" sz="3200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200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200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 заключение</a:t>
            </a:r>
            <a:endParaRPr lang="ru-RU" sz="3200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143116"/>
            <a:ext cx="3429024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ctr">
              <a:lnSpc>
                <a:spcPts val="2400"/>
              </a:lnSpc>
            </a:pPr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Друзья!</a:t>
            </a:r>
          </a:p>
          <a:p>
            <a:pPr marL="457200" indent="-457200" algn="ctr">
              <a:lnSpc>
                <a:spcPts val="2400"/>
              </a:lnSpc>
            </a:pPr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От всего сердца желаю вам удачи во всех начинаниях, веры в себя, надежных друзей и близких.</a:t>
            </a:r>
          </a:p>
          <a:p>
            <a:pPr marL="457200" indent="-457200" algn="ctr">
              <a:lnSpc>
                <a:spcPts val="2400"/>
              </a:lnSpc>
            </a:pPr>
            <a:r>
              <a:rPr lang="en-US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Vale!</a:t>
            </a:r>
            <a:endParaRPr lang="ru-RU" sz="2000" b="1" i="1" dirty="0" smtClean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  <a:p>
            <a:pPr marL="457200" indent="-457200" algn="ctr">
              <a:lnSpc>
                <a:spcPts val="2400"/>
              </a:lnSpc>
            </a:pPr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Середина Маргарита Петровна.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  <p:pic>
        <p:nvPicPr>
          <p:cNvPr id="1026" name="Picture 2" descr="D:\Середина МП\я\к фильбму\фотки\kuznecov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9" y="1142984"/>
            <a:ext cx="2365177" cy="3500462"/>
          </a:xfrm>
          <a:prstGeom prst="rect">
            <a:avLst/>
          </a:prstGeom>
          <a:noFill/>
        </p:spPr>
      </p:pic>
      <p:pic>
        <p:nvPicPr>
          <p:cNvPr id="7" name="эпистолярный жанр-Трек 1 (6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214810" y="5572140"/>
            <a:ext cx="464347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4214810" y="2071679"/>
            <a:ext cx="4643470" cy="3500462"/>
          </a:xfrm>
          <a:custGeom>
            <a:avLst/>
            <a:gdLst>
              <a:gd name="connsiteX0" fmla="*/ 0 w 6534615"/>
              <a:gd name="connsiteY0" fmla="*/ 2029521 h 2029521"/>
              <a:gd name="connsiteX1" fmla="*/ 356839 w 6534615"/>
              <a:gd name="connsiteY1" fmla="*/ 1293541 h 2029521"/>
              <a:gd name="connsiteX2" fmla="*/ 959005 w 6534615"/>
              <a:gd name="connsiteY2" fmla="*/ 646770 h 2029521"/>
              <a:gd name="connsiteX3" fmla="*/ 1873405 w 6534615"/>
              <a:gd name="connsiteY3" fmla="*/ 178419 h 2029521"/>
              <a:gd name="connsiteX4" fmla="*/ 2609385 w 6534615"/>
              <a:gd name="connsiteY4" fmla="*/ 44604 h 2029521"/>
              <a:gd name="connsiteX5" fmla="*/ 3724507 w 6534615"/>
              <a:gd name="connsiteY5" fmla="*/ 22302 h 2029521"/>
              <a:gd name="connsiteX6" fmla="*/ 4638907 w 6534615"/>
              <a:gd name="connsiteY6" fmla="*/ 178419 h 2029521"/>
              <a:gd name="connsiteX7" fmla="*/ 5419493 w 6534615"/>
              <a:gd name="connsiteY7" fmla="*/ 490653 h 2029521"/>
              <a:gd name="connsiteX8" fmla="*/ 5798634 w 6534615"/>
              <a:gd name="connsiteY8" fmla="*/ 802887 h 2029521"/>
              <a:gd name="connsiteX9" fmla="*/ 6043961 w 6534615"/>
              <a:gd name="connsiteY9" fmla="*/ 1115121 h 2029521"/>
              <a:gd name="connsiteX10" fmla="*/ 6356195 w 6534615"/>
              <a:gd name="connsiteY10" fmla="*/ 1605775 h 2029521"/>
              <a:gd name="connsiteX11" fmla="*/ 6490010 w 6534615"/>
              <a:gd name="connsiteY11" fmla="*/ 1895707 h 2029521"/>
              <a:gd name="connsiteX12" fmla="*/ 6534615 w 6534615"/>
              <a:gd name="connsiteY12" fmla="*/ 2029521 h 2029521"/>
              <a:gd name="connsiteX13" fmla="*/ 6534615 w 6534615"/>
              <a:gd name="connsiteY13" fmla="*/ 2029521 h 2029521"/>
              <a:gd name="connsiteX14" fmla="*/ 6512312 w 6534615"/>
              <a:gd name="connsiteY14" fmla="*/ 2007219 h 2029521"/>
              <a:gd name="connsiteX15" fmla="*/ 6512312 w 6534615"/>
              <a:gd name="connsiteY15" fmla="*/ 2007219 h 20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34615" h="2029521">
                <a:moveTo>
                  <a:pt x="0" y="2029521"/>
                </a:moveTo>
                <a:cubicBezTo>
                  <a:pt x="98502" y="1776760"/>
                  <a:pt x="197005" y="1523999"/>
                  <a:pt x="356839" y="1293541"/>
                </a:cubicBezTo>
                <a:cubicBezTo>
                  <a:pt x="516673" y="1063083"/>
                  <a:pt x="706244" y="832624"/>
                  <a:pt x="959005" y="646770"/>
                </a:cubicBezTo>
                <a:cubicBezTo>
                  <a:pt x="1211766" y="460916"/>
                  <a:pt x="1598342" y="278780"/>
                  <a:pt x="1873405" y="178419"/>
                </a:cubicBezTo>
                <a:cubicBezTo>
                  <a:pt x="2148468" y="78058"/>
                  <a:pt x="2300868" y="70623"/>
                  <a:pt x="2609385" y="44604"/>
                </a:cubicBezTo>
                <a:cubicBezTo>
                  <a:pt x="2917902" y="18585"/>
                  <a:pt x="3386253" y="0"/>
                  <a:pt x="3724507" y="22302"/>
                </a:cubicBezTo>
                <a:cubicBezTo>
                  <a:pt x="4062761" y="44604"/>
                  <a:pt x="4356409" y="100361"/>
                  <a:pt x="4638907" y="178419"/>
                </a:cubicBezTo>
                <a:cubicBezTo>
                  <a:pt x="4921405" y="256477"/>
                  <a:pt x="5226205" y="386575"/>
                  <a:pt x="5419493" y="490653"/>
                </a:cubicBezTo>
                <a:cubicBezTo>
                  <a:pt x="5612781" y="594731"/>
                  <a:pt x="5694556" y="698809"/>
                  <a:pt x="5798634" y="802887"/>
                </a:cubicBezTo>
                <a:cubicBezTo>
                  <a:pt x="5902712" y="906965"/>
                  <a:pt x="5951034" y="981306"/>
                  <a:pt x="6043961" y="1115121"/>
                </a:cubicBezTo>
                <a:cubicBezTo>
                  <a:pt x="6136888" y="1248936"/>
                  <a:pt x="6281853" y="1475677"/>
                  <a:pt x="6356195" y="1605775"/>
                </a:cubicBezTo>
                <a:cubicBezTo>
                  <a:pt x="6430537" y="1735873"/>
                  <a:pt x="6460273" y="1825083"/>
                  <a:pt x="6490010" y="1895707"/>
                </a:cubicBezTo>
                <a:cubicBezTo>
                  <a:pt x="6519747" y="1966331"/>
                  <a:pt x="6534615" y="2029521"/>
                  <a:pt x="6534615" y="2029521"/>
                </a:cubicBezTo>
                <a:lnTo>
                  <a:pt x="6534615" y="2029521"/>
                </a:lnTo>
                <a:lnTo>
                  <a:pt x="6512312" y="2007219"/>
                </a:lnTo>
                <a:lnTo>
                  <a:pt x="6512312" y="2007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143504" y="3000372"/>
            <a:ext cx="225014" cy="2453268"/>
          </a:xfrm>
          <a:custGeom>
            <a:avLst/>
            <a:gdLst>
              <a:gd name="connsiteX0" fmla="*/ 44605 w 225014"/>
              <a:gd name="connsiteY0" fmla="*/ 0 h 2453268"/>
              <a:gd name="connsiteX1" fmla="*/ 89210 w 225014"/>
              <a:gd name="connsiteY1" fmla="*/ 66907 h 2453268"/>
              <a:gd name="connsiteX2" fmla="*/ 178420 w 225014"/>
              <a:gd name="connsiteY2" fmla="*/ 156117 h 2453268"/>
              <a:gd name="connsiteX3" fmla="*/ 156117 w 225014"/>
              <a:gd name="connsiteY3" fmla="*/ 334536 h 2453268"/>
              <a:gd name="connsiteX4" fmla="*/ 89210 w 225014"/>
              <a:gd name="connsiteY4" fmla="*/ 379141 h 2453268"/>
              <a:gd name="connsiteX5" fmla="*/ 66907 w 225014"/>
              <a:gd name="connsiteY5" fmla="*/ 446049 h 2453268"/>
              <a:gd name="connsiteX6" fmla="*/ 111512 w 225014"/>
              <a:gd name="connsiteY6" fmla="*/ 669073 h 2453268"/>
              <a:gd name="connsiteX7" fmla="*/ 178420 w 225014"/>
              <a:gd name="connsiteY7" fmla="*/ 735980 h 2453268"/>
              <a:gd name="connsiteX8" fmla="*/ 178420 w 225014"/>
              <a:gd name="connsiteY8" fmla="*/ 959005 h 2453268"/>
              <a:gd name="connsiteX9" fmla="*/ 111512 w 225014"/>
              <a:gd name="connsiteY9" fmla="*/ 1025912 h 2453268"/>
              <a:gd name="connsiteX10" fmla="*/ 66907 w 225014"/>
              <a:gd name="connsiteY10" fmla="*/ 1092819 h 2453268"/>
              <a:gd name="connsiteX11" fmla="*/ 66907 w 225014"/>
              <a:gd name="connsiteY11" fmla="*/ 1315844 h 2453268"/>
              <a:gd name="connsiteX12" fmla="*/ 156117 w 225014"/>
              <a:gd name="connsiteY12" fmla="*/ 1449658 h 2453268"/>
              <a:gd name="connsiteX13" fmla="*/ 200722 w 225014"/>
              <a:gd name="connsiteY13" fmla="*/ 1516566 h 2453268"/>
              <a:gd name="connsiteX14" fmla="*/ 178420 w 225014"/>
              <a:gd name="connsiteY14" fmla="*/ 1717288 h 2453268"/>
              <a:gd name="connsiteX15" fmla="*/ 111512 w 225014"/>
              <a:gd name="connsiteY15" fmla="*/ 1761893 h 2453268"/>
              <a:gd name="connsiteX16" fmla="*/ 0 w 225014"/>
              <a:gd name="connsiteY16" fmla="*/ 1962615 h 2453268"/>
              <a:gd name="connsiteX17" fmla="*/ 66907 w 225014"/>
              <a:gd name="connsiteY17" fmla="*/ 2118732 h 2453268"/>
              <a:gd name="connsiteX18" fmla="*/ 133815 w 225014"/>
              <a:gd name="connsiteY18" fmla="*/ 2163336 h 2453268"/>
              <a:gd name="connsiteX19" fmla="*/ 156117 w 225014"/>
              <a:gd name="connsiteY19" fmla="*/ 2364058 h 2453268"/>
              <a:gd name="connsiteX20" fmla="*/ 111512 w 225014"/>
              <a:gd name="connsiteY20" fmla="*/ 2430966 h 2453268"/>
              <a:gd name="connsiteX21" fmla="*/ 44605 w 225014"/>
              <a:gd name="connsiteY21" fmla="*/ 2453268 h 24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5014" h="2453268">
                <a:moveTo>
                  <a:pt x="44605" y="0"/>
                </a:moveTo>
                <a:cubicBezTo>
                  <a:pt x="59473" y="22302"/>
                  <a:pt x="68280" y="50163"/>
                  <a:pt x="89210" y="66907"/>
                </a:cubicBezTo>
                <a:cubicBezTo>
                  <a:pt x="197343" y="153414"/>
                  <a:pt x="129759" y="10138"/>
                  <a:pt x="178420" y="156117"/>
                </a:cubicBezTo>
                <a:cubicBezTo>
                  <a:pt x="170986" y="215590"/>
                  <a:pt x="178377" y="278887"/>
                  <a:pt x="156117" y="334536"/>
                </a:cubicBezTo>
                <a:cubicBezTo>
                  <a:pt x="146162" y="359423"/>
                  <a:pt x="105954" y="358210"/>
                  <a:pt x="89210" y="379141"/>
                </a:cubicBezTo>
                <a:cubicBezTo>
                  <a:pt x="74524" y="397499"/>
                  <a:pt x="74341" y="423746"/>
                  <a:pt x="66907" y="446049"/>
                </a:cubicBezTo>
                <a:cubicBezTo>
                  <a:pt x="68795" y="459265"/>
                  <a:pt x="83204" y="626611"/>
                  <a:pt x="111512" y="669073"/>
                </a:cubicBezTo>
                <a:cubicBezTo>
                  <a:pt x="129008" y="695316"/>
                  <a:pt x="156117" y="713678"/>
                  <a:pt x="178420" y="735980"/>
                </a:cubicBezTo>
                <a:cubicBezTo>
                  <a:pt x="207968" y="824626"/>
                  <a:pt x="225014" y="842520"/>
                  <a:pt x="178420" y="959005"/>
                </a:cubicBezTo>
                <a:cubicBezTo>
                  <a:pt x="166706" y="988290"/>
                  <a:pt x="131704" y="1001682"/>
                  <a:pt x="111512" y="1025912"/>
                </a:cubicBezTo>
                <a:cubicBezTo>
                  <a:pt x="94352" y="1046503"/>
                  <a:pt x="81775" y="1070517"/>
                  <a:pt x="66907" y="1092819"/>
                </a:cubicBezTo>
                <a:cubicBezTo>
                  <a:pt x="36987" y="1182581"/>
                  <a:pt x="21145" y="1196863"/>
                  <a:pt x="66907" y="1315844"/>
                </a:cubicBezTo>
                <a:cubicBezTo>
                  <a:pt x="86151" y="1365879"/>
                  <a:pt x="126380" y="1405053"/>
                  <a:pt x="156117" y="1449658"/>
                </a:cubicBezTo>
                <a:lnTo>
                  <a:pt x="200722" y="1516566"/>
                </a:lnTo>
                <a:cubicBezTo>
                  <a:pt x="193288" y="1583473"/>
                  <a:pt x="201426" y="1654022"/>
                  <a:pt x="178420" y="1717288"/>
                </a:cubicBezTo>
                <a:cubicBezTo>
                  <a:pt x="169260" y="1742479"/>
                  <a:pt x="129163" y="1741721"/>
                  <a:pt x="111512" y="1761893"/>
                </a:cubicBezTo>
                <a:cubicBezTo>
                  <a:pt x="28927" y="1856276"/>
                  <a:pt x="30632" y="1870720"/>
                  <a:pt x="0" y="1962615"/>
                </a:cubicBezTo>
                <a:cubicBezTo>
                  <a:pt x="17061" y="2030857"/>
                  <a:pt x="15570" y="2067395"/>
                  <a:pt x="66907" y="2118732"/>
                </a:cubicBezTo>
                <a:cubicBezTo>
                  <a:pt x="85860" y="2137685"/>
                  <a:pt x="111512" y="2148468"/>
                  <a:pt x="133815" y="2163336"/>
                </a:cubicBezTo>
                <a:cubicBezTo>
                  <a:pt x="192949" y="2252038"/>
                  <a:pt x="200632" y="2230513"/>
                  <a:pt x="156117" y="2364058"/>
                </a:cubicBezTo>
                <a:cubicBezTo>
                  <a:pt x="147641" y="2389487"/>
                  <a:pt x="132443" y="2414221"/>
                  <a:pt x="111512" y="2430966"/>
                </a:cubicBezTo>
                <a:cubicBezTo>
                  <a:pt x="93155" y="2445652"/>
                  <a:pt x="44605" y="2453268"/>
                  <a:pt x="44605" y="24532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714876" y="3500438"/>
            <a:ext cx="214314" cy="2000264"/>
          </a:xfrm>
          <a:custGeom>
            <a:avLst/>
            <a:gdLst>
              <a:gd name="connsiteX0" fmla="*/ 44605 w 225014"/>
              <a:gd name="connsiteY0" fmla="*/ 0 h 2453268"/>
              <a:gd name="connsiteX1" fmla="*/ 89210 w 225014"/>
              <a:gd name="connsiteY1" fmla="*/ 66907 h 2453268"/>
              <a:gd name="connsiteX2" fmla="*/ 178420 w 225014"/>
              <a:gd name="connsiteY2" fmla="*/ 156117 h 2453268"/>
              <a:gd name="connsiteX3" fmla="*/ 156117 w 225014"/>
              <a:gd name="connsiteY3" fmla="*/ 334536 h 2453268"/>
              <a:gd name="connsiteX4" fmla="*/ 89210 w 225014"/>
              <a:gd name="connsiteY4" fmla="*/ 379141 h 2453268"/>
              <a:gd name="connsiteX5" fmla="*/ 66907 w 225014"/>
              <a:gd name="connsiteY5" fmla="*/ 446049 h 2453268"/>
              <a:gd name="connsiteX6" fmla="*/ 111512 w 225014"/>
              <a:gd name="connsiteY6" fmla="*/ 669073 h 2453268"/>
              <a:gd name="connsiteX7" fmla="*/ 178420 w 225014"/>
              <a:gd name="connsiteY7" fmla="*/ 735980 h 2453268"/>
              <a:gd name="connsiteX8" fmla="*/ 178420 w 225014"/>
              <a:gd name="connsiteY8" fmla="*/ 959005 h 2453268"/>
              <a:gd name="connsiteX9" fmla="*/ 111512 w 225014"/>
              <a:gd name="connsiteY9" fmla="*/ 1025912 h 2453268"/>
              <a:gd name="connsiteX10" fmla="*/ 66907 w 225014"/>
              <a:gd name="connsiteY10" fmla="*/ 1092819 h 2453268"/>
              <a:gd name="connsiteX11" fmla="*/ 66907 w 225014"/>
              <a:gd name="connsiteY11" fmla="*/ 1315844 h 2453268"/>
              <a:gd name="connsiteX12" fmla="*/ 156117 w 225014"/>
              <a:gd name="connsiteY12" fmla="*/ 1449658 h 2453268"/>
              <a:gd name="connsiteX13" fmla="*/ 200722 w 225014"/>
              <a:gd name="connsiteY13" fmla="*/ 1516566 h 2453268"/>
              <a:gd name="connsiteX14" fmla="*/ 178420 w 225014"/>
              <a:gd name="connsiteY14" fmla="*/ 1717288 h 2453268"/>
              <a:gd name="connsiteX15" fmla="*/ 111512 w 225014"/>
              <a:gd name="connsiteY15" fmla="*/ 1761893 h 2453268"/>
              <a:gd name="connsiteX16" fmla="*/ 0 w 225014"/>
              <a:gd name="connsiteY16" fmla="*/ 1962615 h 2453268"/>
              <a:gd name="connsiteX17" fmla="*/ 66907 w 225014"/>
              <a:gd name="connsiteY17" fmla="*/ 2118732 h 2453268"/>
              <a:gd name="connsiteX18" fmla="*/ 133815 w 225014"/>
              <a:gd name="connsiteY18" fmla="*/ 2163336 h 2453268"/>
              <a:gd name="connsiteX19" fmla="*/ 156117 w 225014"/>
              <a:gd name="connsiteY19" fmla="*/ 2364058 h 2453268"/>
              <a:gd name="connsiteX20" fmla="*/ 111512 w 225014"/>
              <a:gd name="connsiteY20" fmla="*/ 2430966 h 2453268"/>
              <a:gd name="connsiteX21" fmla="*/ 44605 w 225014"/>
              <a:gd name="connsiteY21" fmla="*/ 2453268 h 24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5014" h="2453268">
                <a:moveTo>
                  <a:pt x="44605" y="0"/>
                </a:moveTo>
                <a:cubicBezTo>
                  <a:pt x="59473" y="22302"/>
                  <a:pt x="68280" y="50163"/>
                  <a:pt x="89210" y="66907"/>
                </a:cubicBezTo>
                <a:cubicBezTo>
                  <a:pt x="197343" y="153414"/>
                  <a:pt x="129759" y="10138"/>
                  <a:pt x="178420" y="156117"/>
                </a:cubicBezTo>
                <a:cubicBezTo>
                  <a:pt x="170986" y="215590"/>
                  <a:pt x="178377" y="278887"/>
                  <a:pt x="156117" y="334536"/>
                </a:cubicBezTo>
                <a:cubicBezTo>
                  <a:pt x="146162" y="359423"/>
                  <a:pt x="105954" y="358210"/>
                  <a:pt x="89210" y="379141"/>
                </a:cubicBezTo>
                <a:cubicBezTo>
                  <a:pt x="74524" y="397499"/>
                  <a:pt x="74341" y="423746"/>
                  <a:pt x="66907" y="446049"/>
                </a:cubicBezTo>
                <a:cubicBezTo>
                  <a:pt x="68795" y="459265"/>
                  <a:pt x="83204" y="626611"/>
                  <a:pt x="111512" y="669073"/>
                </a:cubicBezTo>
                <a:cubicBezTo>
                  <a:pt x="129008" y="695316"/>
                  <a:pt x="156117" y="713678"/>
                  <a:pt x="178420" y="735980"/>
                </a:cubicBezTo>
                <a:cubicBezTo>
                  <a:pt x="207968" y="824626"/>
                  <a:pt x="225014" y="842520"/>
                  <a:pt x="178420" y="959005"/>
                </a:cubicBezTo>
                <a:cubicBezTo>
                  <a:pt x="166706" y="988290"/>
                  <a:pt x="131704" y="1001682"/>
                  <a:pt x="111512" y="1025912"/>
                </a:cubicBezTo>
                <a:cubicBezTo>
                  <a:pt x="94352" y="1046503"/>
                  <a:pt x="81775" y="1070517"/>
                  <a:pt x="66907" y="1092819"/>
                </a:cubicBezTo>
                <a:cubicBezTo>
                  <a:pt x="36987" y="1182581"/>
                  <a:pt x="21145" y="1196863"/>
                  <a:pt x="66907" y="1315844"/>
                </a:cubicBezTo>
                <a:cubicBezTo>
                  <a:pt x="86151" y="1365879"/>
                  <a:pt x="126380" y="1405053"/>
                  <a:pt x="156117" y="1449658"/>
                </a:cubicBezTo>
                <a:lnTo>
                  <a:pt x="200722" y="1516566"/>
                </a:lnTo>
                <a:cubicBezTo>
                  <a:pt x="193288" y="1583473"/>
                  <a:pt x="201426" y="1654022"/>
                  <a:pt x="178420" y="1717288"/>
                </a:cubicBezTo>
                <a:cubicBezTo>
                  <a:pt x="169260" y="1742479"/>
                  <a:pt x="129163" y="1741721"/>
                  <a:pt x="111512" y="1761893"/>
                </a:cubicBezTo>
                <a:cubicBezTo>
                  <a:pt x="28927" y="1856276"/>
                  <a:pt x="30632" y="1870720"/>
                  <a:pt x="0" y="1962615"/>
                </a:cubicBezTo>
                <a:cubicBezTo>
                  <a:pt x="17061" y="2030857"/>
                  <a:pt x="15570" y="2067395"/>
                  <a:pt x="66907" y="2118732"/>
                </a:cubicBezTo>
                <a:cubicBezTo>
                  <a:pt x="85860" y="2137685"/>
                  <a:pt x="111512" y="2148468"/>
                  <a:pt x="133815" y="2163336"/>
                </a:cubicBezTo>
                <a:cubicBezTo>
                  <a:pt x="192949" y="2252038"/>
                  <a:pt x="200632" y="2230513"/>
                  <a:pt x="156117" y="2364058"/>
                </a:cubicBezTo>
                <a:cubicBezTo>
                  <a:pt x="147641" y="2389487"/>
                  <a:pt x="132443" y="2414221"/>
                  <a:pt x="111512" y="2430966"/>
                </a:cubicBezTo>
                <a:cubicBezTo>
                  <a:pt x="93155" y="2445652"/>
                  <a:pt x="44605" y="2453268"/>
                  <a:pt x="44605" y="24532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929190" y="3214686"/>
            <a:ext cx="214314" cy="2238954"/>
          </a:xfrm>
          <a:custGeom>
            <a:avLst/>
            <a:gdLst>
              <a:gd name="connsiteX0" fmla="*/ 44605 w 225014"/>
              <a:gd name="connsiteY0" fmla="*/ 0 h 2453268"/>
              <a:gd name="connsiteX1" fmla="*/ 89210 w 225014"/>
              <a:gd name="connsiteY1" fmla="*/ 66907 h 2453268"/>
              <a:gd name="connsiteX2" fmla="*/ 178420 w 225014"/>
              <a:gd name="connsiteY2" fmla="*/ 156117 h 2453268"/>
              <a:gd name="connsiteX3" fmla="*/ 156117 w 225014"/>
              <a:gd name="connsiteY3" fmla="*/ 334536 h 2453268"/>
              <a:gd name="connsiteX4" fmla="*/ 89210 w 225014"/>
              <a:gd name="connsiteY4" fmla="*/ 379141 h 2453268"/>
              <a:gd name="connsiteX5" fmla="*/ 66907 w 225014"/>
              <a:gd name="connsiteY5" fmla="*/ 446049 h 2453268"/>
              <a:gd name="connsiteX6" fmla="*/ 111512 w 225014"/>
              <a:gd name="connsiteY6" fmla="*/ 669073 h 2453268"/>
              <a:gd name="connsiteX7" fmla="*/ 178420 w 225014"/>
              <a:gd name="connsiteY7" fmla="*/ 735980 h 2453268"/>
              <a:gd name="connsiteX8" fmla="*/ 178420 w 225014"/>
              <a:gd name="connsiteY8" fmla="*/ 959005 h 2453268"/>
              <a:gd name="connsiteX9" fmla="*/ 111512 w 225014"/>
              <a:gd name="connsiteY9" fmla="*/ 1025912 h 2453268"/>
              <a:gd name="connsiteX10" fmla="*/ 66907 w 225014"/>
              <a:gd name="connsiteY10" fmla="*/ 1092819 h 2453268"/>
              <a:gd name="connsiteX11" fmla="*/ 66907 w 225014"/>
              <a:gd name="connsiteY11" fmla="*/ 1315844 h 2453268"/>
              <a:gd name="connsiteX12" fmla="*/ 156117 w 225014"/>
              <a:gd name="connsiteY12" fmla="*/ 1449658 h 2453268"/>
              <a:gd name="connsiteX13" fmla="*/ 200722 w 225014"/>
              <a:gd name="connsiteY13" fmla="*/ 1516566 h 2453268"/>
              <a:gd name="connsiteX14" fmla="*/ 178420 w 225014"/>
              <a:gd name="connsiteY14" fmla="*/ 1717288 h 2453268"/>
              <a:gd name="connsiteX15" fmla="*/ 111512 w 225014"/>
              <a:gd name="connsiteY15" fmla="*/ 1761893 h 2453268"/>
              <a:gd name="connsiteX16" fmla="*/ 0 w 225014"/>
              <a:gd name="connsiteY16" fmla="*/ 1962615 h 2453268"/>
              <a:gd name="connsiteX17" fmla="*/ 66907 w 225014"/>
              <a:gd name="connsiteY17" fmla="*/ 2118732 h 2453268"/>
              <a:gd name="connsiteX18" fmla="*/ 133815 w 225014"/>
              <a:gd name="connsiteY18" fmla="*/ 2163336 h 2453268"/>
              <a:gd name="connsiteX19" fmla="*/ 156117 w 225014"/>
              <a:gd name="connsiteY19" fmla="*/ 2364058 h 2453268"/>
              <a:gd name="connsiteX20" fmla="*/ 111512 w 225014"/>
              <a:gd name="connsiteY20" fmla="*/ 2430966 h 2453268"/>
              <a:gd name="connsiteX21" fmla="*/ 44605 w 225014"/>
              <a:gd name="connsiteY21" fmla="*/ 2453268 h 24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5014" h="2453268">
                <a:moveTo>
                  <a:pt x="44605" y="0"/>
                </a:moveTo>
                <a:cubicBezTo>
                  <a:pt x="59473" y="22302"/>
                  <a:pt x="68280" y="50163"/>
                  <a:pt x="89210" y="66907"/>
                </a:cubicBezTo>
                <a:cubicBezTo>
                  <a:pt x="197343" y="153414"/>
                  <a:pt x="129759" y="10138"/>
                  <a:pt x="178420" y="156117"/>
                </a:cubicBezTo>
                <a:cubicBezTo>
                  <a:pt x="170986" y="215590"/>
                  <a:pt x="178377" y="278887"/>
                  <a:pt x="156117" y="334536"/>
                </a:cubicBezTo>
                <a:cubicBezTo>
                  <a:pt x="146162" y="359423"/>
                  <a:pt x="105954" y="358210"/>
                  <a:pt x="89210" y="379141"/>
                </a:cubicBezTo>
                <a:cubicBezTo>
                  <a:pt x="74524" y="397499"/>
                  <a:pt x="74341" y="423746"/>
                  <a:pt x="66907" y="446049"/>
                </a:cubicBezTo>
                <a:cubicBezTo>
                  <a:pt x="68795" y="459265"/>
                  <a:pt x="83204" y="626611"/>
                  <a:pt x="111512" y="669073"/>
                </a:cubicBezTo>
                <a:cubicBezTo>
                  <a:pt x="129008" y="695316"/>
                  <a:pt x="156117" y="713678"/>
                  <a:pt x="178420" y="735980"/>
                </a:cubicBezTo>
                <a:cubicBezTo>
                  <a:pt x="207968" y="824626"/>
                  <a:pt x="225014" y="842520"/>
                  <a:pt x="178420" y="959005"/>
                </a:cubicBezTo>
                <a:cubicBezTo>
                  <a:pt x="166706" y="988290"/>
                  <a:pt x="131704" y="1001682"/>
                  <a:pt x="111512" y="1025912"/>
                </a:cubicBezTo>
                <a:cubicBezTo>
                  <a:pt x="94352" y="1046503"/>
                  <a:pt x="81775" y="1070517"/>
                  <a:pt x="66907" y="1092819"/>
                </a:cubicBezTo>
                <a:cubicBezTo>
                  <a:pt x="36987" y="1182581"/>
                  <a:pt x="21145" y="1196863"/>
                  <a:pt x="66907" y="1315844"/>
                </a:cubicBezTo>
                <a:cubicBezTo>
                  <a:pt x="86151" y="1365879"/>
                  <a:pt x="126380" y="1405053"/>
                  <a:pt x="156117" y="1449658"/>
                </a:cubicBezTo>
                <a:lnTo>
                  <a:pt x="200722" y="1516566"/>
                </a:lnTo>
                <a:cubicBezTo>
                  <a:pt x="193288" y="1583473"/>
                  <a:pt x="201426" y="1654022"/>
                  <a:pt x="178420" y="1717288"/>
                </a:cubicBezTo>
                <a:cubicBezTo>
                  <a:pt x="169260" y="1742479"/>
                  <a:pt x="129163" y="1741721"/>
                  <a:pt x="111512" y="1761893"/>
                </a:cubicBezTo>
                <a:cubicBezTo>
                  <a:pt x="28927" y="1856276"/>
                  <a:pt x="30632" y="1870720"/>
                  <a:pt x="0" y="1962615"/>
                </a:cubicBezTo>
                <a:cubicBezTo>
                  <a:pt x="17061" y="2030857"/>
                  <a:pt x="15570" y="2067395"/>
                  <a:pt x="66907" y="2118732"/>
                </a:cubicBezTo>
                <a:cubicBezTo>
                  <a:pt x="85860" y="2137685"/>
                  <a:pt x="111512" y="2148468"/>
                  <a:pt x="133815" y="2163336"/>
                </a:cubicBezTo>
                <a:cubicBezTo>
                  <a:pt x="192949" y="2252038"/>
                  <a:pt x="200632" y="2230513"/>
                  <a:pt x="156117" y="2364058"/>
                </a:cubicBezTo>
                <a:cubicBezTo>
                  <a:pt x="147641" y="2389487"/>
                  <a:pt x="132443" y="2414221"/>
                  <a:pt x="111512" y="2430966"/>
                </a:cubicBezTo>
                <a:cubicBezTo>
                  <a:pt x="93155" y="2445652"/>
                  <a:pt x="44605" y="2453268"/>
                  <a:pt x="44605" y="24532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429124" y="4357694"/>
            <a:ext cx="234399" cy="1106866"/>
          </a:xfrm>
          <a:custGeom>
            <a:avLst/>
            <a:gdLst>
              <a:gd name="connsiteX0" fmla="*/ 44605 w 225014"/>
              <a:gd name="connsiteY0" fmla="*/ 0 h 2453268"/>
              <a:gd name="connsiteX1" fmla="*/ 89210 w 225014"/>
              <a:gd name="connsiteY1" fmla="*/ 66907 h 2453268"/>
              <a:gd name="connsiteX2" fmla="*/ 178420 w 225014"/>
              <a:gd name="connsiteY2" fmla="*/ 156117 h 2453268"/>
              <a:gd name="connsiteX3" fmla="*/ 156117 w 225014"/>
              <a:gd name="connsiteY3" fmla="*/ 334536 h 2453268"/>
              <a:gd name="connsiteX4" fmla="*/ 89210 w 225014"/>
              <a:gd name="connsiteY4" fmla="*/ 379141 h 2453268"/>
              <a:gd name="connsiteX5" fmla="*/ 66907 w 225014"/>
              <a:gd name="connsiteY5" fmla="*/ 446049 h 2453268"/>
              <a:gd name="connsiteX6" fmla="*/ 111512 w 225014"/>
              <a:gd name="connsiteY6" fmla="*/ 669073 h 2453268"/>
              <a:gd name="connsiteX7" fmla="*/ 178420 w 225014"/>
              <a:gd name="connsiteY7" fmla="*/ 735980 h 2453268"/>
              <a:gd name="connsiteX8" fmla="*/ 178420 w 225014"/>
              <a:gd name="connsiteY8" fmla="*/ 959005 h 2453268"/>
              <a:gd name="connsiteX9" fmla="*/ 111512 w 225014"/>
              <a:gd name="connsiteY9" fmla="*/ 1025912 h 2453268"/>
              <a:gd name="connsiteX10" fmla="*/ 66907 w 225014"/>
              <a:gd name="connsiteY10" fmla="*/ 1092819 h 2453268"/>
              <a:gd name="connsiteX11" fmla="*/ 66907 w 225014"/>
              <a:gd name="connsiteY11" fmla="*/ 1315844 h 2453268"/>
              <a:gd name="connsiteX12" fmla="*/ 156117 w 225014"/>
              <a:gd name="connsiteY12" fmla="*/ 1449658 h 2453268"/>
              <a:gd name="connsiteX13" fmla="*/ 200722 w 225014"/>
              <a:gd name="connsiteY13" fmla="*/ 1516566 h 2453268"/>
              <a:gd name="connsiteX14" fmla="*/ 178420 w 225014"/>
              <a:gd name="connsiteY14" fmla="*/ 1717288 h 2453268"/>
              <a:gd name="connsiteX15" fmla="*/ 111512 w 225014"/>
              <a:gd name="connsiteY15" fmla="*/ 1761893 h 2453268"/>
              <a:gd name="connsiteX16" fmla="*/ 0 w 225014"/>
              <a:gd name="connsiteY16" fmla="*/ 1962615 h 2453268"/>
              <a:gd name="connsiteX17" fmla="*/ 66907 w 225014"/>
              <a:gd name="connsiteY17" fmla="*/ 2118732 h 2453268"/>
              <a:gd name="connsiteX18" fmla="*/ 133815 w 225014"/>
              <a:gd name="connsiteY18" fmla="*/ 2163336 h 2453268"/>
              <a:gd name="connsiteX19" fmla="*/ 156117 w 225014"/>
              <a:gd name="connsiteY19" fmla="*/ 2364058 h 2453268"/>
              <a:gd name="connsiteX20" fmla="*/ 111512 w 225014"/>
              <a:gd name="connsiteY20" fmla="*/ 2430966 h 2453268"/>
              <a:gd name="connsiteX21" fmla="*/ 44605 w 225014"/>
              <a:gd name="connsiteY21" fmla="*/ 2453268 h 24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5014" h="2453268">
                <a:moveTo>
                  <a:pt x="44605" y="0"/>
                </a:moveTo>
                <a:cubicBezTo>
                  <a:pt x="59473" y="22302"/>
                  <a:pt x="68280" y="50163"/>
                  <a:pt x="89210" y="66907"/>
                </a:cubicBezTo>
                <a:cubicBezTo>
                  <a:pt x="197343" y="153414"/>
                  <a:pt x="129759" y="10138"/>
                  <a:pt x="178420" y="156117"/>
                </a:cubicBezTo>
                <a:cubicBezTo>
                  <a:pt x="170986" y="215590"/>
                  <a:pt x="178377" y="278887"/>
                  <a:pt x="156117" y="334536"/>
                </a:cubicBezTo>
                <a:cubicBezTo>
                  <a:pt x="146162" y="359423"/>
                  <a:pt x="105954" y="358210"/>
                  <a:pt x="89210" y="379141"/>
                </a:cubicBezTo>
                <a:cubicBezTo>
                  <a:pt x="74524" y="397499"/>
                  <a:pt x="74341" y="423746"/>
                  <a:pt x="66907" y="446049"/>
                </a:cubicBezTo>
                <a:cubicBezTo>
                  <a:pt x="68795" y="459265"/>
                  <a:pt x="83204" y="626611"/>
                  <a:pt x="111512" y="669073"/>
                </a:cubicBezTo>
                <a:cubicBezTo>
                  <a:pt x="129008" y="695316"/>
                  <a:pt x="156117" y="713678"/>
                  <a:pt x="178420" y="735980"/>
                </a:cubicBezTo>
                <a:cubicBezTo>
                  <a:pt x="207968" y="824626"/>
                  <a:pt x="225014" y="842520"/>
                  <a:pt x="178420" y="959005"/>
                </a:cubicBezTo>
                <a:cubicBezTo>
                  <a:pt x="166706" y="988290"/>
                  <a:pt x="131704" y="1001682"/>
                  <a:pt x="111512" y="1025912"/>
                </a:cubicBezTo>
                <a:cubicBezTo>
                  <a:pt x="94352" y="1046503"/>
                  <a:pt x="81775" y="1070517"/>
                  <a:pt x="66907" y="1092819"/>
                </a:cubicBezTo>
                <a:cubicBezTo>
                  <a:pt x="36987" y="1182581"/>
                  <a:pt x="21145" y="1196863"/>
                  <a:pt x="66907" y="1315844"/>
                </a:cubicBezTo>
                <a:cubicBezTo>
                  <a:pt x="86151" y="1365879"/>
                  <a:pt x="126380" y="1405053"/>
                  <a:pt x="156117" y="1449658"/>
                </a:cubicBezTo>
                <a:lnTo>
                  <a:pt x="200722" y="1516566"/>
                </a:lnTo>
                <a:cubicBezTo>
                  <a:pt x="193288" y="1583473"/>
                  <a:pt x="201426" y="1654022"/>
                  <a:pt x="178420" y="1717288"/>
                </a:cubicBezTo>
                <a:cubicBezTo>
                  <a:pt x="169260" y="1742479"/>
                  <a:pt x="129163" y="1741721"/>
                  <a:pt x="111512" y="1761893"/>
                </a:cubicBezTo>
                <a:cubicBezTo>
                  <a:pt x="28927" y="1856276"/>
                  <a:pt x="30632" y="1870720"/>
                  <a:pt x="0" y="1962615"/>
                </a:cubicBezTo>
                <a:cubicBezTo>
                  <a:pt x="17061" y="2030857"/>
                  <a:pt x="15570" y="2067395"/>
                  <a:pt x="66907" y="2118732"/>
                </a:cubicBezTo>
                <a:cubicBezTo>
                  <a:pt x="85860" y="2137685"/>
                  <a:pt x="111512" y="2148468"/>
                  <a:pt x="133815" y="2163336"/>
                </a:cubicBezTo>
                <a:cubicBezTo>
                  <a:pt x="192949" y="2252038"/>
                  <a:pt x="200632" y="2230513"/>
                  <a:pt x="156117" y="2364058"/>
                </a:cubicBezTo>
                <a:cubicBezTo>
                  <a:pt x="147641" y="2389487"/>
                  <a:pt x="132443" y="2414221"/>
                  <a:pt x="111512" y="2430966"/>
                </a:cubicBezTo>
                <a:cubicBezTo>
                  <a:pt x="93155" y="2445652"/>
                  <a:pt x="44605" y="2453268"/>
                  <a:pt x="44605" y="24532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лнце 31"/>
          <p:cNvSpPr/>
          <p:nvPr/>
        </p:nvSpPr>
        <p:spPr>
          <a:xfrm>
            <a:off x="6357950" y="2214554"/>
            <a:ext cx="642942" cy="642942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есяц 32"/>
          <p:cNvSpPr/>
          <p:nvPr/>
        </p:nvSpPr>
        <p:spPr>
          <a:xfrm rot="10800000">
            <a:off x="7358082" y="3071810"/>
            <a:ext cx="357190" cy="500066"/>
          </a:xfrm>
          <a:prstGeom prst="mo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6-конечная звезда 33"/>
          <p:cNvSpPr/>
          <p:nvPr/>
        </p:nvSpPr>
        <p:spPr>
          <a:xfrm>
            <a:off x="7500958" y="2714620"/>
            <a:ext cx="285752" cy="285752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6-конечная звезда 34"/>
          <p:cNvSpPr/>
          <p:nvPr/>
        </p:nvSpPr>
        <p:spPr>
          <a:xfrm>
            <a:off x="7786710" y="3071810"/>
            <a:ext cx="285752" cy="285752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6-конечная звезда 35"/>
          <p:cNvSpPr/>
          <p:nvPr/>
        </p:nvSpPr>
        <p:spPr>
          <a:xfrm>
            <a:off x="8001024" y="3429000"/>
            <a:ext cx="285752" cy="285752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6-конечная звезда 36"/>
          <p:cNvSpPr/>
          <p:nvPr/>
        </p:nvSpPr>
        <p:spPr>
          <a:xfrm>
            <a:off x="8072462" y="3857628"/>
            <a:ext cx="285752" cy="285752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6-конечная звезда 37"/>
          <p:cNvSpPr/>
          <p:nvPr/>
        </p:nvSpPr>
        <p:spPr>
          <a:xfrm>
            <a:off x="8215338" y="4214818"/>
            <a:ext cx="285752" cy="35719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5357818" y="3745199"/>
            <a:ext cx="977479" cy="1755503"/>
            <a:chOff x="5357818" y="3745199"/>
            <a:chExt cx="977479" cy="1755503"/>
          </a:xfrm>
        </p:grpSpPr>
        <p:sp>
          <p:nvSpPr>
            <p:cNvPr id="39" name="Блок-схема: узел 38"/>
            <p:cNvSpPr/>
            <p:nvPr/>
          </p:nvSpPr>
          <p:spPr>
            <a:xfrm>
              <a:off x="5857884" y="3786190"/>
              <a:ext cx="214314" cy="214314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5357818" y="3745199"/>
              <a:ext cx="977479" cy="1755503"/>
              <a:chOff x="5429256" y="3714752"/>
              <a:chExt cx="977479" cy="1755503"/>
            </a:xfrm>
          </p:grpSpPr>
          <p:sp>
            <p:nvSpPr>
              <p:cNvPr id="40" name="Блок-схема: узел 39"/>
              <p:cNvSpPr/>
              <p:nvPr/>
            </p:nvSpPr>
            <p:spPr>
              <a:xfrm>
                <a:off x="5929322" y="4000504"/>
                <a:ext cx="142876" cy="785818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5786446" y="4786322"/>
                <a:ext cx="267752" cy="683933"/>
              </a:xfrm>
              <a:custGeom>
                <a:avLst/>
                <a:gdLst>
                  <a:gd name="connsiteX0" fmla="*/ 200845 w 267752"/>
                  <a:gd name="connsiteY0" fmla="*/ 0 h 683933"/>
                  <a:gd name="connsiteX1" fmla="*/ 267752 w 267752"/>
                  <a:gd name="connsiteY1" fmla="*/ 669073 h 68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752" h="683933">
                    <a:moveTo>
                      <a:pt x="200845" y="0"/>
                    </a:moveTo>
                    <a:cubicBezTo>
                      <a:pt x="223643" y="683933"/>
                      <a:pt x="0" y="669073"/>
                      <a:pt x="267752" y="66907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6000760" y="4786322"/>
                <a:ext cx="127136" cy="654607"/>
              </a:xfrm>
              <a:custGeom>
                <a:avLst/>
                <a:gdLst>
                  <a:gd name="connsiteX0" fmla="*/ 15624 w 127136"/>
                  <a:gd name="connsiteY0" fmla="*/ 0 h 654607"/>
                  <a:gd name="connsiteX1" fmla="*/ 37927 w 127136"/>
                  <a:gd name="connsiteY1" fmla="*/ 624468 h 654607"/>
                  <a:gd name="connsiteX2" fmla="*/ 127136 w 127136"/>
                  <a:gd name="connsiteY2" fmla="*/ 602166 h 65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136" h="654607">
                    <a:moveTo>
                      <a:pt x="15624" y="0"/>
                    </a:moveTo>
                    <a:cubicBezTo>
                      <a:pt x="23058" y="208156"/>
                      <a:pt x="0" y="419661"/>
                      <a:pt x="37927" y="624468"/>
                    </a:cubicBezTo>
                    <a:cubicBezTo>
                      <a:pt x="43508" y="654607"/>
                      <a:pt x="127136" y="602166"/>
                      <a:pt x="127136" y="602166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5429256" y="3714752"/>
                <a:ext cx="490654" cy="448965"/>
              </a:xfrm>
              <a:custGeom>
                <a:avLst/>
                <a:gdLst>
                  <a:gd name="connsiteX0" fmla="*/ 490654 w 490654"/>
                  <a:gd name="connsiteY0" fmla="*/ 448965 h 448965"/>
                  <a:gd name="connsiteX1" fmla="*/ 289932 w 490654"/>
                  <a:gd name="connsiteY1" fmla="*/ 337452 h 448965"/>
                  <a:gd name="connsiteX2" fmla="*/ 178420 w 490654"/>
                  <a:gd name="connsiteY2" fmla="*/ 315150 h 448965"/>
                  <a:gd name="connsiteX3" fmla="*/ 156117 w 490654"/>
                  <a:gd name="connsiteY3" fmla="*/ 248243 h 448965"/>
                  <a:gd name="connsiteX4" fmla="*/ 44605 w 490654"/>
                  <a:gd name="connsiteY4" fmla="*/ 2916 h 448965"/>
                  <a:gd name="connsiteX5" fmla="*/ 0 w 490654"/>
                  <a:gd name="connsiteY5" fmla="*/ 2916 h 44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0654" h="448965">
                    <a:moveTo>
                      <a:pt x="490654" y="448965"/>
                    </a:moveTo>
                    <a:cubicBezTo>
                      <a:pt x="390993" y="382525"/>
                      <a:pt x="384141" y="361004"/>
                      <a:pt x="289932" y="337452"/>
                    </a:cubicBezTo>
                    <a:cubicBezTo>
                      <a:pt x="253157" y="328258"/>
                      <a:pt x="215591" y="322584"/>
                      <a:pt x="178420" y="315150"/>
                    </a:cubicBezTo>
                    <a:cubicBezTo>
                      <a:pt x="170986" y="292848"/>
                      <a:pt x="161403" y="271150"/>
                      <a:pt x="156117" y="248243"/>
                    </a:cubicBezTo>
                    <a:cubicBezTo>
                      <a:pt x="113406" y="63162"/>
                      <a:pt x="181419" y="30278"/>
                      <a:pt x="44605" y="2916"/>
                    </a:cubicBezTo>
                    <a:cubicBezTo>
                      <a:pt x="30025" y="0"/>
                      <a:pt x="14868" y="2916"/>
                      <a:pt x="0" y="2916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6072198" y="3929066"/>
                <a:ext cx="334537" cy="267629"/>
              </a:xfrm>
              <a:custGeom>
                <a:avLst/>
                <a:gdLst>
                  <a:gd name="connsiteX0" fmla="*/ 0 w 334537"/>
                  <a:gd name="connsiteY0" fmla="*/ 267629 h 267629"/>
                  <a:gd name="connsiteX1" fmla="*/ 223025 w 334537"/>
                  <a:gd name="connsiteY1" fmla="*/ 245327 h 267629"/>
                  <a:gd name="connsiteX2" fmla="*/ 289932 w 334537"/>
                  <a:gd name="connsiteY2" fmla="*/ 200722 h 267629"/>
                  <a:gd name="connsiteX3" fmla="*/ 267630 w 334537"/>
                  <a:gd name="connsiteY3" fmla="*/ 89210 h 267629"/>
                  <a:gd name="connsiteX4" fmla="*/ 334537 w 334537"/>
                  <a:gd name="connsiteY4" fmla="*/ 0 h 26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37" h="267629">
                    <a:moveTo>
                      <a:pt x="0" y="267629"/>
                    </a:moveTo>
                    <a:cubicBezTo>
                      <a:pt x="74342" y="260195"/>
                      <a:pt x="150226" y="262127"/>
                      <a:pt x="223025" y="245327"/>
                    </a:cubicBezTo>
                    <a:cubicBezTo>
                      <a:pt x="249143" y="239300"/>
                      <a:pt x="282568" y="226495"/>
                      <a:pt x="289932" y="200722"/>
                    </a:cubicBezTo>
                    <a:cubicBezTo>
                      <a:pt x="300346" y="164274"/>
                      <a:pt x="275064" y="126381"/>
                      <a:pt x="267630" y="89210"/>
                    </a:cubicBezTo>
                    <a:cubicBezTo>
                      <a:pt x="295189" y="6532"/>
                      <a:pt x="268905" y="32815"/>
                      <a:pt x="334537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3" name="Полилиния 52"/>
          <p:cNvSpPr/>
          <p:nvPr/>
        </p:nvSpPr>
        <p:spPr>
          <a:xfrm>
            <a:off x="6429388" y="4071942"/>
            <a:ext cx="789998" cy="1685358"/>
          </a:xfrm>
          <a:custGeom>
            <a:avLst/>
            <a:gdLst>
              <a:gd name="connsiteX0" fmla="*/ 0 w 1471962"/>
              <a:gd name="connsiteY0" fmla="*/ 1724722 h 1970049"/>
              <a:gd name="connsiteX1" fmla="*/ 579864 w 1471962"/>
              <a:gd name="connsiteY1" fmla="*/ 7434 h 1970049"/>
              <a:gd name="connsiteX2" fmla="*/ 1338147 w 1471962"/>
              <a:gd name="connsiteY2" fmla="*/ 1680117 h 1970049"/>
              <a:gd name="connsiteX3" fmla="*/ 1382752 w 1471962"/>
              <a:gd name="connsiteY3" fmla="*/ 1747025 h 197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962" h="1970049">
                <a:moveTo>
                  <a:pt x="0" y="1724722"/>
                </a:moveTo>
                <a:cubicBezTo>
                  <a:pt x="178420" y="869795"/>
                  <a:pt x="356840" y="14868"/>
                  <a:pt x="579864" y="7434"/>
                </a:cubicBezTo>
                <a:cubicBezTo>
                  <a:pt x="802888" y="0"/>
                  <a:pt x="1204332" y="1390185"/>
                  <a:pt x="1338147" y="1680117"/>
                </a:cubicBezTo>
                <a:cubicBezTo>
                  <a:pt x="1471962" y="1970049"/>
                  <a:pt x="1382752" y="1747025"/>
                  <a:pt x="1382752" y="17470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7000892" y="4357694"/>
            <a:ext cx="642942" cy="1214446"/>
          </a:xfrm>
          <a:custGeom>
            <a:avLst/>
            <a:gdLst>
              <a:gd name="connsiteX0" fmla="*/ 0 w 1438507"/>
              <a:gd name="connsiteY0" fmla="*/ 669073 h 1687551"/>
              <a:gd name="connsiteX1" fmla="*/ 579864 w 1438507"/>
              <a:gd name="connsiteY1" fmla="*/ 133815 h 1687551"/>
              <a:gd name="connsiteX2" fmla="*/ 1315844 w 1438507"/>
              <a:gd name="connsiteY2" fmla="*/ 1471961 h 1687551"/>
              <a:gd name="connsiteX3" fmla="*/ 1315844 w 1438507"/>
              <a:gd name="connsiteY3" fmla="*/ 1427356 h 1687551"/>
              <a:gd name="connsiteX4" fmla="*/ 1338147 w 1438507"/>
              <a:gd name="connsiteY4" fmla="*/ 1494264 h 168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507" h="1687551">
                <a:moveTo>
                  <a:pt x="0" y="669073"/>
                </a:moveTo>
                <a:cubicBezTo>
                  <a:pt x="180278" y="334536"/>
                  <a:pt x="360557" y="0"/>
                  <a:pt x="579864" y="133815"/>
                </a:cubicBezTo>
                <a:cubicBezTo>
                  <a:pt x="799171" y="267630"/>
                  <a:pt x="1193181" y="1256371"/>
                  <a:pt x="1315844" y="1471961"/>
                </a:cubicBezTo>
                <a:cubicBezTo>
                  <a:pt x="1438507" y="1687551"/>
                  <a:pt x="1312127" y="1423639"/>
                  <a:pt x="1315844" y="1427356"/>
                </a:cubicBezTo>
                <a:cubicBezTo>
                  <a:pt x="1319561" y="1431073"/>
                  <a:pt x="1328854" y="1462668"/>
                  <a:pt x="1338147" y="14942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7643834" y="5000636"/>
            <a:ext cx="1020010" cy="214314"/>
          </a:xfrm>
          <a:custGeom>
            <a:avLst/>
            <a:gdLst>
              <a:gd name="connsiteX0" fmla="*/ 0 w 2650641"/>
              <a:gd name="connsiteY0" fmla="*/ 239051 h 258004"/>
              <a:gd name="connsiteX1" fmla="*/ 133815 w 2650641"/>
              <a:gd name="connsiteY1" fmla="*/ 149842 h 258004"/>
              <a:gd name="connsiteX2" fmla="*/ 178420 w 2650641"/>
              <a:gd name="connsiteY2" fmla="*/ 82934 h 258004"/>
              <a:gd name="connsiteX3" fmla="*/ 245327 w 2650641"/>
              <a:gd name="connsiteY3" fmla="*/ 60632 h 258004"/>
              <a:gd name="connsiteX4" fmla="*/ 446049 w 2650641"/>
              <a:gd name="connsiteY4" fmla="*/ 82934 h 258004"/>
              <a:gd name="connsiteX5" fmla="*/ 557561 w 2650641"/>
              <a:gd name="connsiteY5" fmla="*/ 194446 h 258004"/>
              <a:gd name="connsiteX6" fmla="*/ 624469 w 2650641"/>
              <a:gd name="connsiteY6" fmla="*/ 239051 h 258004"/>
              <a:gd name="connsiteX7" fmla="*/ 758283 w 2650641"/>
              <a:gd name="connsiteY7" fmla="*/ 149842 h 258004"/>
              <a:gd name="connsiteX8" fmla="*/ 825191 w 2650641"/>
              <a:gd name="connsiteY8" fmla="*/ 105237 h 258004"/>
              <a:gd name="connsiteX9" fmla="*/ 981308 w 2650641"/>
              <a:gd name="connsiteY9" fmla="*/ 60632 h 258004"/>
              <a:gd name="connsiteX10" fmla="*/ 1115122 w 2650641"/>
              <a:gd name="connsiteY10" fmla="*/ 149842 h 258004"/>
              <a:gd name="connsiteX11" fmla="*/ 1226635 w 2650641"/>
              <a:gd name="connsiteY11" fmla="*/ 239051 h 258004"/>
              <a:gd name="connsiteX12" fmla="*/ 1293542 w 2650641"/>
              <a:gd name="connsiteY12" fmla="*/ 194446 h 258004"/>
              <a:gd name="connsiteX13" fmla="*/ 1405054 w 2650641"/>
              <a:gd name="connsiteY13" fmla="*/ 82934 h 258004"/>
              <a:gd name="connsiteX14" fmla="*/ 1538869 w 2650641"/>
              <a:gd name="connsiteY14" fmla="*/ 127539 h 258004"/>
              <a:gd name="connsiteX15" fmla="*/ 1672683 w 2650641"/>
              <a:gd name="connsiteY15" fmla="*/ 194446 h 258004"/>
              <a:gd name="connsiteX16" fmla="*/ 1761893 w 2650641"/>
              <a:gd name="connsiteY16" fmla="*/ 172144 h 258004"/>
              <a:gd name="connsiteX17" fmla="*/ 1851103 w 2650641"/>
              <a:gd name="connsiteY17" fmla="*/ 38329 h 258004"/>
              <a:gd name="connsiteX18" fmla="*/ 1984917 w 2650641"/>
              <a:gd name="connsiteY18" fmla="*/ 82934 h 258004"/>
              <a:gd name="connsiteX19" fmla="*/ 2029522 w 2650641"/>
              <a:gd name="connsiteY19" fmla="*/ 149842 h 258004"/>
              <a:gd name="connsiteX20" fmla="*/ 2163337 w 2650641"/>
              <a:gd name="connsiteY20" fmla="*/ 239051 h 258004"/>
              <a:gd name="connsiteX21" fmla="*/ 2297152 w 2650641"/>
              <a:gd name="connsiteY21" fmla="*/ 149842 h 258004"/>
              <a:gd name="connsiteX22" fmla="*/ 2364059 w 2650641"/>
              <a:gd name="connsiteY22" fmla="*/ 105237 h 258004"/>
              <a:gd name="connsiteX23" fmla="*/ 2497874 w 2650641"/>
              <a:gd name="connsiteY23" fmla="*/ 172144 h 258004"/>
              <a:gd name="connsiteX24" fmla="*/ 2564781 w 2650641"/>
              <a:gd name="connsiteY24" fmla="*/ 194446 h 258004"/>
              <a:gd name="connsiteX25" fmla="*/ 2587083 w 2650641"/>
              <a:gd name="connsiteY25" fmla="*/ 194446 h 2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50641" h="258004">
                <a:moveTo>
                  <a:pt x="0" y="239051"/>
                </a:moveTo>
                <a:cubicBezTo>
                  <a:pt x="82462" y="211565"/>
                  <a:pt x="69561" y="226947"/>
                  <a:pt x="133815" y="149842"/>
                </a:cubicBezTo>
                <a:cubicBezTo>
                  <a:pt x="150975" y="129250"/>
                  <a:pt x="157489" y="99679"/>
                  <a:pt x="178420" y="82934"/>
                </a:cubicBezTo>
                <a:cubicBezTo>
                  <a:pt x="196777" y="68248"/>
                  <a:pt x="223025" y="68066"/>
                  <a:pt x="245327" y="60632"/>
                </a:cubicBezTo>
                <a:cubicBezTo>
                  <a:pt x="312234" y="68066"/>
                  <a:pt x="380740" y="66607"/>
                  <a:pt x="446049" y="82934"/>
                </a:cubicBezTo>
                <a:cubicBezTo>
                  <a:pt x="525345" y="102758"/>
                  <a:pt x="508001" y="144886"/>
                  <a:pt x="557561" y="194446"/>
                </a:cubicBezTo>
                <a:cubicBezTo>
                  <a:pt x="576515" y="213399"/>
                  <a:pt x="602166" y="224183"/>
                  <a:pt x="624469" y="239051"/>
                </a:cubicBezTo>
                <a:lnTo>
                  <a:pt x="758283" y="149842"/>
                </a:lnTo>
                <a:lnTo>
                  <a:pt x="825191" y="105237"/>
                </a:lnTo>
                <a:cubicBezTo>
                  <a:pt x="855820" y="13346"/>
                  <a:pt x="835792" y="0"/>
                  <a:pt x="981308" y="60632"/>
                </a:cubicBezTo>
                <a:cubicBezTo>
                  <a:pt x="1030792" y="81251"/>
                  <a:pt x="1115122" y="149842"/>
                  <a:pt x="1115122" y="149842"/>
                </a:cubicBezTo>
                <a:cubicBezTo>
                  <a:pt x="1141184" y="188935"/>
                  <a:pt x="1161999" y="249824"/>
                  <a:pt x="1226635" y="239051"/>
                </a:cubicBezTo>
                <a:cubicBezTo>
                  <a:pt x="1253074" y="234644"/>
                  <a:pt x="1271240" y="209314"/>
                  <a:pt x="1293542" y="194446"/>
                </a:cubicBezTo>
                <a:cubicBezTo>
                  <a:pt x="1313366" y="164710"/>
                  <a:pt x="1355494" y="82934"/>
                  <a:pt x="1405054" y="82934"/>
                </a:cubicBezTo>
                <a:cubicBezTo>
                  <a:pt x="1452072" y="82934"/>
                  <a:pt x="1538869" y="127539"/>
                  <a:pt x="1538869" y="127539"/>
                </a:cubicBezTo>
                <a:cubicBezTo>
                  <a:pt x="1572698" y="150092"/>
                  <a:pt x="1626514" y="194446"/>
                  <a:pt x="1672683" y="194446"/>
                </a:cubicBezTo>
                <a:cubicBezTo>
                  <a:pt x="1703335" y="194446"/>
                  <a:pt x="1732156" y="179578"/>
                  <a:pt x="1761893" y="172144"/>
                </a:cubicBezTo>
                <a:cubicBezTo>
                  <a:pt x="1791630" y="127539"/>
                  <a:pt x="1800246" y="21376"/>
                  <a:pt x="1851103" y="38329"/>
                </a:cubicBezTo>
                <a:lnTo>
                  <a:pt x="1984917" y="82934"/>
                </a:lnTo>
                <a:cubicBezTo>
                  <a:pt x="1999785" y="105237"/>
                  <a:pt x="2009350" y="132191"/>
                  <a:pt x="2029522" y="149842"/>
                </a:cubicBezTo>
                <a:cubicBezTo>
                  <a:pt x="2069866" y="185143"/>
                  <a:pt x="2163337" y="239051"/>
                  <a:pt x="2163337" y="239051"/>
                </a:cubicBezTo>
                <a:lnTo>
                  <a:pt x="2297152" y="149842"/>
                </a:lnTo>
                <a:lnTo>
                  <a:pt x="2364059" y="105237"/>
                </a:lnTo>
                <a:cubicBezTo>
                  <a:pt x="2532231" y="161293"/>
                  <a:pt x="2324938" y="85677"/>
                  <a:pt x="2497874" y="172144"/>
                </a:cubicBezTo>
                <a:cubicBezTo>
                  <a:pt x="2518901" y="182657"/>
                  <a:pt x="2542479" y="187012"/>
                  <a:pt x="2564781" y="194446"/>
                </a:cubicBezTo>
                <a:cubicBezTo>
                  <a:pt x="2649183" y="250715"/>
                  <a:pt x="2650641" y="258004"/>
                  <a:pt x="2587083" y="1944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7643834" y="5214950"/>
            <a:ext cx="1091448" cy="142876"/>
          </a:xfrm>
          <a:custGeom>
            <a:avLst/>
            <a:gdLst>
              <a:gd name="connsiteX0" fmla="*/ 0 w 2650641"/>
              <a:gd name="connsiteY0" fmla="*/ 239051 h 258004"/>
              <a:gd name="connsiteX1" fmla="*/ 133815 w 2650641"/>
              <a:gd name="connsiteY1" fmla="*/ 149842 h 258004"/>
              <a:gd name="connsiteX2" fmla="*/ 178420 w 2650641"/>
              <a:gd name="connsiteY2" fmla="*/ 82934 h 258004"/>
              <a:gd name="connsiteX3" fmla="*/ 245327 w 2650641"/>
              <a:gd name="connsiteY3" fmla="*/ 60632 h 258004"/>
              <a:gd name="connsiteX4" fmla="*/ 446049 w 2650641"/>
              <a:gd name="connsiteY4" fmla="*/ 82934 h 258004"/>
              <a:gd name="connsiteX5" fmla="*/ 557561 w 2650641"/>
              <a:gd name="connsiteY5" fmla="*/ 194446 h 258004"/>
              <a:gd name="connsiteX6" fmla="*/ 624469 w 2650641"/>
              <a:gd name="connsiteY6" fmla="*/ 239051 h 258004"/>
              <a:gd name="connsiteX7" fmla="*/ 758283 w 2650641"/>
              <a:gd name="connsiteY7" fmla="*/ 149842 h 258004"/>
              <a:gd name="connsiteX8" fmla="*/ 825191 w 2650641"/>
              <a:gd name="connsiteY8" fmla="*/ 105237 h 258004"/>
              <a:gd name="connsiteX9" fmla="*/ 981308 w 2650641"/>
              <a:gd name="connsiteY9" fmla="*/ 60632 h 258004"/>
              <a:gd name="connsiteX10" fmla="*/ 1115122 w 2650641"/>
              <a:gd name="connsiteY10" fmla="*/ 149842 h 258004"/>
              <a:gd name="connsiteX11" fmla="*/ 1226635 w 2650641"/>
              <a:gd name="connsiteY11" fmla="*/ 239051 h 258004"/>
              <a:gd name="connsiteX12" fmla="*/ 1293542 w 2650641"/>
              <a:gd name="connsiteY12" fmla="*/ 194446 h 258004"/>
              <a:gd name="connsiteX13" fmla="*/ 1405054 w 2650641"/>
              <a:gd name="connsiteY13" fmla="*/ 82934 h 258004"/>
              <a:gd name="connsiteX14" fmla="*/ 1538869 w 2650641"/>
              <a:gd name="connsiteY14" fmla="*/ 127539 h 258004"/>
              <a:gd name="connsiteX15" fmla="*/ 1672683 w 2650641"/>
              <a:gd name="connsiteY15" fmla="*/ 194446 h 258004"/>
              <a:gd name="connsiteX16" fmla="*/ 1761893 w 2650641"/>
              <a:gd name="connsiteY16" fmla="*/ 172144 h 258004"/>
              <a:gd name="connsiteX17" fmla="*/ 1851103 w 2650641"/>
              <a:gd name="connsiteY17" fmla="*/ 38329 h 258004"/>
              <a:gd name="connsiteX18" fmla="*/ 1984917 w 2650641"/>
              <a:gd name="connsiteY18" fmla="*/ 82934 h 258004"/>
              <a:gd name="connsiteX19" fmla="*/ 2029522 w 2650641"/>
              <a:gd name="connsiteY19" fmla="*/ 149842 h 258004"/>
              <a:gd name="connsiteX20" fmla="*/ 2163337 w 2650641"/>
              <a:gd name="connsiteY20" fmla="*/ 239051 h 258004"/>
              <a:gd name="connsiteX21" fmla="*/ 2297152 w 2650641"/>
              <a:gd name="connsiteY21" fmla="*/ 149842 h 258004"/>
              <a:gd name="connsiteX22" fmla="*/ 2364059 w 2650641"/>
              <a:gd name="connsiteY22" fmla="*/ 105237 h 258004"/>
              <a:gd name="connsiteX23" fmla="*/ 2497874 w 2650641"/>
              <a:gd name="connsiteY23" fmla="*/ 172144 h 258004"/>
              <a:gd name="connsiteX24" fmla="*/ 2564781 w 2650641"/>
              <a:gd name="connsiteY24" fmla="*/ 194446 h 258004"/>
              <a:gd name="connsiteX25" fmla="*/ 2587083 w 2650641"/>
              <a:gd name="connsiteY25" fmla="*/ 194446 h 2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50641" h="258004">
                <a:moveTo>
                  <a:pt x="0" y="239051"/>
                </a:moveTo>
                <a:cubicBezTo>
                  <a:pt x="82462" y="211565"/>
                  <a:pt x="69561" y="226947"/>
                  <a:pt x="133815" y="149842"/>
                </a:cubicBezTo>
                <a:cubicBezTo>
                  <a:pt x="150975" y="129250"/>
                  <a:pt x="157489" y="99679"/>
                  <a:pt x="178420" y="82934"/>
                </a:cubicBezTo>
                <a:cubicBezTo>
                  <a:pt x="196777" y="68248"/>
                  <a:pt x="223025" y="68066"/>
                  <a:pt x="245327" y="60632"/>
                </a:cubicBezTo>
                <a:cubicBezTo>
                  <a:pt x="312234" y="68066"/>
                  <a:pt x="380740" y="66607"/>
                  <a:pt x="446049" y="82934"/>
                </a:cubicBezTo>
                <a:cubicBezTo>
                  <a:pt x="525345" y="102758"/>
                  <a:pt x="508001" y="144886"/>
                  <a:pt x="557561" y="194446"/>
                </a:cubicBezTo>
                <a:cubicBezTo>
                  <a:pt x="576515" y="213399"/>
                  <a:pt x="602166" y="224183"/>
                  <a:pt x="624469" y="239051"/>
                </a:cubicBezTo>
                <a:lnTo>
                  <a:pt x="758283" y="149842"/>
                </a:lnTo>
                <a:lnTo>
                  <a:pt x="825191" y="105237"/>
                </a:lnTo>
                <a:cubicBezTo>
                  <a:pt x="855820" y="13346"/>
                  <a:pt x="835792" y="0"/>
                  <a:pt x="981308" y="60632"/>
                </a:cubicBezTo>
                <a:cubicBezTo>
                  <a:pt x="1030792" y="81251"/>
                  <a:pt x="1115122" y="149842"/>
                  <a:pt x="1115122" y="149842"/>
                </a:cubicBezTo>
                <a:cubicBezTo>
                  <a:pt x="1141184" y="188935"/>
                  <a:pt x="1161999" y="249824"/>
                  <a:pt x="1226635" y="239051"/>
                </a:cubicBezTo>
                <a:cubicBezTo>
                  <a:pt x="1253074" y="234644"/>
                  <a:pt x="1271240" y="209314"/>
                  <a:pt x="1293542" y="194446"/>
                </a:cubicBezTo>
                <a:cubicBezTo>
                  <a:pt x="1313366" y="164710"/>
                  <a:pt x="1355494" y="82934"/>
                  <a:pt x="1405054" y="82934"/>
                </a:cubicBezTo>
                <a:cubicBezTo>
                  <a:pt x="1452072" y="82934"/>
                  <a:pt x="1538869" y="127539"/>
                  <a:pt x="1538869" y="127539"/>
                </a:cubicBezTo>
                <a:cubicBezTo>
                  <a:pt x="1572698" y="150092"/>
                  <a:pt x="1626514" y="194446"/>
                  <a:pt x="1672683" y="194446"/>
                </a:cubicBezTo>
                <a:cubicBezTo>
                  <a:pt x="1703335" y="194446"/>
                  <a:pt x="1732156" y="179578"/>
                  <a:pt x="1761893" y="172144"/>
                </a:cubicBezTo>
                <a:cubicBezTo>
                  <a:pt x="1791630" y="127539"/>
                  <a:pt x="1800246" y="21376"/>
                  <a:pt x="1851103" y="38329"/>
                </a:cubicBezTo>
                <a:lnTo>
                  <a:pt x="1984917" y="82934"/>
                </a:lnTo>
                <a:cubicBezTo>
                  <a:pt x="1999785" y="105237"/>
                  <a:pt x="2009350" y="132191"/>
                  <a:pt x="2029522" y="149842"/>
                </a:cubicBezTo>
                <a:cubicBezTo>
                  <a:pt x="2069866" y="185143"/>
                  <a:pt x="2163337" y="239051"/>
                  <a:pt x="2163337" y="239051"/>
                </a:cubicBezTo>
                <a:lnTo>
                  <a:pt x="2297152" y="149842"/>
                </a:lnTo>
                <a:lnTo>
                  <a:pt x="2364059" y="105237"/>
                </a:lnTo>
                <a:cubicBezTo>
                  <a:pt x="2532231" y="161293"/>
                  <a:pt x="2324938" y="85677"/>
                  <a:pt x="2497874" y="172144"/>
                </a:cubicBezTo>
                <a:cubicBezTo>
                  <a:pt x="2518901" y="182657"/>
                  <a:pt x="2542479" y="187012"/>
                  <a:pt x="2564781" y="194446"/>
                </a:cubicBezTo>
                <a:cubicBezTo>
                  <a:pt x="2649183" y="250715"/>
                  <a:pt x="2650641" y="258004"/>
                  <a:pt x="2587083" y="1944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7715272" y="5429264"/>
            <a:ext cx="1091448" cy="142876"/>
          </a:xfrm>
          <a:custGeom>
            <a:avLst/>
            <a:gdLst>
              <a:gd name="connsiteX0" fmla="*/ 0 w 2650641"/>
              <a:gd name="connsiteY0" fmla="*/ 239051 h 258004"/>
              <a:gd name="connsiteX1" fmla="*/ 133815 w 2650641"/>
              <a:gd name="connsiteY1" fmla="*/ 149842 h 258004"/>
              <a:gd name="connsiteX2" fmla="*/ 178420 w 2650641"/>
              <a:gd name="connsiteY2" fmla="*/ 82934 h 258004"/>
              <a:gd name="connsiteX3" fmla="*/ 245327 w 2650641"/>
              <a:gd name="connsiteY3" fmla="*/ 60632 h 258004"/>
              <a:gd name="connsiteX4" fmla="*/ 446049 w 2650641"/>
              <a:gd name="connsiteY4" fmla="*/ 82934 h 258004"/>
              <a:gd name="connsiteX5" fmla="*/ 557561 w 2650641"/>
              <a:gd name="connsiteY5" fmla="*/ 194446 h 258004"/>
              <a:gd name="connsiteX6" fmla="*/ 624469 w 2650641"/>
              <a:gd name="connsiteY6" fmla="*/ 239051 h 258004"/>
              <a:gd name="connsiteX7" fmla="*/ 758283 w 2650641"/>
              <a:gd name="connsiteY7" fmla="*/ 149842 h 258004"/>
              <a:gd name="connsiteX8" fmla="*/ 825191 w 2650641"/>
              <a:gd name="connsiteY8" fmla="*/ 105237 h 258004"/>
              <a:gd name="connsiteX9" fmla="*/ 981308 w 2650641"/>
              <a:gd name="connsiteY9" fmla="*/ 60632 h 258004"/>
              <a:gd name="connsiteX10" fmla="*/ 1115122 w 2650641"/>
              <a:gd name="connsiteY10" fmla="*/ 149842 h 258004"/>
              <a:gd name="connsiteX11" fmla="*/ 1226635 w 2650641"/>
              <a:gd name="connsiteY11" fmla="*/ 239051 h 258004"/>
              <a:gd name="connsiteX12" fmla="*/ 1293542 w 2650641"/>
              <a:gd name="connsiteY12" fmla="*/ 194446 h 258004"/>
              <a:gd name="connsiteX13" fmla="*/ 1405054 w 2650641"/>
              <a:gd name="connsiteY13" fmla="*/ 82934 h 258004"/>
              <a:gd name="connsiteX14" fmla="*/ 1538869 w 2650641"/>
              <a:gd name="connsiteY14" fmla="*/ 127539 h 258004"/>
              <a:gd name="connsiteX15" fmla="*/ 1672683 w 2650641"/>
              <a:gd name="connsiteY15" fmla="*/ 194446 h 258004"/>
              <a:gd name="connsiteX16" fmla="*/ 1761893 w 2650641"/>
              <a:gd name="connsiteY16" fmla="*/ 172144 h 258004"/>
              <a:gd name="connsiteX17" fmla="*/ 1851103 w 2650641"/>
              <a:gd name="connsiteY17" fmla="*/ 38329 h 258004"/>
              <a:gd name="connsiteX18" fmla="*/ 1984917 w 2650641"/>
              <a:gd name="connsiteY18" fmla="*/ 82934 h 258004"/>
              <a:gd name="connsiteX19" fmla="*/ 2029522 w 2650641"/>
              <a:gd name="connsiteY19" fmla="*/ 149842 h 258004"/>
              <a:gd name="connsiteX20" fmla="*/ 2163337 w 2650641"/>
              <a:gd name="connsiteY20" fmla="*/ 239051 h 258004"/>
              <a:gd name="connsiteX21" fmla="*/ 2297152 w 2650641"/>
              <a:gd name="connsiteY21" fmla="*/ 149842 h 258004"/>
              <a:gd name="connsiteX22" fmla="*/ 2364059 w 2650641"/>
              <a:gd name="connsiteY22" fmla="*/ 105237 h 258004"/>
              <a:gd name="connsiteX23" fmla="*/ 2497874 w 2650641"/>
              <a:gd name="connsiteY23" fmla="*/ 172144 h 258004"/>
              <a:gd name="connsiteX24" fmla="*/ 2564781 w 2650641"/>
              <a:gd name="connsiteY24" fmla="*/ 194446 h 258004"/>
              <a:gd name="connsiteX25" fmla="*/ 2587083 w 2650641"/>
              <a:gd name="connsiteY25" fmla="*/ 194446 h 2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50641" h="258004">
                <a:moveTo>
                  <a:pt x="0" y="239051"/>
                </a:moveTo>
                <a:cubicBezTo>
                  <a:pt x="82462" y="211565"/>
                  <a:pt x="69561" y="226947"/>
                  <a:pt x="133815" y="149842"/>
                </a:cubicBezTo>
                <a:cubicBezTo>
                  <a:pt x="150975" y="129250"/>
                  <a:pt x="157489" y="99679"/>
                  <a:pt x="178420" y="82934"/>
                </a:cubicBezTo>
                <a:cubicBezTo>
                  <a:pt x="196777" y="68248"/>
                  <a:pt x="223025" y="68066"/>
                  <a:pt x="245327" y="60632"/>
                </a:cubicBezTo>
                <a:cubicBezTo>
                  <a:pt x="312234" y="68066"/>
                  <a:pt x="380740" y="66607"/>
                  <a:pt x="446049" y="82934"/>
                </a:cubicBezTo>
                <a:cubicBezTo>
                  <a:pt x="525345" y="102758"/>
                  <a:pt x="508001" y="144886"/>
                  <a:pt x="557561" y="194446"/>
                </a:cubicBezTo>
                <a:cubicBezTo>
                  <a:pt x="576515" y="213399"/>
                  <a:pt x="602166" y="224183"/>
                  <a:pt x="624469" y="239051"/>
                </a:cubicBezTo>
                <a:lnTo>
                  <a:pt x="758283" y="149842"/>
                </a:lnTo>
                <a:lnTo>
                  <a:pt x="825191" y="105237"/>
                </a:lnTo>
                <a:cubicBezTo>
                  <a:pt x="855820" y="13346"/>
                  <a:pt x="835792" y="0"/>
                  <a:pt x="981308" y="60632"/>
                </a:cubicBezTo>
                <a:cubicBezTo>
                  <a:pt x="1030792" y="81251"/>
                  <a:pt x="1115122" y="149842"/>
                  <a:pt x="1115122" y="149842"/>
                </a:cubicBezTo>
                <a:cubicBezTo>
                  <a:pt x="1141184" y="188935"/>
                  <a:pt x="1161999" y="249824"/>
                  <a:pt x="1226635" y="239051"/>
                </a:cubicBezTo>
                <a:cubicBezTo>
                  <a:pt x="1253074" y="234644"/>
                  <a:pt x="1271240" y="209314"/>
                  <a:pt x="1293542" y="194446"/>
                </a:cubicBezTo>
                <a:cubicBezTo>
                  <a:pt x="1313366" y="164710"/>
                  <a:pt x="1355494" y="82934"/>
                  <a:pt x="1405054" y="82934"/>
                </a:cubicBezTo>
                <a:cubicBezTo>
                  <a:pt x="1452072" y="82934"/>
                  <a:pt x="1538869" y="127539"/>
                  <a:pt x="1538869" y="127539"/>
                </a:cubicBezTo>
                <a:cubicBezTo>
                  <a:pt x="1572698" y="150092"/>
                  <a:pt x="1626514" y="194446"/>
                  <a:pt x="1672683" y="194446"/>
                </a:cubicBezTo>
                <a:cubicBezTo>
                  <a:pt x="1703335" y="194446"/>
                  <a:pt x="1732156" y="179578"/>
                  <a:pt x="1761893" y="172144"/>
                </a:cubicBezTo>
                <a:cubicBezTo>
                  <a:pt x="1791630" y="127539"/>
                  <a:pt x="1800246" y="21376"/>
                  <a:pt x="1851103" y="38329"/>
                </a:cubicBezTo>
                <a:lnTo>
                  <a:pt x="1984917" y="82934"/>
                </a:lnTo>
                <a:cubicBezTo>
                  <a:pt x="1999785" y="105237"/>
                  <a:pt x="2009350" y="132191"/>
                  <a:pt x="2029522" y="149842"/>
                </a:cubicBezTo>
                <a:cubicBezTo>
                  <a:pt x="2069866" y="185143"/>
                  <a:pt x="2163337" y="239051"/>
                  <a:pt x="2163337" y="239051"/>
                </a:cubicBezTo>
                <a:lnTo>
                  <a:pt x="2297152" y="149842"/>
                </a:lnTo>
                <a:lnTo>
                  <a:pt x="2364059" y="105237"/>
                </a:lnTo>
                <a:cubicBezTo>
                  <a:pt x="2532231" y="161293"/>
                  <a:pt x="2324938" y="85677"/>
                  <a:pt x="2497874" y="172144"/>
                </a:cubicBezTo>
                <a:cubicBezTo>
                  <a:pt x="2518901" y="182657"/>
                  <a:pt x="2542479" y="187012"/>
                  <a:pt x="2564781" y="194446"/>
                </a:cubicBezTo>
                <a:cubicBezTo>
                  <a:pt x="2649183" y="250715"/>
                  <a:pt x="2650641" y="258004"/>
                  <a:pt x="2587083" y="1944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-142908" y="142852"/>
            <a:ext cx="3786214" cy="1368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30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normalizeH="0" baseline="0" noProof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Возникновение письменности</a:t>
            </a:r>
            <a:endParaRPr kumimoji="0" lang="ru-RU" sz="3000" b="1" i="0" u="none" strike="noStrike" kern="1200" normalizeH="0" baseline="0" noProof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00562" y="100010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8E001B"/>
                </a:solidFill>
                <a:latin typeface="Century Schoolbook" pitchFamily="18" charset="0"/>
              </a:rPr>
              <a:t>«Язык» древних</a:t>
            </a:r>
            <a:endParaRPr lang="ru-RU" sz="3600" i="1" dirty="0">
              <a:solidFill>
                <a:srgbClr val="8E001B"/>
              </a:solidFill>
              <a:latin typeface="Century Schoolbook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282" y="3000372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 Письмо в рисунках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  <p:pic>
        <p:nvPicPr>
          <p:cNvPr id="47" name="Гайава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89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20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70" y="571480"/>
            <a:ext cx="3643338" cy="1357322"/>
          </a:xfrm>
        </p:spPr>
        <p:txBody>
          <a:bodyPr>
            <a:normAutofit/>
          </a:bodyPr>
          <a:lstStyle/>
          <a:p>
            <a:r>
              <a:rPr lang="ru-RU" sz="3000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Возникновение письменности</a:t>
            </a:r>
            <a:endParaRPr lang="ru-RU" sz="3000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71435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8E001B"/>
                </a:solidFill>
                <a:latin typeface="Century Schoolbook" pitchFamily="18" charset="0"/>
              </a:rPr>
              <a:t>Дары скифов</a:t>
            </a:r>
            <a:endParaRPr lang="ru-RU" sz="3600" i="1" dirty="0">
              <a:solidFill>
                <a:srgbClr val="8E001B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F:\Эпистолярный жанр\картинки и текст\eb71190284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928802"/>
            <a:ext cx="1428759" cy="964400"/>
          </a:xfrm>
          <a:prstGeom prst="rect">
            <a:avLst/>
          </a:prstGeom>
          <a:noFill/>
        </p:spPr>
      </p:pic>
      <p:pic>
        <p:nvPicPr>
          <p:cNvPr id="1027" name="Picture 3" descr="F:\Эпистолярный жанр\картинки и текст\0000019018-origin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00306"/>
            <a:ext cx="1500198" cy="1500198"/>
          </a:xfrm>
          <a:prstGeom prst="rect">
            <a:avLst/>
          </a:prstGeom>
          <a:noFill/>
        </p:spPr>
      </p:pic>
      <p:pic>
        <p:nvPicPr>
          <p:cNvPr id="1028" name="Picture 4" descr="F:\Эпистолярный жанр\картинки и текст\464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571744"/>
            <a:ext cx="1357312" cy="1913810"/>
          </a:xfrm>
          <a:prstGeom prst="rect">
            <a:avLst/>
          </a:prstGeom>
          <a:noFill/>
        </p:spPr>
      </p:pic>
      <p:pic>
        <p:nvPicPr>
          <p:cNvPr id="5" name="Picture 2" descr="F:\Эпистолярный жанр\картинки и текст\c59e7b1c7ac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000504"/>
            <a:ext cx="1428760" cy="12390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286124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Предметное письмо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3500430" cy="1357322"/>
          </a:xfrm>
        </p:spPr>
        <p:txBody>
          <a:bodyPr>
            <a:normAutofit/>
          </a:bodyPr>
          <a:lstStyle/>
          <a:p>
            <a:r>
              <a:rPr lang="ru-RU" sz="2800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Для любознательных</a:t>
            </a:r>
            <a:endParaRPr lang="ru-RU" sz="2800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357166"/>
            <a:ext cx="42148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ПРОТОПИСЬМЕННОСТИ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2"/>
              </a:rPr>
              <a:t>Описательно-изобразительный способ</a:t>
            </a:r>
            <a:endParaRPr lang="ru-RU" dirty="0" smtClean="0"/>
          </a:p>
          <a:p>
            <a:r>
              <a:rPr lang="ru-RU" dirty="0" err="1" smtClean="0">
                <a:hlinkClick r:id="rId2"/>
              </a:rPr>
              <a:t>Опознавательно-мнемонический</a:t>
            </a:r>
            <a:r>
              <a:rPr lang="ru-RU" dirty="0" smtClean="0">
                <a:hlinkClick r:id="rId2"/>
              </a:rPr>
              <a:t> способ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СОБСТВЕННО ПИСЬМЕННОСТЬ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Клинопись</a:t>
            </a:r>
            <a:r>
              <a:rPr lang="ru-RU" dirty="0" smtClean="0"/>
              <a:t> </a:t>
            </a:r>
            <a:r>
              <a:rPr lang="ru-RU" dirty="0" err="1" smtClean="0">
                <a:hlinkClick r:id="rId2"/>
              </a:rPr>
              <a:t>Протоклинопись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Шумерская клинопись</a:t>
            </a:r>
            <a:endParaRPr lang="ru-RU" dirty="0" smtClean="0"/>
          </a:p>
          <a:p>
            <a:r>
              <a:rPr lang="ru-RU" dirty="0" err="1" smtClean="0">
                <a:hlinkClick r:id="rId2"/>
              </a:rPr>
              <a:t>Нешумерская</a:t>
            </a:r>
            <a:r>
              <a:rPr lang="ru-RU" dirty="0" smtClean="0">
                <a:hlinkClick r:id="rId2"/>
              </a:rPr>
              <a:t> клинопись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Детерминативы в клинописи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Развитие слоговых знаков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Египетское письмо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Элементы фонографии в древнеегипетской письменности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Детерминативы в египетском письме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Влияние египетского письма на алфавитное письмо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Китайское письмо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Составные иероглифы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Сложные иероглифы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Японское письмо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Критское письмо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Письмо майя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Литература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357562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Ссылки в Интернет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3286148" cy="1357322"/>
          </a:xfrm>
        </p:spPr>
        <p:txBody>
          <a:bodyPr>
            <a:normAutofit/>
          </a:bodyPr>
          <a:lstStyle/>
          <a:p>
            <a:r>
              <a:rPr lang="ru-RU" sz="3200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История почты</a:t>
            </a:r>
            <a:endParaRPr lang="ru-RU" sz="3200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2" name="Picture 4" descr="C:\Documents and Settings\doom\Рабочий стол\Эпистолярный жанр\картинки и текст\aa60cb383f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3786214" cy="2369347"/>
          </a:xfrm>
          <a:prstGeom prst="rect">
            <a:avLst/>
          </a:prstGeom>
          <a:noFill/>
        </p:spPr>
      </p:pic>
      <p:pic>
        <p:nvPicPr>
          <p:cNvPr id="1028" name="Picture 4" descr="F:\Эпистолярный жанр\картинки и текст\Постоквашино 00_03_00-00_03_56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71810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" y="571480"/>
            <a:ext cx="3286148" cy="1357322"/>
          </a:xfrm>
        </p:spPr>
        <p:txBody>
          <a:bodyPr>
            <a:normAutofit/>
          </a:bodyPr>
          <a:lstStyle/>
          <a:p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История почты</a:t>
            </a: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357166"/>
            <a:ext cx="5143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40016"/>
                </a:solidFill>
                <a:latin typeface="Century Gothic" pitchFamily="34" charset="0"/>
              </a:rPr>
              <a:t>-      узелковое письмо изобретение инков  </a:t>
            </a:r>
          </a:p>
          <a:p>
            <a:r>
              <a:rPr lang="ru-RU" dirty="0" smtClean="0">
                <a:solidFill>
                  <a:srgbClr val="740016"/>
                </a:solidFill>
                <a:latin typeface="Century Gothic" pitchFamily="34" charset="0"/>
              </a:rPr>
              <a:t>-      голубиная почта изобретена в древнем Риме</a:t>
            </a:r>
          </a:p>
          <a:p>
            <a:r>
              <a:rPr lang="ru-RU" dirty="0" smtClean="0">
                <a:solidFill>
                  <a:srgbClr val="740016"/>
                </a:solidFill>
                <a:latin typeface="Century Gothic" pitchFamily="34" charset="0"/>
              </a:rPr>
              <a:t>-      пони-экспресс изобретение американских ковбоев</a:t>
            </a:r>
          </a:p>
          <a:p>
            <a:r>
              <a:rPr lang="ru-RU" dirty="0" smtClean="0">
                <a:solidFill>
                  <a:srgbClr val="740016"/>
                </a:solidFill>
                <a:latin typeface="Century Gothic" pitchFamily="34" charset="0"/>
              </a:rPr>
              <a:t>-      барабанная почта в Африке</a:t>
            </a:r>
          </a:p>
          <a:p>
            <a:r>
              <a:rPr lang="ru-RU" dirty="0" smtClean="0">
                <a:solidFill>
                  <a:srgbClr val="740016"/>
                </a:solidFill>
                <a:latin typeface="Century Gothic" pitchFamily="34" charset="0"/>
              </a:rPr>
              <a:t>-      корпоративная почта средних веков (почта духовно-рыцарских орденов,      университетская, “почта мясников”), затем появилась частная почта (династия Таксисов)</a:t>
            </a:r>
          </a:p>
          <a:p>
            <a:r>
              <a:rPr lang="ru-RU" dirty="0" smtClean="0">
                <a:solidFill>
                  <a:srgbClr val="740016"/>
                </a:solidFill>
                <a:latin typeface="Century Gothic" pitchFamily="34" charset="0"/>
              </a:rPr>
              <a:t>-        Станционная почта с гонцами изобретена в Персии при Кире в </a:t>
            </a:r>
            <a:r>
              <a:rPr lang="en-US" dirty="0" smtClean="0">
                <a:solidFill>
                  <a:srgbClr val="740016"/>
                </a:solidFill>
                <a:latin typeface="Century Gothic" pitchFamily="34" charset="0"/>
              </a:rPr>
              <a:t>VI</a:t>
            </a:r>
            <a:r>
              <a:rPr lang="ru-RU" dirty="0" smtClean="0">
                <a:solidFill>
                  <a:srgbClr val="740016"/>
                </a:solidFill>
                <a:latin typeface="Century Gothic" pitchFamily="34" charset="0"/>
              </a:rPr>
              <a:t> веке до н.э. и фактически существует до сегодняшнего дня в виде фельдъегерской службы при президенте РФ В.В. Путине.</a:t>
            </a:r>
          </a:p>
          <a:p>
            <a:r>
              <a:rPr lang="ru-RU" dirty="0" smtClean="0">
                <a:solidFill>
                  <a:srgbClr val="740016"/>
                </a:solidFill>
                <a:latin typeface="Century Gothic" pitchFamily="34" charset="0"/>
              </a:rPr>
              <a:t>-         факельная почта в древней Греции, изобретение </a:t>
            </a:r>
            <a:r>
              <a:rPr lang="ru-RU" dirty="0" err="1" smtClean="0">
                <a:solidFill>
                  <a:srgbClr val="740016"/>
                </a:solidFill>
                <a:latin typeface="Century Gothic" pitchFamily="34" charset="0"/>
              </a:rPr>
              <a:t>Полибия</a:t>
            </a:r>
            <a:r>
              <a:rPr lang="ru-RU" dirty="0" smtClean="0">
                <a:solidFill>
                  <a:srgbClr val="740016"/>
                </a:solidFill>
                <a:latin typeface="Century Gothic" pitchFamily="34" charset="0"/>
              </a:rPr>
              <a:t> в 200 г. до н.э. </a:t>
            </a:r>
          </a:p>
          <a:p>
            <a:r>
              <a:rPr lang="ru-RU" dirty="0" smtClean="0">
                <a:solidFill>
                  <a:srgbClr val="740016"/>
                </a:solidFill>
                <a:latin typeface="Century Gothic" pitchFamily="34" charset="0"/>
              </a:rPr>
              <a:t>-         электронная почта с 70-х годов ХХ века.	</a:t>
            </a:r>
            <a:endParaRPr lang="ru-RU" dirty="0">
              <a:solidFill>
                <a:srgbClr val="740016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286124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Виды почтовых сообщений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3286148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История почты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Фильм_00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357166"/>
            <a:ext cx="4857784" cy="3643338"/>
          </a:xfrm>
          <a:prstGeom prst="rect">
            <a:avLst/>
          </a:prstGeom>
        </p:spPr>
      </p:pic>
      <p:pic>
        <p:nvPicPr>
          <p:cNvPr id="8" name="Picture 3" descr="F:\Эпистолярный жанр\картинки и текст\Постоквашино 00_03_00-00_03_56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565" y="4179099"/>
            <a:ext cx="3190897" cy="239317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3286124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8E001B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Виды почтовых пересылок</a:t>
            </a:r>
            <a:endParaRPr lang="ru-RU" sz="2000" b="1" i="1" dirty="0">
              <a:ln w="12700">
                <a:noFill/>
                <a:prstDash val="solid"/>
              </a:ln>
              <a:solidFill>
                <a:srgbClr val="8E001B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3286148" cy="1357322"/>
          </a:xfrm>
        </p:spPr>
        <p:txBody>
          <a:bodyPr/>
          <a:lstStyle/>
          <a:p>
            <a:pPr lvl="0"/>
            <a: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Словарь</a:t>
            </a:r>
            <a:br>
              <a:rPr lang="ru-RU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71480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40016"/>
                </a:solidFill>
                <a:hlinkClick r:id="rId2" action="ppaction://hlinkfile"/>
              </a:rPr>
              <a:t>ГРАМОТКИ</a:t>
            </a:r>
            <a:r>
              <a:rPr lang="ru-RU" sz="2000" dirty="0" smtClean="0">
                <a:solidFill>
                  <a:srgbClr val="740016"/>
                </a:solidFill>
              </a:rPr>
              <a:t>– письма, которые писали друг другу люди, жившие в XVII и начале XVIII века на Руси.</a:t>
            </a:r>
            <a:endParaRPr lang="ru-RU" sz="2000" dirty="0">
              <a:solidFill>
                <a:srgbClr val="740016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171448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40016"/>
                </a:solidFill>
                <a:hlinkClick r:id="rId3" action="ppaction://hlinkfile"/>
              </a:rPr>
              <a:t>«</a:t>
            </a:r>
            <a:r>
              <a:rPr lang="ru-RU" sz="2000" b="1" dirty="0" smtClean="0">
                <a:solidFill>
                  <a:srgbClr val="740016"/>
                </a:solidFill>
                <a:hlinkClick r:id="rId3" action="ppaction://hlinkfile"/>
              </a:rPr>
              <a:t>ПИСЬМОВНИК</a:t>
            </a:r>
            <a:r>
              <a:rPr lang="ru-RU" sz="2000" dirty="0" smtClean="0">
                <a:solidFill>
                  <a:srgbClr val="740016"/>
                </a:solidFill>
                <a:hlinkClick r:id="rId3" action="ppaction://hlinkfile"/>
              </a:rPr>
              <a:t>» </a:t>
            </a:r>
            <a:r>
              <a:rPr lang="ru-RU" sz="2000" dirty="0" smtClean="0">
                <a:solidFill>
                  <a:srgbClr val="740016"/>
                </a:solidFill>
              </a:rPr>
              <a:t>– книга, изданная в Петербурге в 1822 году.</a:t>
            </a:r>
            <a:endParaRPr lang="ru-RU" sz="2000" dirty="0">
              <a:solidFill>
                <a:srgbClr val="740016"/>
              </a:solidFill>
            </a:endParaRPr>
          </a:p>
        </p:txBody>
      </p:sp>
      <p:pic>
        <p:nvPicPr>
          <p:cNvPr id="1026" name="Picture 2" descr="F:\Эпистолярный жанр\картинки и текст\blog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572008"/>
            <a:ext cx="2643206" cy="1760375"/>
          </a:xfrm>
          <a:prstGeom prst="rect">
            <a:avLst/>
          </a:prstGeom>
          <a:noFill/>
        </p:spPr>
      </p:pic>
      <p:pic>
        <p:nvPicPr>
          <p:cNvPr id="8" name="Picture 2" descr="F:\Эпистолярный жанр\картинки и текст\гонец.jpg"/>
          <p:cNvPicPr>
            <a:picLocks noChangeAspect="1" noChangeArrowheads="1"/>
          </p:cNvPicPr>
          <p:nvPr/>
        </p:nvPicPr>
        <p:blipFill>
          <a:blip r:embed="rId5" cstate="print"/>
          <a:srcRect l="18145" t="33233" b="33534"/>
          <a:stretch>
            <a:fillRect/>
          </a:stretch>
        </p:blipFill>
        <p:spPr bwMode="auto">
          <a:xfrm>
            <a:off x="6072198" y="2571744"/>
            <a:ext cx="2714644" cy="193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</Template>
  <TotalTime>1862</TotalTime>
  <Words>517</Words>
  <Application>Microsoft Office PowerPoint</Application>
  <PresentationFormat>Экран (4:3)</PresentationFormat>
  <Paragraphs>134</Paragraphs>
  <Slides>22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Notebook</vt:lpstr>
      <vt:lpstr> Тема урока</vt:lpstr>
      <vt:lpstr> Содержание</vt:lpstr>
      <vt:lpstr>Слайд 3</vt:lpstr>
      <vt:lpstr>Возникновение письменности</vt:lpstr>
      <vt:lpstr>Для любознательных</vt:lpstr>
      <vt:lpstr>История почты</vt:lpstr>
      <vt:lpstr>История почты</vt:lpstr>
      <vt:lpstr>История почты</vt:lpstr>
      <vt:lpstr>Словарь </vt:lpstr>
      <vt:lpstr>Словарь</vt:lpstr>
      <vt:lpstr>Почтовый конверт</vt:lpstr>
      <vt:lpstr>Почтовый конверт</vt:lpstr>
      <vt:lpstr>Правила написания письма</vt:lpstr>
      <vt:lpstr>Правила написания письма</vt:lpstr>
      <vt:lpstr>Правила написания письма</vt:lpstr>
      <vt:lpstr>Правила написания письма</vt:lpstr>
      <vt:lpstr>Правила написания письма</vt:lpstr>
      <vt:lpstr>Правила написания письма</vt:lpstr>
      <vt:lpstr>Правила написания письма</vt:lpstr>
      <vt:lpstr>Правила написания письма</vt:lpstr>
      <vt:lpstr>Практические задания</vt:lpstr>
      <vt:lpstr> В заключение</vt:lpstr>
    </vt:vector>
  </TitlesOfParts>
  <Company>техникум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</dc:title>
  <dc:creator>преподователь</dc:creator>
  <cp:lastModifiedBy>user</cp:lastModifiedBy>
  <cp:revision>195</cp:revision>
  <dcterms:created xsi:type="dcterms:W3CDTF">2010-02-26T11:50:40Z</dcterms:created>
  <dcterms:modified xsi:type="dcterms:W3CDTF">2010-04-16T07:39:12Z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TC300076311049</vt:lpwstr>
  </property>
</Properties>
</file>