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sldIdLst>
    <p:sldId id="256" r:id="rId2"/>
    <p:sldId id="262" r:id="rId3"/>
    <p:sldId id="263" r:id="rId4"/>
    <p:sldId id="271" r:id="rId5"/>
    <p:sldId id="261" r:id="rId6"/>
    <p:sldId id="266" r:id="rId7"/>
    <p:sldId id="264" r:id="rId8"/>
    <p:sldId id="265" r:id="rId9"/>
    <p:sldId id="267" r:id="rId10"/>
    <p:sldId id="257" r:id="rId11"/>
    <p:sldId id="258" r:id="rId12"/>
    <p:sldId id="268" r:id="rId13"/>
    <p:sldId id="269" r:id="rId14"/>
    <p:sldId id="270" r:id="rId15"/>
    <p:sldId id="259" r:id="rId16"/>
    <p:sldId id="260" r:id="rId17"/>
    <p:sldId id="272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66FFFF"/>
    <a:srgbClr val="0000FF"/>
    <a:srgbClr val="990000"/>
    <a:srgbClr val="FF00FF"/>
    <a:srgbClr val="166418"/>
    <a:srgbClr val="FFCC66"/>
    <a:srgbClr val="00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78" autoAdjust="0"/>
    <p:restoredTop sz="94660"/>
  </p:normalViewPr>
  <p:slideViewPr>
    <p:cSldViewPr>
      <p:cViewPr varScale="1">
        <p:scale>
          <a:sx n="67" d="100"/>
          <a:sy n="67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1800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9933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9934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789CAC5-3336-4FAA-A79E-D4F4F5B56A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22FC4-7192-446D-881B-B0A140FA35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64E9A-09B5-439B-A8E7-6852907972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6CD4F-DBF7-4598-A432-10E1CD0B06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C7BC9-1A67-46D9-9A36-FFD4735C53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AF428-AE23-4E64-976F-C38C7D36E1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199B2-5747-43BB-8BF1-4477E13BE6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62B91-993B-4AB0-AA4F-3561CD3AF7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6E00F-E076-4AAA-9D1A-E2792B80DE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B6FFD-F395-4FA5-91FC-FF8BBD0995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5C51B-ED4E-43AB-BE81-AA47B78CB6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831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C311458F-0A06-4AD7-B6DC-9E6CF9D6D5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831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831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3284538"/>
            <a:ext cx="8569325" cy="2305050"/>
          </a:xfrm>
        </p:spPr>
        <p:txBody>
          <a:bodyPr/>
          <a:lstStyle/>
          <a:p>
            <a:pPr eaLnBrk="1" hangingPunct="1"/>
            <a:r>
              <a:rPr lang="ru-RU" sz="2800" b="1" i="1" smtClean="0"/>
              <a:t>    </a:t>
            </a:r>
          </a:p>
        </p:txBody>
      </p:sp>
      <p:sp>
        <p:nvSpPr>
          <p:cNvPr id="2056" name="WordArt 8"/>
          <p:cNvSpPr>
            <a:spLocks noChangeArrowheads="1" noChangeShapeType="1" noTextEdit="1"/>
          </p:cNvSpPr>
          <p:nvPr/>
        </p:nvSpPr>
        <p:spPr bwMode="auto">
          <a:xfrm>
            <a:off x="1258888" y="3429000"/>
            <a:ext cx="6481762" cy="15128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   Предупреждение  синдрома</a:t>
            </a:r>
          </a:p>
          <a:p>
            <a:pPr algn="ctr"/>
            <a:r>
              <a:rPr lang="ru-RU" sz="1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 профессионального выгорания</a:t>
            </a:r>
          </a:p>
        </p:txBody>
      </p:sp>
      <p:pic>
        <p:nvPicPr>
          <p:cNvPr id="2060" name="Picture 12" descr="j02854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908050"/>
            <a:ext cx="1866900" cy="177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7" name="Picture 19" descr="4b7a92b2d0bd9824c417d10e727ffd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788" y="4437063"/>
            <a:ext cx="2003425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/>
              <a:t>Совет</a:t>
            </a:r>
            <a:r>
              <a:rPr lang="ru-RU" b="1" smtClean="0"/>
              <a:t> </a:t>
            </a:r>
            <a:r>
              <a:rPr lang="ru-RU" smtClean="0"/>
              <a:t> </a:t>
            </a:r>
            <a:r>
              <a:rPr lang="ru-RU" b="1" i="1" smtClean="0"/>
              <a:t>седьмой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00213"/>
            <a:ext cx="8215312" cy="4968875"/>
          </a:xfrm>
          <a:solidFill>
            <a:srgbClr val="FFFFCC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2000" b="1" u="sng" smtClean="0"/>
          </a:p>
          <a:p>
            <a:pPr eaLnBrk="1" hangingPunct="1">
              <a:lnSpc>
                <a:spcPct val="80000"/>
              </a:lnSpc>
            </a:pPr>
            <a:r>
              <a:rPr lang="ru-RU" sz="2000" b="1" u="sng" smtClean="0"/>
              <a:t>Учитесь управлять собственным временем.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b="1" u="sng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1600" b="1" smtClean="0"/>
              <a:t>Постоянно ищите в своём рабочем ритме, режиме резервы времени.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1600" b="1" smtClean="0"/>
              <a:t>В течение рабочего дня, трудовой недели делайте временные замеры и     ведите краткие записи: куда, на что и сколько времени ушло.                          Подвергайте сделанные записи тщательному обдумыванию и анализированию. Главное, меняйте что-то в своей жизни, корректируйте свой режим дня после проведенного анализа.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1600" b="1" smtClean="0"/>
              <a:t>Обязательно отводите время на уход за собственным организмом, ведение здорового образа жизни, отдых и любимые дела.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1600" b="1" smtClean="0"/>
              <a:t>Помните: времени никогда не хватает на всё. Поэтому не стремитесь делать всё, а определите свои приоритеты и сосредоточьтесь на главном. Занятие собственным здоровьем и отдых должны занять достойное место в этом вашем списке приоритетов.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1600" b="1" smtClean="0"/>
              <a:t>Постоянно контролируйте, куда уходит ваше время.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1600" b="1" smtClean="0"/>
              <a:t>Ведите ежедневник, внося в свои трудовые будни часы отдыха, расслабления и занятия собственным здоровьем.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b="1" smtClean="0"/>
              <a:t>                                                  </a:t>
            </a:r>
          </a:p>
          <a:p>
            <a:pPr eaLnBrk="1" hangingPunct="1">
              <a:lnSpc>
                <a:spcPct val="80000"/>
              </a:lnSpc>
              <a:buFontTx/>
              <a:buChar char="o"/>
            </a:pPr>
            <a:r>
              <a:rPr lang="ru-RU" sz="1200" b="1" i="1" smtClean="0"/>
              <a:t>Желаю  вам и счастливым быть, и наблюдать часы!</a:t>
            </a:r>
          </a:p>
        </p:txBody>
      </p:sp>
      <p:pic>
        <p:nvPicPr>
          <p:cNvPr id="100356" name="Picture 4" descr="cvetok39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1725" y="5229225"/>
            <a:ext cx="1096963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035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0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0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50" presetClass="entr" presetSubtype="0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  <p:bldP spid="100355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/>
              <a:t>Совет восьмой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1200"/>
            <a:ext cx="8713788" cy="4543425"/>
          </a:xfrm>
          <a:solidFill>
            <a:srgbClr val="FFFFCC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ru-RU" sz="2000" b="1" u="sng" smtClean="0"/>
          </a:p>
          <a:p>
            <a:pPr eaLnBrk="1" hangingPunct="1">
              <a:lnSpc>
                <a:spcPct val="90000"/>
              </a:lnSpc>
            </a:pPr>
            <a:r>
              <a:rPr lang="ru-RU" sz="2000" b="1" u="sng" smtClean="0"/>
              <a:t>Умейте отказываться вежливо, но убедительно.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000" b="1" u="sng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1600" b="1" smtClean="0"/>
              <a:t>Отказываться надо сразу, решительно и категорично, но в то же время вежливо и аргументированно.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1600" b="1" smtClean="0"/>
              <a:t>Ставьте свои условия и по возможности снимите с себя какие-либо другие дела. Просто так не соглашайтесь ни на что.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1600" b="1" smtClean="0"/>
              <a:t>Не бойтесь  всегда всё высчитывать, подсчитывать и подчёркивать своё участие в том или ином деле.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1600" b="1" smtClean="0"/>
              <a:t>Отстаивайте свои интересы, боритесь за своё свободное время до последнего. Без борьбы никогда не сдавайте своё личное время и свой отдых. Находите и отрабатывайте на жизненных ситуациях свои методы вежливого, но решительного отказа.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1600" b="1" smtClean="0"/>
          </a:p>
          <a:p>
            <a:pPr eaLnBrk="1" hangingPunct="1">
              <a:lnSpc>
                <a:spcPct val="90000"/>
              </a:lnSpc>
              <a:buFontTx/>
              <a:buChar char="o"/>
            </a:pPr>
            <a:r>
              <a:rPr lang="ru-RU" sz="1600" b="1" smtClean="0"/>
              <a:t>       </a:t>
            </a:r>
            <a:r>
              <a:rPr lang="ru-RU" sz="1200" b="1" i="1" smtClean="0"/>
              <a:t>Если мы слишком милы к окружающим, они начинают этим чрезвычайно активно пользоваться, ни во что нас не ставя. Может быть, лучше быть мудрыми, а не милыми?</a:t>
            </a:r>
          </a:p>
        </p:txBody>
      </p:sp>
      <p:pic>
        <p:nvPicPr>
          <p:cNvPr id="101380" name="Picture 4" descr="f8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188" y="1844675"/>
            <a:ext cx="987425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1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137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137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500"/>
                                        <p:tgtEl>
                                          <p:spTgt spid="10137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500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500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500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500"/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500"/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1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1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500"/>
                                        <p:tgtEl>
                                          <p:spTgt spid="101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50" presetClass="entr" presetSubtype="0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1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/>
      <p:bldP spid="101379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/>
              <a:t>Совет девятый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286750" cy="5111750"/>
          </a:xfrm>
          <a:solidFill>
            <a:srgbClr val="FFFFCC"/>
          </a:solidFill>
        </p:spPr>
        <p:txBody>
          <a:bodyPr/>
          <a:lstStyle/>
          <a:p>
            <a:pPr eaLnBrk="1" hangingPunct="1"/>
            <a:r>
              <a:rPr lang="ru-RU" sz="1600" b="1" u="sng" smtClean="0"/>
              <a:t>Создайте на своём рабочем месте максимально комфортные условия труда.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200" b="1" smtClean="0"/>
              <a:t>Держите у себя на работе, в шкафу, в тумбочке, где угодно, несколько пар обуви, разной и удобной.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200" b="1" smtClean="0"/>
              <a:t>Заведите себе симпатичный и небольшой по размерам, а следовательно, не очень тяжелый термос.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200" b="1" smtClean="0"/>
              <a:t>Устраивайте себе чайные и кофейные паузы в течение рабочего дня.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200" b="1" smtClean="0"/>
              <a:t>Заведите привычку приносить с собой на работу орешки и сухофрукты.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200" b="1" smtClean="0"/>
              <a:t>Закройтесь на перемене на 5 минут в своем рабочем кабинете, разуйтесь и прямо в чулках попрыгайте на одном месте 30-40 раз максимально высоко.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200" b="1" smtClean="0"/>
              <a:t>Откройте окно и проветрите классную комнату. Подойдите к окну и сделайте двухминутную дыхательную гимнастику.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200" b="1" smtClean="0"/>
              <a:t>Обязательно берите с собой на работу свежие фрукты.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200" b="1" smtClean="0"/>
              <a:t>Найдите возможность между уроками сделать себе самомассаж головы.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200" b="1" smtClean="0"/>
              <a:t>Персонализируйте свой рабочий кабинет, внесите в его оформление что-то личное, дорогое вам.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200" b="1" smtClean="0"/>
              <a:t>Создайте и постоянно поддерживайте в своем рабочем кабинете красоту и уют.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200" b="1" smtClean="0"/>
              <a:t>Храните в своем рабочем кабинете запасную косметичку с минимальным набором косметики для себя.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200" b="1" smtClean="0"/>
              <a:t>Всегда имейте на своем рабочем месте медицинскую аптечку с минимальным набором медикаментозных средств.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200" b="1" smtClean="0"/>
              <a:t>Соберите в своем кабинете коллекцию любимых музыкальных кассет и ставьте на перемене кассету с любимой классической музыкой.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endParaRPr lang="ru-RU" sz="1200" b="1" smtClean="0"/>
          </a:p>
          <a:p>
            <a:pPr eaLnBrk="1" hangingPunct="1">
              <a:buFont typeface="Wingdings" pitchFamily="2" charset="2"/>
              <a:buNone/>
            </a:pPr>
            <a:endParaRPr lang="ru-RU" sz="1400" b="1" smtClean="0"/>
          </a:p>
        </p:txBody>
      </p:sp>
      <p:pic>
        <p:nvPicPr>
          <p:cNvPr id="112644" name="Picture 4" descr="ваза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9563" y="476250"/>
            <a:ext cx="14287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12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500"/>
                                        <p:tgtEl>
                                          <p:spTgt spid="1126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500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500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500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500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500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500"/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500"/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500"/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500"/>
                                        <p:tgtEl>
                                          <p:spTgt spid="11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0" dur="500"/>
                                        <p:tgtEl>
                                          <p:spTgt spid="112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3" dur="500"/>
                                        <p:tgtEl>
                                          <p:spTgt spid="112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6" dur="500"/>
                                        <p:tgtEl>
                                          <p:spTgt spid="1126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9" dur="500"/>
                                        <p:tgtEl>
                                          <p:spTgt spid="112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2" dur="500"/>
                                        <p:tgtEl>
                                          <p:spTgt spid="1126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50" presetClass="entr" presetSubtype="0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2" grpId="0"/>
      <p:bldP spid="11264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i="1" smtClean="0"/>
              <a:t>Совет десятый 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844675"/>
            <a:ext cx="7781925" cy="4471988"/>
          </a:xfrm>
          <a:solidFill>
            <a:srgbClr val="FFFFCC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1800" b="1" smtClean="0"/>
              <a:t>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800" b="1" smtClean="0"/>
              <a:t>     </a:t>
            </a:r>
            <a:r>
              <a:rPr lang="ru-RU" sz="1800" b="1" u="sng" smtClean="0"/>
              <a:t>Вносите систему в свою работу.</a:t>
            </a:r>
            <a:endParaRPr lang="ru-RU" sz="1800" b="1" smtClean="0"/>
          </a:p>
          <a:p>
            <a:pPr eaLnBrk="1" hangingPunct="1">
              <a:buFont typeface="Wingdings" pitchFamily="2" charset="2"/>
              <a:buNone/>
            </a:pPr>
            <a:r>
              <a:rPr lang="ru-RU" sz="1800" b="1" smtClean="0"/>
              <a:t>   </a:t>
            </a:r>
          </a:p>
          <a:p>
            <a:pPr eaLnBrk="1" hangingPunct="1">
              <a:buFont typeface="Wingdings" pitchFamily="2" charset="2"/>
              <a:buChar char="S"/>
            </a:pPr>
            <a:r>
              <a:rPr lang="ru-RU" sz="1600" b="1" smtClean="0"/>
              <a:t>Создайте систему  в своей работе.</a:t>
            </a:r>
          </a:p>
          <a:p>
            <a:pPr eaLnBrk="1" hangingPunct="1">
              <a:buFont typeface="Wingdings" pitchFamily="2" charset="2"/>
              <a:buChar char="S"/>
            </a:pPr>
            <a:r>
              <a:rPr lang="ru-RU" sz="1600" b="1" smtClean="0"/>
              <a:t>От бессистемности, спонтанности и нечеткости своего учительского труда вы устанете сами и задергаете своих учеников.</a:t>
            </a:r>
          </a:p>
          <a:p>
            <a:pPr eaLnBrk="1" hangingPunct="1">
              <a:buFont typeface="Wingdings" pitchFamily="2" charset="2"/>
              <a:buChar char="S"/>
            </a:pPr>
            <a:r>
              <a:rPr lang="ru-RU" sz="1600" b="1" smtClean="0"/>
              <a:t>Разработайте свои простые и четкие правила и неукоснительно следуйте им.</a:t>
            </a:r>
          </a:p>
          <a:p>
            <a:pPr eaLnBrk="1" hangingPunct="1">
              <a:buFont typeface="Wingdings" pitchFamily="2" charset="2"/>
              <a:buChar char="S"/>
            </a:pPr>
            <a:r>
              <a:rPr lang="ru-RU" sz="1600" b="1" smtClean="0"/>
              <a:t>Привлекайте к созданию и разработке системы  школьной работы самих учеников, а также их родителей.</a:t>
            </a:r>
          </a:p>
          <a:p>
            <a:pPr eaLnBrk="1" hangingPunct="1">
              <a:buFont typeface="Wingdings" pitchFamily="2" charset="2"/>
              <a:buChar char="S"/>
            </a:pPr>
            <a:r>
              <a:rPr lang="ru-RU" sz="1600" b="1" smtClean="0"/>
              <a:t>Система должна быть и в проведении письменных контрольных  и тестов, в организации внеклассных мероприятий, в работе с родителями учащихся, в проведении устных зачетов, в пересдачах учащимися плохих оценок, в подаче нового учебного материала, в его закреплении, повторении и отработке и т. д.</a:t>
            </a:r>
            <a:endParaRPr lang="ru-RU" sz="1600" b="1" u="sng" smtClean="0"/>
          </a:p>
        </p:txBody>
      </p:sp>
      <p:pic>
        <p:nvPicPr>
          <p:cNvPr id="113668" name="Picture 4" descr="flowers2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908050"/>
            <a:ext cx="1655763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3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366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366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366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0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0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0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0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3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3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3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0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3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3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3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50" presetClass="entr" presetSubtype="0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3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6" grpId="0"/>
      <p:bldP spid="113667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/>
              <a:t>Совет одиннадцатый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1200"/>
            <a:ext cx="8286750" cy="4114800"/>
          </a:xfrm>
          <a:solidFill>
            <a:srgbClr val="FFFFCC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    </a:t>
            </a:r>
            <a:r>
              <a:rPr lang="ru-RU" sz="1800" b="1" u="sng" smtClean="0"/>
              <a:t>Боритесь со скукой на уроке, или Волшебство творчества.</a:t>
            </a:r>
          </a:p>
          <a:p>
            <a:pPr eaLnBrk="1" hangingPunct="1">
              <a:buFont typeface="Wingdings" pitchFamily="2" charset="2"/>
              <a:buNone/>
            </a:pPr>
            <a:endParaRPr lang="ru-RU" sz="1800" b="1" u="sng" smtClean="0">
              <a:solidFill>
                <a:schemeClr val="tx2"/>
              </a:solidFill>
            </a:endParaRP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400" b="1" smtClean="0">
                <a:solidFill>
                  <a:schemeClr val="tx2"/>
                </a:solidFill>
              </a:rPr>
              <a:t>Активизируйте  ролевое изучение любой программной темы вместо пассивного механического зазубривания.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400" b="1" smtClean="0">
                <a:solidFill>
                  <a:schemeClr val="tx2"/>
                </a:solidFill>
              </a:rPr>
              <a:t>Дайте возможность пофилософствовать, поразмышлять, поискать ответы на вопросы.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400" b="1" smtClean="0">
                <a:solidFill>
                  <a:schemeClr val="tx2"/>
                </a:solidFill>
              </a:rPr>
              <a:t>Сделайте урок необычным, запоминающимся и полезным («сладкие», «песенные», «рисовальные», «телеуроки», «радиоуроки», «киноуроки», «газетно-журнальные»).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400" b="1" smtClean="0">
                <a:solidFill>
                  <a:schemeClr val="tx2"/>
                </a:solidFill>
              </a:rPr>
              <a:t>Творите сами и активно вовлекайте в процесс творчества своих учеников.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endParaRPr lang="ru-RU" sz="1400" b="1" smtClean="0">
              <a:solidFill>
                <a:schemeClr val="tx2"/>
              </a:solidFill>
            </a:endParaRP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endParaRPr lang="ru-RU" sz="1400" b="1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o"/>
            </a:pPr>
            <a:r>
              <a:rPr lang="ru-RU" sz="1200" b="1" i="1" smtClean="0">
                <a:solidFill>
                  <a:schemeClr val="tx2"/>
                </a:solidFill>
              </a:rPr>
              <a:t>На уроке необязательно должно быть тихо. На уроке может быть и громко. Лишь бы не было бестолково, беспросветно и скучно!    </a:t>
            </a:r>
          </a:p>
        </p:txBody>
      </p:sp>
      <p:pic>
        <p:nvPicPr>
          <p:cNvPr id="114692" name="Picture 4" descr="flowers2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5229225"/>
            <a:ext cx="152400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469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469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469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469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9" presetClass="entr" presetSubtype="0" ac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50" presetClass="entr" presetSubtype="0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/>
      <p:bldP spid="114691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/>
              <a:t>  Совет двенадцатый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00213"/>
            <a:ext cx="8569325" cy="4608512"/>
          </a:xfrm>
          <a:solidFill>
            <a:srgbClr val="FFFFCC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700" smtClean="0"/>
          </a:p>
          <a:p>
            <a:pPr eaLnBrk="1" hangingPunct="1">
              <a:lnSpc>
                <a:spcPct val="80000"/>
              </a:lnSpc>
            </a:pPr>
            <a:endParaRPr lang="ru-RU" sz="1800" b="1" i="1" u="sng" smtClean="0"/>
          </a:p>
          <a:p>
            <a:pPr eaLnBrk="1" hangingPunct="1">
              <a:lnSpc>
                <a:spcPct val="80000"/>
              </a:lnSpc>
            </a:pPr>
            <a:r>
              <a:rPr lang="ru-RU" sz="1800" b="1" u="sng" smtClean="0"/>
              <a:t>Умейте  вовремя  уйти.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800" b="1" u="sng" smtClean="0"/>
          </a:p>
          <a:p>
            <a:pPr eaLnBrk="1" hangingPunct="1">
              <a:lnSpc>
                <a:spcPct val="80000"/>
              </a:lnSpc>
            </a:pPr>
            <a:r>
              <a:rPr lang="ru-RU" sz="1200" b="1" smtClean="0"/>
              <a:t>Молодые пришли мне на смену. И это- отлично. Такова жизнь.</a:t>
            </a:r>
          </a:p>
          <a:p>
            <a:pPr eaLnBrk="1" hangingPunct="1">
              <a:lnSpc>
                <a:spcPct val="80000"/>
              </a:lnSpc>
            </a:pPr>
            <a:r>
              <a:rPr lang="ru-RU" sz="1200" b="1" smtClean="0"/>
              <a:t>Да, мне жаль уходить, но «печаль моя светла».</a:t>
            </a:r>
          </a:p>
          <a:p>
            <a:pPr eaLnBrk="1" hangingPunct="1">
              <a:lnSpc>
                <a:spcPct val="80000"/>
              </a:lnSpc>
            </a:pPr>
            <a:r>
              <a:rPr lang="ru-RU" sz="1200" b="1" smtClean="0"/>
              <a:t>На этом моя  жизнь не заканчивается. Просто завершён её очередной этап.</a:t>
            </a:r>
          </a:p>
          <a:p>
            <a:pPr eaLnBrk="1" hangingPunct="1">
              <a:lnSpc>
                <a:spcPct val="80000"/>
              </a:lnSpc>
            </a:pPr>
            <a:r>
              <a:rPr lang="ru-RU" sz="1200" b="1" smtClean="0"/>
              <a:t>Я по-прежнему полна юмора и оптимизма.</a:t>
            </a:r>
          </a:p>
          <a:p>
            <a:pPr eaLnBrk="1" hangingPunct="1">
              <a:lnSpc>
                <a:spcPct val="80000"/>
              </a:lnSpc>
            </a:pPr>
            <a:r>
              <a:rPr lang="ru-RU" sz="1200" b="1" smtClean="0"/>
              <a:t>Незаменимых людей не бывает. И вполне естественно их надо менять. Я тоже в своё время заменила кого-то уходящего.</a:t>
            </a:r>
          </a:p>
          <a:p>
            <a:pPr eaLnBrk="1" hangingPunct="1">
              <a:lnSpc>
                <a:spcPct val="80000"/>
              </a:lnSpc>
            </a:pPr>
            <a:r>
              <a:rPr lang="ru-RU" sz="1200" b="1" smtClean="0"/>
              <a:t>Я- не за бортом. Просто мой борт причалил к новому причалу.</a:t>
            </a:r>
          </a:p>
          <a:p>
            <a:pPr eaLnBrk="1" hangingPunct="1">
              <a:lnSpc>
                <a:spcPct val="80000"/>
              </a:lnSpc>
            </a:pPr>
            <a:r>
              <a:rPr lang="ru-RU" sz="1200" b="1" smtClean="0"/>
              <a:t>У меня нет никаких обид. Просто глупо обижаться на жизнь, на её естественный ход, на её течение.</a:t>
            </a:r>
          </a:p>
          <a:p>
            <a:pPr eaLnBrk="1" hangingPunct="1">
              <a:lnSpc>
                <a:spcPct val="80000"/>
              </a:lnSpc>
            </a:pPr>
            <a:r>
              <a:rPr lang="ru-RU" sz="1200" b="1" smtClean="0"/>
              <a:t>Целый мир остаётся со мной. Я лишь должна научиться жить на новом причале жизни. Причём этот причал - не хуже и не лучше предыдущего. Он - просто другой.</a:t>
            </a:r>
          </a:p>
          <a:p>
            <a:pPr eaLnBrk="1" hangingPunct="1">
              <a:lnSpc>
                <a:spcPct val="80000"/>
              </a:lnSpc>
            </a:pPr>
            <a:r>
              <a:rPr lang="ru-RU" sz="1200" b="1" smtClean="0"/>
              <a:t>Всё когда – то заканчивается. И это - нормально. Это - естественный ход вещей.</a:t>
            </a:r>
          </a:p>
          <a:p>
            <a:pPr eaLnBrk="1" hangingPunct="1">
              <a:lnSpc>
                <a:spcPct val="80000"/>
              </a:lnSpc>
            </a:pPr>
            <a:r>
              <a:rPr lang="ru-RU" sz="1200" b="1" smtClean="0"/>
              <a:t>Я буду писать мою жизнь дальше, как пишет книгу писатель. Я приступаю к работе над следующей её главой.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200" b="1" smtClean="0"/>
          </a:p>
          <a:p>
            <a:pPr eaLnBrk="1" hangingPunct="1">
              <a:lnSpc>
                <a:spcPct val="80000"/>
              </a:lnSpc>
            </a:pPr>
            <a:endParaRPr lang="ru-RU" sz="1200" b="1" smtClean="0"/>
          </a:p>
          <a:p>
            <a:pPr eaLnBrk="1" hangingPunct="1">
              <a:lnSpc>
                <a:spcPct val="80000"/>
              </a:lnSpc>
              <a:buFontTx/>
              <a:buChar char="o"/>
            </a:pPr>
            <a:r>
              <a:rPr lang="ru-RU" sz="1200" b="1" i="1" smtClean="0"/>
              <a:t>Лучше уйти из профессии на два года раньше, чем на два месяца позже.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200" b="1" i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300" b="1" smtClean="0"/>
              <a:t>       </a:t>
            </a:r>
            <a:endParaRPr lang="ru-RU" sz="700" u="sng" smtClean="0"/>
          </a:p>
        </p:txBody>
      </p:sp>
      <p:pic>
        <p:nvPicPr>
          <p:cNvPr id="102404" name="Picture 4" descr="e5f93fb4923834fca9ab6345ad9fe6f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1700213"/>
            <a:ext cx="1241425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0240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02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102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024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024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024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10240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24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10240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50" presetClass="entr" presetSubtype="0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  <p:bldP spid="102403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 </a:t>
            </a:r>
            <a:r>
              <a:rPr lang="ru-RU" b="1" i="1" smtClean="0"/>
              <a:t>Совет тринадцатый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81200"/>
            <a:ext cx="7999412" cy="4114800"/>
          </a:xfrm>
          <a:solidFill>
            <a:srgbClr val="FFFFCC"/>
          </a:solidFill>
        </p:spPr>
        <p:txBody>
          <a:bodyPr/>
          <a:lstStyle/>
          <a:p>
            <a:pPr eaLnBrk="1" hangingPunct="1"/>
            <a:r>
              <a:rPr lang="ru-RU" sz="2000" b="1" u="sng" smtClean="0"/>
              <a:t>«Дети нынче стали не те! Дети теперь иные, чем раньше!»</a:t>
            </a:r>
          </a:p>
          <a:p>
            <a:pPr eaLnBrk="1" hangingPunct="1">
              <a:buFont typeface="Wingdings" pitchFamily="2" charset="2"/>
              <a:buNone/>
            </a:pPr>
            <a:endParaRPr lang="ru-RU" sz="2000" b="1" u="sng" smtClean="0"/>
          </a:p>
          <a:p>
            <a:pPr eaLnBrk="1" hangingPunct="1">
              <a:buFont typeface="Wingdings" pitchFamily="2" charset="2"/>
              <a:buChar char="v"/>
            </a:pPr>
            <a:r>
              <a:rPr lang="ru-RU" sz="1600" b="1" smtClean="0"/>
              <a:t>Стройте свои отношения с современными детьми умнее, тоньше, грамотнее.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z="1600" b="1" smtClean="0"/>
              <a:t>Уделяйте им больше внимания, дружите с ними, принимая их как личностей.</a:t>
            </a:r>
          </a:p>
        </p:txBody>
      </p:sp>
      <p:pic>
        <p:nvPicPr>
          <p:cNvPr id="104452" name="Picture 4" descr="cvetok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4221163"/>
            <a:ext cx="165576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4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445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445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44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50" presetClass="entr" presetSubtype="0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  <p:bldP spid="104451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814" name="Picture 6" descr="p1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620713"/>
            <a:ext cx="8424863" cy="5976937"/>
          </a:xfrm>
        </p:spPr>
        <p:txBody>
          <a:bodyPr/>
          <a:lstStyle/>
          <a:p>
            <a:pPr algn="r" eaLnBrk="1" hangingPunct="1"/>
            <a:r>
              <a:rPr lang="ru-RU" sz="2400" b="1" smtClean="0"/>
              <a:t>     </a:t>
            </a:r>
            <a:r>
              <a:rPr lang="ru-RU" sz="3200" b="1" smtClean="0">
                <a:solidFill>
                  <a:schemeClr val="bg1"/>
                </a:solidFill>
              </a:rPr>
              <a:t>Желаю удачи в борьбе с собственной</a:t>
            </a:r>
            <a:br>
              <a:rPr lang="ru-RU" sz="3200" b="1" smtClean="0">
                <a:solidFill>
                  <a:schemeClr val="bg1"/>
                </a:solidFill>
              </a:rPr>
            </a:br>
            <a:r>
              <a:rPr lang="ru-RU" sz="3200" b="1" smtClean="0">
                <a:solidFill>
                  <a:schemeClr val="bg1"/>
                </a:solidFill>
              </a:rPr>
              <a:t>                           усталостью!</a:t>
            </a:r>
            <a:br>
              <a:rPr lang="ru-RU" sz="3200" b="1" smtClean="0">
                <a:solidFill>
                  <a:schemeClr val="bg1"/>
                </a:solidFill>
              </a:rPr>
            </a:br>
            <a:r>
              <a:rPr lang="en-US" sz="3200" b="1" smtClean="0">
                <a:solidFill>
                  <a:schemeClr val="bg1"/>
                </a:solidFill>
              </a:rPr>
              <a:t/>
            </a:r>
            <a:br>
              <a:rPr lang="en-US" sz="3200" b="1" smtClean="0">
                <a:solidFill>
                  <a:schemeClr val="bg1"/>
                </a:solidFill>
              </a:rPr>
            </a:br>
            <a:endParaRPr lang="ru-RU" sz="1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9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19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 </a:t>
            </a:r>
            <a:r>
              <a:rPr lang="ru-RU" b="1" i="1" smtClean="0"/>
              <a:t>Совет первый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700213"/>
            <a:ext cx="8382000" cy="4906962"/>
          </a:xfrm>
          <a:solidFill>
            <a:srgbClr val="FFFFCC"/>
          </a:solidFill>
        </p:spPr>
        <p:txBody>
          <a:bodyPr/>
          <a:lstStyle/>
          <a:p>
            <a:pPr eaLnBrk="1" hangingPunct="1"/>
            <a:r>
              <a:rPr lang="ru-RU" sz="2400" b="1" u="sng" smtClean="0"/>
              <a:t>Ищите соратников и помощников. Не берите всё на себя.</a:t>
            </a:r>
          </a:p>
          <a:p>
            <a:pPr eaLnBrk="1" hangingPunct="1">
              <a:buClr>
                <a:srgbClr val="166418"/>
              </a:buClr>
              <a:buFont typeface="Wingdings" pitchFamily="2" charset="2"/>
              <a:buChar char="u"/>
            </a:pPr>
            <a:r>
              <a:rPr lang="ru-RU" sz="1800" b="1" smtClean="0"/>
              <a:t>Скооперируйтесь со своими коллегами и работайте в команде, а не в одиночку.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800" b="1" smtClean="0"/>
              <a:t>Организуйте и правильно сориентируйте ваших учеников для помощи в подготовке разных классных дел и внеклассных мероприятий.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800" b="1" smtClean="0"/>
              <a:t>Разумно и грамотно  постройте работу с родителями для воспитания подрастающего поколения. С родителями учащихся надо плыть в одной лодке. 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800" b="1" smtClean="0"/>
              <a:t>Всевозможными способами привлекайте внимание школьной администрации к «трудным» детям и «проблемным» родителям.</a:t>
            </a:r>
          </a:p>
          <a:p>
            <a:pPr eaLnBrk="1" hangingPunct="1">
              <a:buFont typeface="Wingdings" pitchFamily="2" charset="2"/>
              <a:buNone/>
            </a:pPr>
            <a:endParaRPr lang="ru-RU" sz="1800" b="1" smtClean="0"/>
          </a:p>
          <a:p>
            <a:pPr eaLnBrk="1" hangingPunct="1">
              <a:buFontTx/>
              <a:buChar char="o"/>
            </a:pPr>
            <a:r>
              <a:rPr lang="ru-RU" sz="1400" b="1" smtClean="0"/>
              <a:t> </a:t>
            </a:r>
            <a:r>
              <a:rPr lang="ru-RU" sz="1200" b="1" i="1" smtClean="0"/>
              <a:t>Не откусывайте на работе больше, чем можете прожевать! Да и вне работы</a:t>
            </a:r>
            <a:r>
              <a:rPr lang="ru-RU" sz="1200" b="1" smtClean="0"/>
              <a:t>.</a:t>
            </a:r>
            <a:r>
              <a:rPr lang="ru-RU" sz="1800" b="1" smtClean="0"/>
              <a:t>  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endParaRPr lang="ru-RU" sz="1800" b="1" smtClean="0"/>
          </a:p>
        </p:txBody>
      </p:sp>
      <p:pic>
        <p:nvPicPr>
          <p:cNvPr id="106500" name="Picture 4" descr="3dcf26b16f86228daec144408494eebd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5825" y="5373688"/>
            <a:ext cx="15462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6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1064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500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500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500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500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500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500"/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0" presetClass="entr" presetSubtype="0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/>
      <p:bldP spid="106499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/>
              <a:t>Совет второй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700213"/>
            <a:ext cx="7848600" cy="4395787"/>
          </a:xfrm>
          <a:solidFill>
            <a:srgbClr val="FFFFCC"/>
          </a:solidFill>
        </p:spPr>
        <p:txBody>
          <a:bodyPr/>
          <a:lstStyle/>
          <a:p>
            <a:pPr eaLnBrk="1" hangingPunct="1"/>
            <a:endParaRPr lang="ru-RU" sz="2000" b="1" u="sng" smtClean="0"/>
          </a:p>
          <a:p>
            <a:pPr eaLnBrk="1" hangingPunct="1"/>
            <a:r>
              <a:rPr lang="ru-RU" sz="2400" b="1" u="sng" smtClean="0"/>
              <a:t>Не работайте тяжелее, а работайте умнее.</a:t>
            </a:r>
          </a:p>
          <a:p>
            <a:pPr eaLnBrk="1" hangingPunct="1">
              <a:buFont typeface="Wingdings" pitchFamily="2" charset="2"/>
              <a:buNone/>
            </a:pPr>
            <a:endParaRPr lang="ru-RU" sz="2400" b="1" u="sng" smtClean="0"/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600" b="1" smtClean="0"/>
              <a:t>Будьте на работе умными, хитрыми и предельно собранными.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600" b="1" smtClean="0"/>
              <a:t>Умейте предвосхитить и предугадать последствия любого события.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600" b="1" smtClean="0"/>
              <a:t>Скрупулёзно считайте, высчитывайте и подсчитывайте свой труд, свои рабочие часы.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600" b="1" smtClean="0"/>
              <a:t>Торгуйтесь без всякого стеснения со своим начальством. Ведь это- ваш труд, ваши силы, ваше время.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600" b="1" smtClean="0"/>
              <a:t>        Помните, ваш труд- очень даже в счёт!</a:t>
            </a:r>
          </a:p>
          <a:p>
            <a:pPr eaLnBrk="1" hangingPunct="1">
              <a:buFont typeface="Wingdings" pitchFamily="2" charset="2"/>
              <a:buNone/>
            </a:pPr>
            <a:endParaRPr lang="ru-RU" sz="1600" b="1" smtClean="0"/>
          </a:p>
          <a:p>
            <a:pPr eaLnBrk="1" hangingPunct="1">
              <a:buFontTx/>
              <a:buChar char="o"/>
            </a:pPr>
            <a:r>
              <a:rPr lang="ru-RU" sz="1200" b="1" smtClean="0"/>
              <a:t>Всегда точно знайте, с  какой стороны  ваш хлеб намазан маслом!</a:t>
            </a:r>
          </a:p>
          <a:p>
            <a:pPr eaLnBrk="1" hangingPunct="1">
              <a:buFont typeface="Wingdings" pitchFamily="2" charset="2"/>
              <a:buNone/>
            </a:pPr>
            <a:endParaRPr lang="ru-RU" sz="1600" b="1" smtClean="0"/>
          </a:p>
          <a:p>
            <a:pPr eaLnBrk="1" hangingPunct="1">
              <a:buFontTx/>
              <a:buChar char="o"/>
            </a:pPr>
            <a:endParaRPr lang="ru-RU" sz="1600" b="1" smtClean="0"/>
          </a:p>
        </p:txBody>
      </p:sp>
      <p:pic>
        <p:nvPicPr>
          <p:cNvPr id="107524" name="Picture 4" descr="07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3663" y="4581525"/>
            <a:ext cx="17653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7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1075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500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500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500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500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500"/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500"/>
                                        <p:tgtEl>
                                          <p:spTgt spid="10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500"/>
                                        <p:tgtEl>
                                          <p:spTgt spid="107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50" presetClass="entr" presetSubtype="0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7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/>
      <p:bldP spid="10752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476250"/>
            <a:ext cx="7158037" cy="720725"/>
          </a:xfrm>
        </p:spPr>
        <p:txBody>
          <a:bodyPr/>
          <a:lstStyle/>
          <a:p>
            <a:pPr eaLnBrk="1" hangingPunct="1"/>
            <a:r>
              <a:rPr lang="ru-RU" sz="2800" b="1" i="1" dirty="0" smtClean="0"/>
              <a:t>  Хитрости и умности на работе: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142287" cy="5040313"/>
          </a:xfrm>
          <a:solidFill>
            <a:srgbClr val="FFFFCC"/>
          </a:solidFill>
        </p:spPr>
        <p:txBody>
          <a:bodyPr/>
          <a:lstStyle/>
          <a:p>
            <a:pPr eaLnBrk="1" hangingPunct="1">
              <a:buFont typeface="Wingdings" pitchFamily="2" charset="2"/>
              <a:buChar char="­"/>
            </a:pPr>
            <a:r>
              <a:rPr lang="ru-RU" sz="1200" b="1" dirty="0" smtClean="0"/>
              <a:t>Проконтролируйте запись домашнего задания учениками в дневнике.</a:t>
            </a:r>
          </a:p>
          <a:p>
            <a:pPr eaLnBrk="1" hangingPunct="1">
              <a:buFont typeface="Wingdings" pitchFamily="2" charset="2"/>
              <a:buChar char="­"/>
            </a:pPr>
            <a:r>
              <a:rPr lang="ru-RU" sz="1200" b="1" dirty="0" smtClean="0"/>
              <a:t>Заведите стопку  чистых тетрадных листков для того, чтобы учащиеся не вырывали листы из своих рабочих тетрадей.</a:t>
            </a:r>
          </a:p>
          <a:p>
            <a:pPr eaLnBrk="1" hangingPunct="1">
              <a:buFont typeface="Wingdings" pitchFamily="2" charset="2"/>
              <a:buChar char="­"/>
            </a:pPr>
            <a:r>
              <a:rPr lang="ru-RU" sz="1200" b="1" dirty="0" smtClean="0"/>
              <a:t>Старайтесь разумно пользоваться классной доской, чтобы не пришлось несколько раз за день стирать с доски и вновь писать на ней одно и то же.</a:t>
            </a:r>
          </a:p>
          <a:p>
            <a:pPr eaLnBrk="1" hangingPunct="1">
              <a:buFont typeface="Wingdings" pitchFamily="2" charset="2"/>
              <a:buChar char="­"/>
            </a:pPr>
            <a:r>
              <a:rPr lang="ru-RU" sz="1200" b="1" dirty="0" smtClean="0"/>
              <a:t>Ведите записи на ученика, где прослеживалась бы ваша с ним работа для «трудных родителей», чтобы не вступать с ними в пререкание, споры и выяснения отношений.</a:t>
            </a:r>
          </a:p>
          <a:p>
            <a:pPr eaLnBrk="1" hangingPunct="1">
              <a:buFont typeface="Wingdings" pitchFamily="2" charset="2"/>
              <a:buChar char="­"/>
            </a:pPr>
            <a:r>
              <a:rPr lang="ru-RU" sz="1200" b="1" dirty="0" smtClean="0"/>
              <a:t>Берегите материалы своих классных собраний с родителями для того, чтобы не делать новые  записи  каждый год.</a:t>
            </a:r>
          </a:p>
          <a:p>
            <a:pPr eaLnBrk="1" hangingPunct="1">
              <a:buFont typeface="Wingdings" pitchFamily="2" charset="2"/>
              <a:buChar char="­"/>
            </a:pPr>
            <a:r>
              <a:rPr lang="ru-RU" sz="1200" b="1" dirty="0" smtClean="0"/>
              <a:t>Не проводите родительское собрание, если  родителей оказалось лишь одна треть. Ответьте на вопросы пришедших и отпустите  домой.</a:t>
            </a:r>
          </a:p>
          <a:p>
            <a:pPr eaLnBrk="1" hangingPunct="1">
              <a:buFont typeface="Wingdings" pitchFamily="2" charset="2"/>
              <a:buChar char="­"/>
            </a:pPr>
            <a:r>
              <a:rPr lang="ru-RU" sz="1200" b="1" dirty="0" smtClean="0"/>
              <a:t>Приучите родителей приходить на беседу к вам в точно назначенное время.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b="1" dirty="0" smtClean="0"/>
              <a:t>          Не  организовывайте встречи с родителями на бегу. Назначьте  «Часы родительских консультаций». Заставьте их уважать ваш труд.</a:t>
            </a:r>
          </a:p>
          <a:p>
            <a:pPr eaLnBrk="1" hangingPunct="1">
              <a:buFont typeface="Wingdings" pitchFamily="2" charset="2"/>
              <a:buChar char="­"/>
            </a:pPr>
            <a:r>
              <a:rPr lang="ru-RU" sz="1200" b="1" dirty="0" smtClean="0"/>
              <a:t>Не давайте номер вашего домашнего телефона. Не позволяйте никому беспардонно вторгаться в вашу частную жизнь.</a:t>
            </a:r>
          </a:p>
          <a:p>
            <a:pPr eaLnBrk="1" hangingPunct="1">
              <a:buFont typeface="Wingdings" pitchFamily="2" charset="2"/>
              <a:buChar char="­"/>
            </a:pPr>
            <a:r>
              <a:rPr lang="ru-RU" sz="1200" b="1" dirty="0" smtClean="0"/>
              <a:t>Введите в практику «Часы пересдач и переписываний».</a:t>
            </a:r>
          </a:p>
          <a:p>
            <a:pPr eaLnBrk="1" hangingPunct="1">
              <a:buFont typeface="Wingdings" pitchFamily="2" charset="2"/>
              <a:buChar char="­"/>
            </a:pPr>
            <a:r>
              <a:rPr lang="ru-RU" sz="1200" b="1" dirty="0" smtClean="0"/>
              <a:t>Храните все выпущенные когда-то стенгазеты. Их легче переделать, чем заново изготовлять.</a:t>
            </a:r>
          </a:p>
          <a:p>
            <a:pPr eaLnBrk="1" hangingPunct="1">
              <a:buFont typeface="Wingdings" pitchFamily="2" charset="2"/>
              <a:buChar char="­"/>
            </a:pPr>
            <a:r>
              <a:rPr lang="ru-RU" sz="1200" b="1" dirty="0" smtClean="0"/>
              <a:t>Отрабатывайте любое мероприятие по частям, фрагментами, кусками.</a:t>
            </a:r>
          </a:p>
          <a:p>
            <a:pPr eaLnBrk="1" hangingPunct="1">
              <a:buFont typeface="Wingdings" pitchFamily="2" charset="2"/>
              <a:buChar char="­"/>
            </a:pPr>
            <a:r>
              <a:rPr lang="ru-RU" sz="1200" b="1" dirty="0" smtClean="0"/>
              <a:t>Торгуйтесь с теми, кто даёт вам бесконечные поручения. </a:t>
            </a:r>
          </a:p>
          <a:p>
            <a:pPr eaLnBrk="1" hangingPunct="1">
              <a:buFont typeface="Wingdings" pitchFamily="2" charset="2"/>
              <a:buChar char="­"/>
            </a:pPr>
            <a:r>
              <a:rPr lang="ru-RU" sz="1200" b="1" dirty="0" smtClean="0"/>
              <a:t>Продумайте и организуйте разумно каждое своё «окно».</a:t>
            </a:r>
          </a:p>
          <a:p>
            <a:pPr eaLnBrk="1" hangingPunct="1">
              <a:buFont typeface="Wingdings" pitchFamily="2" charset="2"/>
              <a:buChar char="­"/>
            </a:pPr>
            <a:r>
              <a:rPr lang="ru-RU" sz="1200" b="1" dirty="0" smtClean="0"/>
              <a:t>Преподносите себя только как делового, заинтересованного в выполняемом деле работника. Про себя можете думать, что угодно.</a:t>
            </a:r>
          </a:p>
          <a:p>
            <a:pPr eaLnBrk="1" hangingPunct="1">
              <a:buFont typeface="Wingdings" pitchFamily="2" charset="2"/>
              <a:buChar char="­"/>
            </a:pPr>
            <a:r>
              <a:rPr lang="ru-RU" sz="1200" b="1" dirty="0" smtClean="0"/>
              <a:t>Продумайте и организуйте себе замену, если решили отпроситься с работы.</a:t>
            </a:r>
          </a:p>
          <a:p>
            <a:pPr eaLnBrk="1" hangingPunct="1">
              <a:buFont typeface="Wingdings" pitchFamily="2" charset="2"/>
              <a:buChar char="­"/>
            </a:pPr>
            <a:endParaRPr lang="ru-RU" sz="1200" dirty="0" smtClean="0"/>
          </a:p>
          <a:p>
            <a:pPr eaLnBrk="1" hangingPunct="1">
              <a:buFont typeface="Wingdings" pitchFamily="2" charset="2"/>
              <a:buChar char="­"/>
            </a:pPr>
            <a:endParaRPr lang="ru-RU" sz="1200" dirty="0" smtClean="0"/>
          </a:p>
          <a:p>
            <a:pPr eaLnBrk="1" hangingPunct="1">
              <a:buFont typeface="Wingdings" pitchFamily="2" charset="2"/>
              <a:buNone/>
            </a:pPr>
            <a:endParaRPr lang="ru-RU" sz="1200" dirty="0" smtClean="0"/>
          </a:p>
          <a:p>
            <a:pPr eaLnBrk="1" hangingPunct="1">
              <a:buFont typeface="Wingdings" pitchFamily="2" charset="2"/>
              <a:buChar char="­"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7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1177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500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500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500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500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500"/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500"/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500"/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500"/>
                                        <p:tgtEl>
                                          <p:spTgt spid="117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500"/>
                                        <p:tgtEl>
                                          <p:spTgt spid="117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500"/>
                                        <p:tgtEl>
                                          <p:spTgt spid="117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500"/>
                                        <p:tgtEl>
                                          <p:spTgt spid="1177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0" dur="500"/>
                                        <p:tgtEl>
                                          <p:spTgt spid="1177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3" dur="500"/>
                                        <p:tgtEl>
                                          <p:spTgt spid="1177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6" dur="500"/>
                                        <p:tgtEl>
                                          <p:spTgt spid="1177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9" dur="500"/>
                                        <p:tgtEl>
                                          <p:spTgt spid="11776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2" dur="500"/>
                                        <p:tgtEl>
                                          <p:spTgt spid="11776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/>
      <p:bldP spid="11776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/>
              <a:t>Совет  третий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28775"/>
            <a:ext cx="8286750" cy="4895850"/>
          </a:xfrm>
          <a:solidFill>
            <a:srgbClr val="FFFFCC"/>
          </a:solidFill>
        </p:spPr>
        <p:txBody>
          <a:bodyPr/>
          <a:lstStyle/>
          <a:p>
            <a:pPr eaLnBrk="1" hangingPunct="1"/>
            <a:r>
              <a:rPr lang="ru-RU" sz="2400" b="1" u="sng" smtClean="0"/>
              <a:t>Планируйте не только своё рабочее время, но и свой отдых, или Удовольствие по плану.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600" b="1" smtClean="0"/>
              <a:t>Организовывайте себе минуты отдыха, моменты удовольствия, мгновения радости и наслаждения в течение рабочего дня, трудовой недели, учебной четверти, семестра, полугодия.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600" b="1" smtClean="0"/>
              <a:t>Придумывайте, планируйте заранее и настойчиво вносите в своё расписание уроков и лекций, в свой каждодневный трудовой режим и ритм жизни.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600" b="1" smtClean="0"/>
              <a:t>Планируйте, тщательно организовывайте свой отдых в выходные и праздничные дни.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600" b="1" smtClean="0"/>
              <a:t>Заведите для себя следующее правило: хотя бы один день в неделю посвящать отдыху и заботе о собственном здоровье, физическом и психическом.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600" b="1" smtClean="0"/>
              <a:t>Не позволяйте превратить свою трудовую деятельность в ад.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600" b="1" smtClean="0"/>
              <a:t>  </a:t>
            </a:r>
            <a:endParaRPr lang="ru-RU" sz="1200" b="1" smtClean="0"/>
          </a:p>
        </p:txBody>
      </p:sp>
      <p:pic>
        <p:nvPicPr>
          <p:cNvPr id="105476" name="Picture 4" descr="3c210ed2fb0907d5b7162420253c28f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1725" y="5013325"/>
            <a:ext cx="1139825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5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10547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5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500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500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500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500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500"/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0" presetClass="entr" presetSubtype="0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5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/>
      <p:bldP spid="105475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96838"/>
            <a:ext cx="7632700" cy="1100137"/>
          </a:xfrm>
        </p:spPr>
        <p:txBody>
          <a:bodyPr/>
          <a:lstStyle/>
          <a:p>
            <a:pPr eaLnBrk="1" hangingPunct="1"/>
            <a:r>
              <a:rPr lang="ru-RU" sz="2400" b="1" i="1" smtClean="0"/>
              <a:t>       Аксиома разумно мыслящего  учителя.                                           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81200"/>
            <a:ext cx="8070850" cy="4114800"/>
          </a:xfrm>
          <a:solidFill>
            <a:srgbClr val="FFFFCC"/>
          </a:solidFill>
        </p:spPr>
        <p:txBody>
          <a:bodyPr/>
          <a:lstStyle/>
          <a:p>
            <a:pPr eaLnBrk="1" hangingPunct="1"/>
            <a:endParaRPr lang="ru-RU" sz="2000" b="1" smtClean="0"/>
          </a:p>
          <a:p>
            <a:pPr eaLnBrk="1" hangingPunct="1"/>
            <a:r>
              <a:rPr lang="ru-RU" sz="2000" b="1" smtClean="0"/>
              <a:t>Не заботиться о себе – безграмотно и бездарно!</a:t>
            </a:r>
          </a:p>
          <a:p>
            <a:pPr eaLnBrk="1" hangingPunct="1"/>
            <a:r>
              <a:rPr lang="ru-RU" sz="2000" b="1" smtClean="0"/>
              <a:t>Преступно не давать себе время от времени отдых и не доставлять себе радость.</a:t>
            </a:r>
          </a:p>
          <a:p>
            <a:pPr eaLnBrk="1" hangingPunct="1"/>
            <a:r>
              <a:rPr lang="ru-RU" sz="2000" b="1" smtClean="0"/>
              <a:t>Глупо лишать себя удовольствий.</a:t>
            </a:r>
          </a:p>
          <a:p>
            <a:pPr eaLnBrk="1" hangingPunct="1"/>
            <a:r>
              <a:rPr lang="ru-RU" sz="2000" b="1" smtClean="0"/>
              <a:t>Стыдно не уметь организовывать для себя минуты расслабления и мгновения наслаждения.</a:t>
            </a:r>
          </a:p>
          <a:p>
            <a:pPr eaLnBrk="1" hangingPunct="1"/>
            <a:r>
              <a:rPr lang="ru-RU" sz="2000" b="1" smtClean="0"/>
              <a:t>Просто недопустимо тратить собственную жизнь на превращение себя в загнанную лошадь или в выжитый лимон.</a:t>
            </a:r>
          </a:p>
        </p:txBody>
      </p:sp>
      <p:pic>
        <p:nvPicPr>
          <p:cNvPr id="110596" name="Picture 4" descr="83af2e7ab07728f3323a48638a65529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8400" y="5373688"/>
            <a:ext cx="136842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0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11059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0" presetClass="entr" presetSubtype="0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/>
      <p:bldP spid="110595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/>
              <a:t>Совет четвёртый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1200"/>
            <a:ext cx="8142287" cy="4543425"/>
          </a:xfrm>
          <a:solidFill>
            <a:srgbClr val="FFFFCC"/>
          </a:solidFill>
        </p:spPr>
        <p:txBody>
          <a:bodyPr/>
          <a:lstStyle/>
          <a:p>
            <a:pPr eaLnBrk="1" hangingPunct="1"/>
            <a:r>
              <a:rPr lang="ru-RU" sz="2000" b="1" u="sng" smtClean="0"/>
              <a:t>Долой синдром отличника из нашей жизни, или Не будем  перфекционистами!</a:t>
            </a:r>
          </a:p>
          <a:p>
            <a:pPr eaLnBrk="1" hangingPunct="1">
              <a:buFont typeface="Wingdings" pitchFamily="2" charset="2"/>
              <a:buNone/>
            </a:pPr>
            <a:endParaRPr lang="ru-RU" sz="2000" b="1" u="sng" smtClean="0"/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600" b="1" smtClean="0"/>
              <a:t>Не стремитесь быть каким-то немыслимым совершенством, высоким идеалом, безгрешным  человеком и безошибочным работником.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600" b="1" smtClean="0"/>
              <a:t>Живите в реальном  живом мире, с его несовершенствами и недостатками, и не требуйте ни с себя, ни с окружающих быть идеальными и совершенными.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600" b="1" smtClean="0"/>
              <a:t>Не стоит идеализировать жизнь, а стоит просто жить.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600" b="1" smtClean="0"/>
              <a:t>Боритесь со своей привычкой, со страстным стремлением всё делать правильно, безошибочно и идеально.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600" b="1" smtClean="0"/>
              <a:t>Не идеализируйте людей вокруг и не стройте сверх ожидания.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600" b="1" smtClean="0"/>
              <a:t>Помните, никто вам ничего не должен.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600" b="1" smtClean="0"/>
              <a:t>Не бойтесь собственных ошибок.</a:t>
            </a:r>
          </a:p>
        </p:txBody>
      </p:sp>
      <p:pic>
        <p:nvPicPr>
          <p:cNvPr id="108548" name="Picture 4" descr="09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288" y="5229225"/>
            <a:ext cx="1419225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500"/>
                                        <p:tgtEl>
                                          <p:spTgt spid="108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50" presetClass="entr" presetSubtype="0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8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/>
      <p:bldP spid="108547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/>
              <a:t>Совет пятый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1200"/>
            <a:ext cx="8353425" cy="4471988"/>
          </a:xfrm>
          <a:solidFill>
            <a:srgbClr val="FFFFCC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ru-RU" sz="2000" b="1" u="sng" smtClean="0"/>
              <a:t>Планируйте свою карьеру</a:t>
            </a:r>
            <a:r>
              <a:rPr lang="ru-RU" smtClean="0"/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600" b="1" smtClean="0"/>
          </a:p>
          <a:p>
            <a:pPr eaLnBrk="1" hangingPunct="1">
              <a:lnSpc>
                <a:spcPct val="90000"/>
              </a:lnSpc>
              <a:buFontTx/>
              <a:buBlip>
                <a:blip r:embed="rId2"/>
              </a:buBlip>
            </a:pPr>
            <a:r>
              <a:rPr lang="ru-RU" sz="1400" b="1" smtClean="0"/>
              <a:t>Возьмите за правило осуществлять профосмотры собственной жизни и карьеры с вдумчивым анализом и перспективным планированием.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2"/>
              </a:buBlip>
            </a:pPr>
            <a:r>
              <a:rPr lang="ru-RU" sz="1400" b="1" smtClean="0"/>
              <a:t>Если вас устраивает ваше профессиональное положение, спокойно работайте на своем рабочем месте.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2"/>
              </a:buBlip>
            </a:pPr>
            <a:r>
              <a:rPr lang="ru-RU" sz="1400" b="1" smtClean="0"/>
              <a:t>Если вас устраивает ваша профессия, но по разным причинам не совсем нравится то учебное заведение, в котором вы трудитесь, принимайтесь за поиски другого места работы, не меняя профессии.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2"/>
              </a:buBlip>
            </a:pPr>
            <a:r>
              <a:rPr lang="ru-RU" sz="1400" b="1" smtClean="0"/>
              <a:t>Если вдруг вы осознали, что эта работа совсем не для вас и, более того, на своём рабочем месте  вы просто мучаетесь изо дня в день, из года в год- это уже очень серьёзный и тревожный сигнал.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2"/>
              </a:buBlip>
            </a:pPr>
            <a:r>
              <a:rPr lang="ru-RU" sz="1400" b="1" smtClean="0"/>
              <a:t>Немедленно займитесь планированием, обдумыванием, анализом собственной карьеры и её безотлагательным корректированием, если это необходимо.</a:t>
            </a:r>
          </a:p>
          <a:p>
            <a:pPr eaLnBrk="1" hangingPunct="1">
              <a:lnSpc>
                <a:spcPct val="90000"/>
              </a:lnSpc>
              <a:buFontTx/>
              <a:buChar char="o"/>
            </a:pPr>
            <a:endParaRPr lang="ru-RU" sz="1400" b="1" smtClean="0"/>
          </a:p>
          <a:p>
            <a:pPr eaLnBrk="1" hangingPunct="1">
              <a:lnSpc>
                <a:spcPct val="90000"/>
              </a:lnSpc>
              <a:buFontTx/>
              <a:buChar char="o"/>
            </a:pPr>
            <a:r>
              <a:rPr lang="ru-RU" sz="1200" b="1" smtClean="0"/>
              <a:t>Не позволяйте своей жизни самотЁкать неизвестно  куда!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200" b="1" smtClean="0"/>
              <a:t>          Никакого самотЁка и самотЁканья!</a:t>
            </a:r>
            <a:r>
              <a:rPr lang="ru-RU" sz="1400" b="1" smtClean="0"/>
              <a:t>       </a:t>
            </a:r>
          </a:p>
        </p:txBody>
      </p:sp>
      <p:pic>
        <p:nvPicPr>
          <p:cNvPr id="109572" name="Picture 4" descr="09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5013325"/>
            <a:ext cx="12858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9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1095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500"/>
                                        <p:tgtEl>
                                          <p:spTgt spid="109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50" presetClass="entr" presetSubtype="0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/>
      <p:bldP spid="109571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/>
              <a:t>Совет шестой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00213"/>
            <a:ext cx="8070850" cy="4824412"/>
          </a:xfrm>
          <a:solidFill>
            <a:srgbClr val="FFFFCC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sz="2400" b="1" u="sng" smtClean="0"/>
          </a:p>
          <a:p>
            <a:pPr eaLnBrk="1" hangingPunct="1"/>
            <a:r>
              <a:rPr lang="ru-RU" sz="2400" b="1" u="sng" smtClean="0"/>
              <a:t>Оставьте профессию критика и прокурора</a:t>
            </a:r>
            <a:r>
              <a:rPr lang="ru-RU" sz="2400" b="1" smtClean="0"/>
              <a:t>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800" b="1" smtClean="0"/>
              <a:t>Не читайте нотации своим ученикам.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800" b="1" smtClean="0"/>
              <a:t>Не указывайте своим ученикам на их недостатки, не отчитывайте их, выдавая им жесткие директивы и нелестные оценки по любому поводу.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800" b="1" smtClean="0"/>
              <a:t>Умейте в любом явлении, в любой жизненной ситуации найти что-то положительное. Во всём ищите позитив.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800" b="1" smtClean="0"/>
              <a:t>Перейдите на конструктивное и позитивное мышление. 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sz="1800" b="1" smtClean="0"/>
              <a:t>На негативных чертах других людей, на тяжелых жизненных ситуациях, на плохих уроках, своих собственных  и даваемых коллегами, всегда можно учиться.</a:t>
            </a:r>
            <a:endParaRPr lang="ru-RU" sz="1200" b="1" smtClean="0"/>
          </a:p>
          <a:p>
            <a:pPr eaLnBrk="1" hangingPunct="1">
              <a:buFontTx/>
              <a:buChar char="o"/>
            </a:pPr>
            <a:endParaRPr lang="ru-RU" sz="1200" b="1" smtClean="0"/>
          </a:p>
          <a:p>
            <a:pPr eaLnBrk="1" hangingPunct="1">
              <a:buFontTx/>
              <a:buChar char="o"/>
            </a:pPr>
            <a:r>
              <a:rPr lang="ru-RU" sz="1200" b="1" smtClean="0"/>
              <a:t>Не швыряйтесь книжками ни в своих учеников, ни в других людей!</a:t>
            </a:r>
          </a:p>
          <a:p>
            <a:pPr eaLnBrk="1" hangingPunct="1">
              <a:buFont typeface="Wingdings" pitchFamily="2" charset="2"/>
              <a:buNone/>
            </a:pPr>
            <a:endParaRPr lang="ru-RU" sz="1800" b="1" smtClean="0"/>
          </a:p>
          <a:p>
            <a:pPr eaLnBrk="1" hangingPunct="1"/>
            <a:endParaRPr lang="ru-RU" sz="1800" b="1" smtClean="0"/>
          </a:p>
        </p:txBody>
      </p:sp>
      <p:pic>
        <p:nvPicPr>
          <p:cNvPr id="111620" name="Picture 4" descr="c1f6547c3e9788425dccd29e31f7da5b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7050" y="5373688"/>
            <a:ext cx="1165225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161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161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16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0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0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0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0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50" presetClass="entr" presetSubtype="0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8" grpId="0"/>
      <p:bldP spid="111619" grpId="0" build="p" animBg="1"/>
    </p:bldLst>
  </p:timing>
</p:sld>
</file>

<file path=ppt/theme/theme1.xml><?xml version="1.0" encoding="utf-8"?>
<a:theme xmlns:a="http://schemas.openxmlformats.org/drawingml/2006/main" name="Идея">
  <a:themeElements>
    <a:clrScheme name="Другая 1">
      <a:dk1>
        <a:srgbClr val="292929"/>
      </a:dk1>
      <a:lt1>
        <a:srgbClr val="92D050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00B0F0"/>
      </a:accent3>
      <a:accent4>
        <a:srgbClr val="212121"/>
      </a:accent4>
      <a:accent5>
        <a:srgbClr val="DDAFD4"/>
      </a:accent5>
      <a:accent6>
        <a:srgbClr val="B9B98A"/>
      </a:accent6>
      <a:hlink>
        <a:srgbClr val="999933"/>
      </a:hlink>
      <a:folHlink>
        <a:srgbClr val="B2B2B2"/>
      </a:folHlink>
    </a:clrScheme>
    <a:fontScheme name="Идея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Идея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дея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дея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580</TotalTime>
  <Words>1927</Words>
  <Application>Microsoft Office PowerPoint</Application>
  <PresentationFormat>Экран (4:3)</PresentationFormat>
  <Paragraphs>169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Wingdings</vt:lpstr>
      <vt:lpstr>Calibri</vt:lpstr>
      <vt:lpstr>Times New Roman</vt:lpstr>
      <vt:lpstr>Идея</vt:lpstr>
      <vt:lpstr>    </vt:lpstr>
      <vt:lpstr>  Совет первый</vt:lpstr>
      <vt:lpstr>Совет второй</vt:lpstr>
      <vt:lpstr>  Хитрости и умности на работе:</vt:lpstr>
      <vt:lpstr>Совет  третий</vt:lpstr>
      <vt:lpstr>       Аксиома разумно мыслящего  учителя.                                           </vt:lpstr>
      <vt:lpstr>Совет четвёртый</vt:lpstr>
      <vt:lpstr>Совет пятый</vt:lpstr>
      <vt:lpstr>Совет шестой</vt:lpstr>
      <vt:lpstr>Совет  седьмой</vt:lpstr>
      <vt:lpstr>Совет восьмой</vt:lpstr>
      <vt:lpstr>Совет девятый</vt:lpstr>
      <vt:lpstr>Совет десятый   </vt:lpstr>
      <vt:lpstr>Совет одиннадцатый</vt:lpstr>
      <vt:lpstr>  Совет двенадцатый</vt:lpstr>
      <vt:lpstr>  Совет тринадцатый</vt:lpstr>
      <vt:lpstr>     Желаю удачи в борьбе с собственной                            усталостью!  </vt:lpstr>
    </vt:vector>
  </TitlesOfParts>
  <Company>leomaks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Предупреждение  синдрома профессионального выгорания</dc:title>
  <dc:creator>Надежда_2</dc:creator>
  <cp:lastModifiedBy>РОМАН</cp:lastModifiedBy>
  <cp:revision>14</cp:revision>
  <dcterms:created xsi:type="dcterms:W3CDTF">2009-03-02T15:33:51Z</dcterms:created>
  <dcterms:modified xsi:type="dcterms:W3CDTF">2012-11-18T17:02:12Z</dcterms:modified>
</cp:coreProperties>
</file>