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36"/>
  </p:notesMasterIdLst>
  <p:sldIdLst>
    <p:sldId id="256" r:id="rId2"/>
    <p:sldId id="271" r:id="rId3"/>
    <p:sldId id="257" r:id="rId4"/>
    <p:sldId id="258" r:id="rId5"/>
    <p:sldId id="260" r:id="rId6"/>
    <p:sldId id="259" r:id="rId7"/>
    <p:sldId id="269" r:id="rId8"/>
    <p:sldId id="272" r:id="rId9"/>
    <p:sldId id="273" r:id="rId10"/>
    <p:sldId id="297" r:id="rId11"/>
    <p:sldId id="261" r:id="rId12"/>
    <p:sldId id="262" r:id="rId13"/>
    <p:sldId id="263" r:id="rId14"/>
    <p:sldId id="264" r:id="rId15"/>
    <p:sldId id="265" r:id="rId16"/>
    <p:sldId id="291" r:id="rId17"/>
    <p:sldId id="274" r:id="rId18"/>
    <p:sldId id="292" r:id="rId19"/>
    <p:sldId id="293" r:id="rId20"/>
    <p:sldId id="275" r:id="rId21"/>
    <p:sldId id="276" r:id="rId22"/>
    <p:sldId id="278" r:id="rId23"/>
    <p:sldId id="279" r:id="rId24"/>
    <p:sldId id="280" r:id="rId25"/>
    <p:sldId id="281" r:id="rId26"/>
    <p:sldId id="287" r:id="rId27"/>
    <p:sldId id="288" r:id="rId28"/>
    <p:sldId id="282" r:id="rId29"/>
    <p:sldId id="294" r:id="rId30"/>
    <p:sldId id="266" r:id="rId31"/>
    <p:sldId id="284" r:id="rId32"/>
    <p:sldId id="285" r:id="rId33"/>
    <p:sldId id="296" r:id="rId34"/>
    <p:sldId id="295" r:id="rId35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6D25"/>
    <a:srgbClr val="EFA3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973" autoAdjust="0"/>
    <p:restoredTop sz="98177" autoAdjust="0"/>
  </p:normalViewPr>
  <p:slideViewPr>
    <p:cSldViewPr>
      <p:cViewPr varScale="1">
        <p:scale>
          <a:sx n="104" d="100"/>
          <a:sy n="104" d="100"/>
        </p:scale>
        <p:origin x="-1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10" Type="http://schemas.openxmlformats.org/officeDocument/2006/relationships/image" Target="../media/image72.wmf"/><Relationship Id="rId4" Type="http://schemas.openxmlformats.org/officeDocument/2006/relationships/image" Target="../media/image66.wmf"/><Relationship Id="rId9" Type="http://schemas.openxmlformats.org/officeDocument/2006/relationships/image" Target="../media/image71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image" Target="../media/image85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12" Type="http://schemas.openxmlformats.org/officeDocument/2006/relationships/image" Target="../media/image84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11" Type="http://schemas.openxmlformats.org/officeDocument/2006/relationships/image" Target="../media/image83.wmf"/><Relationship Id="rId5" Type="http://schemas.openxmlformats.org/officeDocument/2006/relationships/image" Target="../media/image77.wmf"/><Relationship Id="rId10" Type="http://schemas.openxmlformats.org/officeDocument/2006/relationships/image" Target="../media/image82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13" Type="http://schemas.openxmlformats.org/officeDocument/2006/relationships/image" Target="../media/image109.wmf"/><Relationship Id="rId18" Type="http://schemas.openxmlformats.org/officeDocument/2006/relationships/image" Target="../media/image113.wmf"/><Relationship Id="rId3" Type="http://schemas.openxmlformats.org/officeDocument/2006/relationships/image" Target="../media/image99.wmf"/><Relationship Id="rId7" Type="http://schemas.openxmlformats.org/officeDocument/2006/relationships/image" Target="../media/image103.wmf"/><Relationship Id="rId12" Type="http://schemas.openxmlformats.org/officeDocument/2006/relationships/image" Target="../media/image108.wmf"/><Relationship Id="rId17" Type="http://schemas.openxmlformats.org/officeDocument/2006/relationships/image" Target="../media/image112.wmf"/><Relationship Id="rId2" Type="http://schemas.openxmlformats.org/officeDocument/2006/relationships/image" Target="../media/image98.wmf"/><Relationship Id="rId16" Type="http://schemas.openxmlformats.org/officeDocument/2006/relationships/image" Target="../media/image111.wmf"/><Relationship Id="rId1" Type="http://schemas.openxmlformats.org/officeDocument/2006/relationships/image" Target="../media/image97.wmf"/><Relationship Id="rId6" Type="http://schemas.openxmlformats.org/officeDocument/2006/relationships/image" Target="../media/image102.wmf"/><Relationship Id="rId11" Type="http://schemas.openxmlformats.org/officeDocument/2006/relationships/image" Target="../media/image107.wmf"/><Relationship Id="rId5" Type="http://schemas.openxmlformats.org/officeDocument/2006/relationships/image" Target="../media/image101.wmf"/><Relationship Id="rId15" Type="http://schemas.openxmlformats.org/officeDocument/2006/relationships/image" Target="../media/image110.wmf"/><Relationship Id="rId10" Type="http://schemas.openxmlformats.org/officeDocument/2006/relationships/image" Target="../media/image106.wmf"/><Relationship Id="rId4" Type="http://schemas.openxmlformats.org/officeDocument/2006/relationships/image" Target="../media/image100.wmf"/><Relationship Id="rId9" Type="http://schemas.openxmlformats.org/officeDocument/2006/relationships/image" Target="../media/image105.wmf"/><Relationship Id="rId14" Type="http://schemas.openxmlformats.org/officeDocument/2006/relationships/image" Target="../media/image63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5.wmf"/><Relationship Id="rId1" Type="http://schemas.openxmlformats.org/officeDocument/2006/relationships/image" Target="../media/image11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5" Type="http://schemas.openxmlformats.org/officeDocument/2006/relationships/image" Target="../media/image120.wmf"/><Relationship Id="rId4" Type="http://schemas.openxmlformats.org/officeDocument/2006/relationships/image" Target="../media/image11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Relationship Id="rId4" Type="http://schemas.openxmlformats.org/officeDocument/2006/relationships/image" Target="../media/image124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3" Type="http://schemas.openxmlformats.org/officeDocument/2006/relationships/image" Target="../media/image127.wmf"/><Relationship Id="rId7" Type="http://schemas.openxmlformats.org/officeDocument/2006/relationships/image" Target="../media/image131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Relationship Id="rId6" Type="http://schemas.openxmlformats.org/officeDocument/2006/relationships/image" Target="../media/image130.wmf"/><Relationship Id="rId5" Type="http://schemas.openxmlformats.org/officeDocument/2006/relationships/image" Target="../media/image129.wmf"/><Relationship Id="rId4" Type="http://schemas.openxmlformats.org/officeDocument/2006/relationships/image" Target="../media/image128.wmf"/><Relationship Id="rId9" Type="http://schemas.openxmlformats.org/officeDocument/2006/relationships/image" Target="../media/image133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1.wmf"/><Relationship Id="rId3" Type="http://schemas.openxmlformats.org/officeDocument/2006/relationships/image" Target="../media/image136.wmf"/><Relationship Id="rId7" Type="http://schemas.openxmlformats.org/officeDocument/2006/relationships/image" Target="../media/image140.wmf"/><Relationship Id="rId2" Type="http://schemas.openxmlformats.org/officeDocument/2006/relationships/image" Target="../media/image135.wmf"/><Relationship Id="rId1" Type="http://schemas.openxmlformats.org/officeDocument/2006/relationships/image" Target="../media/image134.wmf"/><Relationship Id="rId6" Type="http://schemas.openxmlformats.org/officeDocument/2006/relationships/image" Target="../media/image139.wmf"/><Relationship Id="rId5" Type="http://schemas.openxmlformats.org/officeDocument/2006/relationships/image" Target="../media/image138.wmf"/><Relationship Id="rId4" Type="http://schemas.openxmlformats.org/officeDocument/2006/relationships/image" Target="../media/image137.wmf"/><Relationship Id="rId9" Type="http://schemas.openxmlformats.org/officeDocument/2006/relationships/image" Target="../media/image142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wmf"/><Relationship Id="rId13" Type="http://schemas.openxmlformats.org/officeDocument/2006/relationships/image" Target="../media/image155.wmf"/><Relationship Id="rId3" Type="http://schemas.openxmlformats.org/officeDocument/2006/relationships/image" Target="../media/image145.wmf"/><Relationship Id="rId7" Type="http://schemas.openxmlformats.org/officeDocument/2006/relationships/image" Target="../media/image149.wmf"/><Relationship Id="rId12" Type="http://schemas.openxmlformats.org/officeDocument/2006/relationships/image" Target="../media/image154.wmf"/><Relationship Id="rId2" Type="http://schemas.openxmlformats.org/officeDocument/2006/relationships/image" Target="../media/image144.wmf"/><Relationship Id="rId1" Type="http://schemas.openxmlformats.org/officeDocument/2006/relationships/image" Target="../media/image143.wmf"/><Relationship Id="rId6" Type="http://schemas.openxmlformats.org/officeDocument/2006/relationships/image" Target="../media/image148.wmf"/><Relationship Id="rId11" Type="http://schemas.openxmlformats.org/officeDocument/2006/relationships/image" Target="../media/image153.wmf"/><Relationship Id="rId5" Type="http://schemas.openxmlformats.org/officeDocument/2006/relationships/image" Target="../media/image147.wmf"/><Relationship Id="rId10" Type="http://schemas.openxmlformats.org/officeDocument/2006/relationships/image" Target="../media/image152.wmf"/><Relationship Id="rId4" Type="http://schemas.openxmlformats.org/officeDocument/2006/relationships/image" Target="../media/image146.wmf"/><Relationship Id="rId9" Type="http://schemas.openxmlformats.org/officeDocument/2006/relationships/image" Target="../media/image151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2.wmf"/><Relationship Id="rId13" Type="http://schemas.openxmlformats.org/officeDocument/2006/relationships/image" Target="../media/image167.wmf"/><Relationship Id="rId3" Type="http://schemas.openxmlformats.org/officeDocument/2006/relationships/image" Target="../media/image148.wmf"/><Relationship Id="rId7" Type="http://schemas.openxmlformats.org/officeDocument/2006/relationships/image" Target="../media/image161.wmf"/><Relationship Id="rId12" Type="http://schemas.openxmlformats.org/officeDocument/2006/relationships/image" Target="../media/image166.wmf"/><Relationship Id="rId2" Type="http://schemas.openxmlformats.org/officeDocument/2006/relationships/image" Target="../media/image157.wmf"/><Relationship Id="rId1" Type="http://schemas.openxmlformats.org/officeDocument/2006/relationships/image" Target="../media/image156.wmf"/><Relationship Id="rId6" Type="http://schemas.openxmlformats.org/officeDocument/2006/relationships/image" Target="../media/image160.wmf"/><Relationship Id="rId11" Type="http://schemas.openxmlformats.org/officeDocument/2006/relationships/image" Target="../media/image165.wmf"/><Relationship Id="rId5" Type="http://schemas.openxmlformats.org/officeDocument/2006/relationships/image" Target="../media/image159.wmf"/><Relationship Id="rId10" Type="http://schemas.openxmlformats.org/officeDocument/2006/relationships/image" Target="../media/image164.wmf"/><Relationship Id="rId4" Type="http://schemas.openxmlformats.org/officeDocument/2006/relationships/image" Target="../media/image158.wmf"/><Relationship Id="rId9" Type="http://schemas.openxmlformats.org/officeDocument/2006/relationships/image" Target="../media/image163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wmf"/><Relationship Id="rId2" Type="http://schemas.openxmlformats.org/officeDocument/2006/relationships/image" Target="../media/image169.wmf"/><Relationship Id="rId1" Type="http://schemas.openxmlformats.org/officeDocument/2006/relationships/image" Target="../media/image168.wmf"/><Relationship Id="rId4" Type="http://schemas.openxmlformats.org/officeDocument/2006/relationships/image" Target="../media/image171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9.wmf"/><Relationship Id="rId3" Type="http://schemas.openxmlformats.org/officeDocument/2006/relationships/image" Target="../media/image174.wmf"/><Relationship Id="rId7" Type="http://schemas.openxmlformats.org/officeDocument/2006/relationships/image" Target="../media/image178.wmf"/><Relationship Id="rId2" Type="http://schemas.openxmlformats.org/officeDocument/2006/relationships/image" Target="../media/image173.wmf"/><Relationship Id="rId1" Type="http://schemas.openxmlformats.org/officeDocument/2006/relationships/image" Target="../media/image172.wmf"/><Relationship Id="rId6" Type="http://schemas.openxmlformats.org/officeDocument/2006/relationships/image" Target="../media/image177.wmf"/><Relationship Id="rId5" Type="http://schemas.openxmlformats.org/officeDocument/2006/relationships/image" Target="../media/image176.wmf"/><Relationship Id="rId4" Type="http://schemas.openxmlformats.org/officeDocument/2006/relationships/image" Target="../media/image175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7.wmf"/><Relationship Id="rId3" Type="http://schemas.openxmlformats.org/officeDocument/2006/relationships/image" Target="../media/image182.wmf"/><Relationship Id="rId7" Type="http://schemas.openxmlformats.org/officeDocument/2006/relationships/image" Target="../media/image186.wmf"/><Relationship Id="rId2" Type="http://schemas.openxmlformats.org/officeDocument/2006/relationships/image" Target="../media/image181.wmf"/><Relationship Id="rId1" Type="http://schemas.openxmlformats.org/officeDocument/2006/relationships/image" Target="../media/image180.wmf"/><Relationship Id="rId6" Type="http://schemas.openxmlformats.org/officeDocument/2006/relationships/image" Target="../media/image185.wmf"/><Relationship Id="rId5" Type="http://schemas.openxmlformats.org/officeDocument/2006/relationships/image" Target="../media/image184.wmf"/><Relationship Id="rId4" Type="http://schemas.openxmlformats.org/officeDocument/2006/relationships/image" Target="../media/image183.wmf"/><Relationship Id="rId9" Type="http://schemas.openxmlformats.org/officeDocument/2006/relationships/image" Target="../media/image188.wmf"/></Relationships>
</file>

<file path=ppt/drawings/_rels/vmlDrawing2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6.wmf"/><Relationship Id="rId3" Type="http://schemas.openxmlformats.org/officeDocument/2006/relationships/image" Target="../media/image191.wmf"/><Relationship Id="rId7" Type="http://schemas.openxmlformats.org/officeDocument/2006/relationships/image" Target="../media/image195.wmf"/><Relationship Id="rId2" Type="http://schemas.openxmlformats.org/officeDocument/2006/relationships/image" Target="../media/image190.wmf"/><Relationship Id="rId1" Type="http://schemas.openxmlformats.org/officeDocument/2006/relationships/image" Target="../media/image189.wmf"/><Relationship Id="rId6" Type="http://schemas.openxmlformats.org/officeDocument/2006/relationships/image" Target="../media/image194.wmf"/><Relationship Id="rId5" Type="http://schemas.openxmlformats.org/officeDocument/2006/relationships/image" Target="../media/image193.wmf"/><Relationship Id="rId10" Type="http://schemas.openxmlformats.org/officeDocument/2006/relationships/image" Target="../media/image198.wmf"/><Relationship Id="rId4" Type="http://schemas.openxmlformats.org/officeDocument/2006/relationships/image" Target="../media/image192.wmf"/><Relationship Id="rId9" Type="http://schemas.openxmlformats.org/officeDocument/2006/relationships/image" Target="../media/image197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1.wmf"/><Relationship Id="rId2" Type="http://schemas.openxmlformats.org/officeDocument/2006/relationships/image" Target="../media/image200.wmf"/><Relationship Id="rId1" Type="http://schemas.openxmlformats.org/officeDocument/2006/relationships/image" Target="../media/image19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9.wmf"/><Relationship Id="rId13" Type="http://schemas.openxmlformats.org/officeDocument/2006/relationships/image" Target="../media/image214.wmf"/><Relationship Id="rId3" Type="http://schemas.openxmlformats.org/officeDocument/2006/relationships/image" Target="../media/image204.wmf"/><Relationship Id="rId7" Type="http://schemas.openxmlformats.org/officeDocument/2006/relationships/image" Target="../media/image208.wmf"/><Relationship Id="rId12" Type="http://schemas.openxmlformats.org/officeDocument/2006/relationships/image" Target="../media/image213.wmf"/><Relationship Id="rId2" Type="http://schemas.openxmlformats.org/officeDocument/2006/relationships/image" Target="../media/image203.wmf"/><Relationship Id="rId1" Type="http://schemas.openxmlformats.org/officeDocument/2006/relationships/image" Target="../media/image202.wmf"/><Relationship Id="rId6" Type="http://schemas.openxmlformats.org/officeDocument/2006/relationships/image" Target="../media/image207.wmf"/><Relationship Id="rId11" Type="http://schemas.openxmlformats.org/officeDocument/2006/relationships/image" Target="../media/image212.wmf"/><Relationship Id="rId5" Type="http://schemas.openxmlformats.org/officeDocument/2006/relationships/image" Target="../media/image206.wmf"/><Relationship Id="rId10" Type="http://schemas.openxmlformats.org/officeDocument/2006/relationships/image" Target="../media/image211.wmf"/><Relationship Id="rId4" Type="http://schemas.openxmlformats.org/officeDocument/2006/relationships/image" Target="../media/image205.wmf"/><Relationship Id="rId9" Type="http://schemas.openxmlformats.org/officeDocument/2006/relationships/image" Target="../media/image210.wmf"/><Relationship Id="rId14" Type="http://schemas.openxmlformats.org/officeDocument/2006/relationships/image" Target="../media/image2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5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1AB411C-E66D-4AE7-81C0-31A9CFC284D4}" type="datetimeFigureOut">
              <a:rPr lang="ru-RU"/>
              <a:pPr>
                <a:defRPr/>
              </a:pPr>
              <a:t>03.05.2011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20B2028-0EA2-4495-9B0A-A986976A5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B9E9B3B3-9570-415E-8E27-D283C2FE1B25}" type="datetimeFigureOut">
              <a:rPr lang="ru-RU" smtClean="0"/>
              <a:pPr>
                <a:defRPr/>
              </a:pPr>
              <a:t>03.05.2011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AA7819BF-29BA-4BCC-8D8C-6536AE4FC6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65D6E3-E533-4AD2-9708-B1B48C4491A5}" type="datetimeFigureOut">
              <a:rPr lang="ru-RU" smtClean="0"/>
              <a:pPr>
                <a:defRPr/>
              </a:pPr>
              <a:t>03.05.2011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C66DDE-550A-40D4-AD2F-1701386E9B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0880E-3F4F-4636-8C14-CB5F7B72874B}" type="datetimeFigureOut">
              <a:rPr lang="ru-RU" smtClean="0"/>
              <a:pPr>
                <a:defRPr/>
              </a:pPr>
              <a:t>03.05.2011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8A1A1-82BE-4F2E-BB4A-C02985B5BC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4C17B53D-3D66-40F0-95E6-881F3F0C6943}" type="datetimeFigureOut">
              <a:rPr lang="ru-RU" smtClean="0"/>
              <a:pPr>
                <a:defRPr/>
              </a:pPr>
              <a:t>03.05.2011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3B2D5FE7-5BE0-45DB-B191-C266D90D6A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395EFE53-272F-422E-B796-36A2EFA109FA}" type="datetimeFigureOut">
              <a:rPr lang="ru-RU" smtClean="0"/>
              <a:pPr>
                <a:defRPr/>
              </a:pPr>
              <a:t>03.05.2011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3EF7BEF8-EF1F-479A-B3DA-6C8E801102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3F9302-008E-43B5-9BD2-1662CDB16164}" type="datetimeFigureOut">
              <a:rPr lang="ru-RU" smtClean="0"/>
              <a:pPr>
                <a:defRPr/>
              </a:pPr>
              <a:t>03.05.2011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1A106-ACAA-47F5-9549-549A0A80AF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DFB946-54BD-4124-9E29-AA3B3695E436}" type="datetimeFigureOut">
              <a:rPr lang="ru-RU" smtClean="0"/>
              <a:pPr>
                <a:defRPr/>
              </a:pPr>
              <a:t>03.05.2011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46E1D-0D37-4009-ABFE-23DAF970B3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B47440D8-FFF6-41D8-BDDE-A9315EC68076}" type="datetimeFigureOut">
              <a:rPr lang="ru-RU" smtClean="0"/>
              <a:pPr>
                <a:defRPr/>
              </a:pPr>
              <a:t>03.05.2011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8ADC7B47-5856-4DC3-9714-1B0DC3A145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45FE14-63ED-4F4D-9622-7113B6E8D7C2}" type="datetimeFigureOut">
              <a:rPr lang="ru-RU" smtClean="0"/>
              <a:pPr>
                <a:defRPr/>
              </a:pPr>
              <a:t>03.05.2011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BB26B3-C6B2-48C5-A97A-87AD8EBB96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1AE4F31C-A374-41D2-B7BD-94BD7FB59236}" type="datetimeFigureOut">
              <a:rPr lang="ru-RU" smtClean="0"/>
              <a:pPr>
                <a:defRPr/>
              </a:pPr>
              <a:t>03.05.2011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C4C8122-16BE-470F-9B48-C8DB89349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88EDA5C6-E21F-46DD-AD5C-FBF763B592D2}" type="datetimeFigureOut">
              <a:rPr lang="ru-RU" smtClean="0"/>
              <a:pPr>
                <a:defRPr/>
              </a:pPr>
              <a:t>03.05.2011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36A5048E-A84A-441D-9AA6-4ED0D8FEDB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7B70FF5-3143-42D3-AE04-A389D8CF5F1D}" type="datetimeFigureOut">
              <a:rPr lang="ru-RU" smtClean="0"/>
              <a:pPr>
                <a:defRPr/>
              </a:pPr>
              <a:t>03.05.2011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86AF41B-E4EB-4603-B309-D725E40E38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slide" Target="slide2.xml"/><Relationship Id="rId4" Type="http://schemas.openxmlformats.org/officeDocument/2006/relationships/oleObject" Target="../embeddings/oleObject4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slide" Target="slide2.xml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slide" Target="slide2.xml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7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slide" Target="slide2.xml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8.bin"/><Relationship Id="rId12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7.bin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6.bin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5.bin"/><Relationship Id="rId9" Type="http://schemas.openxmlformats.org/officeDocument/2006/relationships/oleObject" Target="../embeddings/oleObject7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13" Type="http://schemas.openxmlformats.org/officeDocument/2006/relationships/oleObject" Target="../embeddings/oleObject84.bin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8.bin"/><Relationship Id="rId12" Type="http://schemas.openxmlformats.org/officeDocument/2006/relationships/oleObject" Target="../embeddings/oleObject83.bin"/><Relationship Id="rId2" Type="http://schemas.openxmlformats.org/officeDocument/2006/relationships/slideLayout" Target="../slideLayouts/slideLayout7.xml"/><Relationship Id="rId16" Type="http://schemas.openxmlformats.org/officeDocument/2006/relationships/slide" Target="slide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7.bin"/><Relationship Id="rId11" Type="http://schemas.openxmlformats.org/officeDocument/2006/relationships/oleObject" Target="../embeddings/oleObject82.bin"/><Relationship Id="rId5" Type="http://schemas.openxmlformats.org/officeDocument/2006/relationships/oleObject" Target="../embeddings/oleObject76.bin"/><Relationship Id="rId15" Type="http://schemas.openxmlformats.org/officeDocument/2006/relationships/oleObject" Target="../embeddings/oleObject86.bin"/><Relationship Id="rId10" Type="http://schemas.openxmlformats.org/officeDocument/2006/relationships/oleObject" Target="../embeddings/oleObject81.bin"/><Relationship Id="rId4" Type="http://schemas.openxmlformats.org/officeDocument/2006/relationships/oleObject" Target="../embeddings/oleObject75.bin"/><Relationship Id="rId9" Type="http://schemas.openxmlformats.org/officeDocument/2006/relationships/oleObject" Target="../embeddings/oleObject80.bin"/><Relationship Id="rId14" Type="http://schemas.openxmlformats.org/officeDocument/2006/relationships/oleObject" Target="../embeddings/oleObject8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9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90.bin"/><Relationship Id="rId5" Type="http://schemas.openxmlformats.org/officeDocument/2006/relationships/oleObject" Target="../embeddings/oleObject89.bin"/><Relationship Id="rId4" Type="http://schemas.openxmlformats.org/officeDocument/2006/relationships/oleObject" Target="../embeddings/oleObject8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3" Type="http://schemas.openxmlformats.org/officeDocument/2006/relationships/oleObject" Target="../embeddings/oleObject92.bin"/><Relationship Id="rId7" Type="http://schemas.openxmlformats.org/officeDocument/2006/relationships/oleObject" Target="../embeddings/oleObject9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95.bin"/><Relationship Id="rId5" Type="http://schemas.openxmlformats.org/officeDocument/2006/relationships/oleObject" Target="../embeddings/oleObject94.bin"/><Relationship Id="rId4" Type="http://schemas.openxmlformats.org/officeDocument/2006/relationships/oleObject" Target="../embeddings/oleObject93.bin"/><Relationship Id="rId9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2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0.xml"/><Relationship Id="rId5" Type="http://schemas.openxmlformats.org/officeDocument/2006/relationships/slide" Target="slide9.xml"/><Relationship Id="rId4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13" Type="http://schemas.openxmlformats.org/officeDocument/2006/relationships/oleObject" Target="../embeddings/oleObject108.bin"/><Relationship Id="rId18" Type="http://schemas.openxmlformats.org/officeDocument/2006/relationships/oleObject" Target="../embeddings/oleObject113.bin"/><Relationship Id="rId3" Type="http://schemas.openxmlformats.org/officeDocument/2006/relationships/oleObject" Target="../embeddings/oleObject98.bin"/><Relationship Id="rId21" Type="http://schemas.openxmlformats.org/officeDocument/2006/relationships/oleObject" Target="../embeddings/oleObject116.bin"/><Relationship Id="rId7" Type="http://schemas.openxmlformats.org/officeDocument/2006/relationships/oleObject" Target="../embeddings/oleObject102.bin"/><Relationship Id="rId12" Type="http://schemas.openxmlformats.org/officeDocument/2006/relationships/oleObject" Target="../embeddings/oleObject107.bin"/><Relationship Id="rId17" Type="http://schemas.openxmlformats.org/officeDocument/2006/relationships/oleObject" Target="../embeddings/oleObject11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1.bin"/><Relationship Id="rId20" Type="http://schemas.openxmlformats.org/officeDocument/2006/relationships/oleObject" Target="../embeddings/oleObject115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01.bin"/><Relationship Id="rId11" Type="http://schemas.openxmlformats.org/officeDocument/2006/relationships/oleObject" Target="../embeddings/oleObject106.bin"/><Relationship Id="rId5" Type="http://schemas.openxmlformats.org/officeDocument/2006/relationships/oleObject" Target="../embeddings/oleObject100.bin"/><Relationship Id="rId15" Type="http://schemas.openxmlformats.org/officeDocument/2006/relationships/oleObject" Target="../embeddings/oleObject110.bin"/><Relationship Id="rId10" Type="http://schemas.openxmlformats.org/officeDocument/2006/relationships/oleObject" Target="../embeddings/oleObject105.bin"/><Relationship Id="rId19" Type="http://schemas.openxmlformats.org/officeDocument/2006/relationships/oleObject" Target="../embeddings/oleObject114.bin"/><Relationship Id="rId4" Type="http://schemas.openxmlformats.org/officeDocument/2006/relationships/oleObject" Target="../embeddings/oleObject99.bin"/><Relationship Id="rId9" Type="http://schemas.openxmlformats.org/officeDocument/2006/relationships/oleObject" Target="../embeddings/oleObject104.bin"/><Relationship Id="rId14" Type="http://schemas.openxmlformats.org/officeDocument/2006/relationships/oleObject" Target="../embeddings/oleObject109.bin"/><Relationship Id="rId22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slide" Target="slide2.xml"/><Relationship Id="rId4" Type="http://schemas.openxmlformats.org/officeDocument/2006/relationships/oleObject" Target="../embeddings/oleObject118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oleObject" Target="../embeddings/oleObject119.bin"/><Relationship Id="rId7" Type="http://schemas.openxmlformats.org/officeDocument/2006/relationships/oleObject" Target="../embeddings/oleObject1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22.bin"/><Relationship Id="rId5" Type="http://schemas.openxmlformats.org/officeDocument/2006/relationships/oleObject" Target="../embeddings/oleObject121.bin"/><Relationship Id="rId4" Type="http://schemas.openxmlformats.org/officeDocument/2006/relationships/oleObject" Target="../embeddings/oleObject12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4.bin"/><Relationship Id="rId7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27.bin"/><Relationship Id="rId5" Type="http://schemas.openxmlformats.org/officeDocument/2006/relationships/oleObject" Target="../embeddings/oleObject126.bin"/><Relationship Id="rId4" Type="http://schemas.openxmlformats.org/officeDocument/2006/relationships/oleObject" Target="../embeddings/oleObject125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3.bin"/><Relationship Id="rId3" Type="http://schemas.openxmlformats.org/officeDocument/2006/relationships/oleObject" Target="../embeddings/oleObject128.bin"/><Relationship Id="rId7" Type="http://schemas.openxmlformats.org/officeDocument/2006/relationships/oleObject" Target="../embeddings/oleObject132.bin"/><Relationship Id="rId12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31.bin"/><Relationship Id="rId11" Type="http://schemas.openxmlformats.org/officeDocument/2006/relationships/oleObject" Target="../embeddings/oleObject136.bin"/><Relationship Id="rId5" Type="http://schemas.openxmlformats.org/officeDocument/2006/relationships/oleObject" Target="../embeddings/oleObject130.bin"/><Relationship Id="rId10" Type="http://schemas.openxmlformats.org/officeDocument/2006/relationships/oleObject" Target="../embeddings/oleObject135.bin"/><Relationship Id="rId4" Type="http://schemas.openxmlformats.org/officeDocument/2006/relationships/oleObject" Target="../embeddings/oleObject129.bin"/><Relationship Id="rId9" Type="http://schemas.openxmlformats.org/officeDocument/2006/relationships/oleObject" Target="../embeddings/oleObject134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2.bin"/><Relationship Id="rId3" Type="http://schemas.openxmlformats.org/officeDocument/2006/relationships/oleObject" Target="../embeddings/oleObject137.bin"/><Relationship Id="rId7" Type="http://schemas.openxmlformats.org/officeDocument/2006/relationships/oleObject" Target="../embeddings/oleObject141.bin"/><Relationship Id="rId12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40.bin"/><Relationship Id="rId11" Type="http://schemas.openxmlformats.org/officeDocument/2006/relationships/oleObject" Target="../embeddings/oleObject145.bin"/><Relationship Id="rId5" Type="http://schemas.openxmlformats.org/officeDocument/2006/relationships/oleObject" Target="../embeddings/oleObject139.bin"/><Relationship Id="rId10" Type="http://schemas.openxmlformats.org/officeDocument/2006/relationships/oleObject" Target="../embeddings/oleObject144.bin"/><Relationship Id="rId4" Type="http://schemas.openxmlformats.org/officeDocument/2006/relationships/oleObject" Target="../embeddings/oleObject138.bin"/><Relationship Id="rId9" Type="http://schemas.openxmlformats.org/officeDocument/2006/relationships/oleObject" Target="../embeddings/oleObject143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1.bin"/><Relationship Id="rId13" Type="http://schemas.openxmlformats.org/officeDocument/2006/relationships/oleObject" Target="../embeddings/oleObject156.bin"/><Relationship Id="rId18" Type="http://schemas.openxmlformats.org/officeDocument/2006/relationships/oleObject" Target="../embeddings/oleObject161.bin"/><Relationship Id="rId3" Type="http://schemas.openxmlformats.org/officeDocument/2006/relationships/oleObject" Target="../embeddings/oleObject146.bin"/><Relationship Id="rId21" Type="http://schemas.openxmlformats.org/officeDocument/2006/relationships/oleObject" Target="../embeddings/oleObject164.bin"/><Relationship Id="rId7" Type="http://schemas.openxmlformats.org/officeDocument/2006/relationships/oleObject" Target="../embeddings/oleObject150.bin"/><Relationship Id="rId12" Type="http://schemas.openxmlformats.org/officeDocument/2006/relationships/oleObject" Target="../embeddings/oleObject155.bin"/><Relationship Id="rId17" Type="http://schemas.openxmlformats.org/officeDocument/2006/relationships/oleObject" Target="../embeddings/oleObject16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9.bin"/><Relationship Id="rId20" Type="http://schemas.openxmlformats.org/officeDocument/2006/relationships/oleObject" Target="../embeddings/oleObject163.bin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49.bin"/><Relationship Id="rId11" Type="http://schemas.openxmlformats.org/officeDocument/2006/relationships/oleObject" Target="../embeddings/oleObject154.bin"/><Relationship Id="rId24" Type="http://schemas.openxmlformats.org/officeDocument/2006/relationships/slide" Target="slide2.xml"/><Relationship Id="rId5" Type="http://schemas.openxmlformats.org/officeDocument/2006/relationships/oleObject" Target="../embeddings/oleObject148.bin"/><Relationship Id="rId15" Type="http://schemas.openxmlformats.org/officeDocument/2006/relationships/oleObject" Target="../embeddings/oleObject158.bin"/><Relationship Id="rId23" Type="http://schemas.openxmlformats.org/officeDocument/2006/relationships/oleObject" Target="../embeddings/oleObject166.bin"/><Relationship Id="rId10" Type="http://schemas.openxmlformats.org/officeDocument/2006/relationships/oleObject" Target="../embeddings/oleObject153.bin"/><Relationship Id="rId19" Type="http://schemas.openxmlformats.org/officeDocument/2006/relationships/oleObject" Target="../embeddings/oleObject162.bin"/><Relationship Id="rId4" Type="http://schemas.openxmlformats.org/officeDocument/2006/relationships/oleObject" Target="../embeddings/oleObject147.bin"/><Relationship Id="rId9" Type="http://schemas.openxmlformats.org/officeDocument/2006/relationships/oleObject" Target="../embeddings/oleObject152.bin"/><Relationship Id="rId14" Type="http://schemas.openxmlformats.org/officeDocument/2006/relationships/oleObject" Target="../embeddings/oleObject157.bin"/><Relationship Id="rId22" Type="http://schemas.openxmlformats.org/officeDocument/2006/relationships/oleObject" Target="../embeddings/oleObject165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2.bin"/><Relationship Id="rId13" Type="http://schemas.openxmlformats.org/officeDocument/2006/relationships/oleObject" Target="../embeddings/oleObject177.bin"/><Relationship Id="rId18" Type="http://schemas.openxmlformats.org/officeDocument/2006/relationships/oleObject" Target="../embeddings/oleObject182.bin"/><Relationship Id="rId3" Type="http://schemas.openxmlformats.org/officeDocument/2006/relationships/oleObject" Target="../embeddings/oleObject167.bin"/><Relationship Id="rId7" Type="http://schemas.openxmlformats.org/officeDocument/2006/relationships/oleObject" Target="../embeddings/oleObject171.bin"/><Relationship Id="rId12" Type="http://schemas.openxmlformats.org/officeDocument/2006/relationships/oleObject" Target="../embeddings/oleObject176.bin"/><Relationship Id="rId17" Type="http://schemas.openxmlformats.org/officeDocument/2006/relationships/oleObject" Target="../embeddings/oleObject18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0.bin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70.bin"/><Relationship Id="rId11" Type="http://schemas.openxmlformats.org/officeDocument/2006/relationships/oleObject" Target="../embeddings/oleObject175.bin"/><Relationship Id="rId5" Type="http://schemas.openxmlformats.org/officeDocument/2006/relationships/oleObject" Target="../embeddings/oleObject169.bin"/><Relationship Id="rId15" Type="http://schemas.openxmlformats.org/officeDocument/2006/relationships/oleObject" Target="../embeddings/oleObject179.bin"/><Relationship Id="rId10" Type="http://schemas.openxmlformats.org/officeDocument/2006/relationships/oleObject" Target="../embeddings/oleObject174.bin"/><Relationship Id="rId19" Type="http://schemas.openxmlformats.org/officeDocument/2006/relationships/slide" Target="slide2.xml"/><Relationship Id="rId4" Type="http://schemas.openxmlformats.org/officeDocument/2006/relationships/oleObject" Target="../embeddings/oleObject168.bin"/><Relationship Id="rId9" Type="http://schemas.openxmlformats.org/officeDocument/2006/relationships/oleObject" Target="../embeddings/oleObject173.bin"/><Relationship Id="rId14" Type="http://schemas.openxmlformats.org/officeDocument/2006/relationships/oleObject" Target="../embeddings/oleObject178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3.bin"/><Relationship Id="rId7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86.bin"/><Relationship Id="rId5" Type="http://schemas.openxmlformats.org/officeDocument/2006/relationships/oleObject" Target="../embeddings/oleObject185.bin"/><Relationship Id="rId4" Type="http://schemas.openxmlformats.org/officeDocument/2006/relationships/oleObject" Target="../embeddings/oleObject184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2.bin"/><Relationship Id="rId3" Type="http://schemas.openxmlformats.org/officeDocument/2006/relationships/oleObject" Target="../embeddings/oleObject187.bin"/><Relationship Id="rId7" Type="http://schemas.openxmlformats.org/officeDocument/2006/relationships/oleObject" Target="../embeddings/oleObject19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90.bin"/><Relationship Id="rId11" Type="http://schemas.openxmlformats.org/officeDocument/2006/relationships/slide" Target="slide2.xml"/><Relationship Id="rId5" Type="http://schemas.openxmlformats.org/officeDocument/2006/relationships/oleObject" Target="../embeddings/oleObject189.bin"/><Relationship Id="rId10" Type="http://schemas.openxmlformats.org/officeDocument/2006/relationships/oleObject" Target="../embeddings/oleObject194.bin"/><Relationship Id="rId4" Type="http://schemas.openxmlformats.org/officeDocument/2006/relationships/oleObject" Target="../embeddings/oleObject188.bin"/><Relationship Id="rId9" Type="http://schemas.openxmlformats.org/officeDocument/2006/relationships/oleObject" Target="../embeddings/oleObject19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slide" Target="slide2.x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0.bin"/><Relationship Id="rId13" Type="http://schemas.openxmlformats.org/officeDocument/2006/relationships/slide" Target="slide2.xml"/><Relationship Id="rId3" Type="http://schemas.openxmlformats.org/officeDocument/2006/relationships/oleObject" Target="../embeddings/oleObject195.bin"/><Relationship Id="rId7" Type="http://schemas.openxmlformats.org/officeDocument/2006/relationships/oleObject" Target="../embeddings/oleObject199.bin"/><Relationship Id="rId12" Type="http://schemas.openxmlformats.org/officeDocument/2006/relationships/oleObject" Target="../embeddings/oleObject20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98.bin"/><Relationship Id="rId11" Type="http://schemas.openxmlformats.org/officeDocument/2006/relationships/oleObject" Target="../embeddings/oleObject203.bin"/><Relationship Id="rId5" Type="http://schemas.openxmlformats.org/officeDocument/2006/relationships/oleObject" Target="../embeddings/oleObject197.bin"/><Relationship Id="rId10" Type="http://schemas.openxmlformats.org/officeDocument/2006/relationships/oleObject" Target="../embeddings/oleObject202.bin"/><Relationship Id="rId4" Type="http://schemas.openxmlformats.org/officeDocument/2006/relationships/oleObject" Target="../embeddings/oleObject196.bin"/><Relationship Id="rId9" Type="http://schemas.openxmlformats.org/officeDocument/2006/relationships/oleObject" Target="../embeddings/oleObject201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0.bin"/><Relationship Id="rId13" Type="http://schemas.openxmlformats.org/officeDocument/2006/relationships/slide" Target="slide2.xml"/><Relationship Id="rId3" Type="http://schemas.openxmlformats.org/officeDocument/2006/relationships/oleObject" Target="../embeddings/oleObject205.bin"/><Relationship Id="rId7" Type="http://schemas.openxmlformats.org/officeDocument/2006/relationships/oleObject" Target="../embeddings/oleObject209.bin"/><Relationship Id="rId12" Type="http://schemas.openxmlformats.org/officeDocument/2006/relationships/oleObject" Target="../embeddings/oleObject2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208.bin"/><Relationship Id="rId11" Type="http://schemas.openxmlformats.org/officeDocument/2006/relationships/oleObject" Target="../embeddings/oleObject213.bin"/><Relationship Id="rId5" Type="http://schemas.openxmlformats.org/officeDocument/2006/relationships/oleObject" Target="../embeddings/oleObject207.bin"/><Relationship Id="rId10" Type="http://schemas.openxmlformats.org/officeDocument/2006/relationships/oleObject" Target="../embeddings/oleObject212.bin"/><Relationship Id="rId4" Type="http://schemas.openxmlformats.org/officeDocument/2006/relationships/oleObject" Target="../embeddings/oleObject206.bin"/><Relationship Id="rId9" Type="http://schemas.openxmlformats.org/officeDocument/2006/relationships/oleObject" Target="../embeddings/oleObject211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slide" Target="slide2.xml"/><Relationship Id="rId5" Type="http://schemas.openxmlformats.org/officeDocument/2006/relationships/oleObject" Target="../embeddings/oleObject217.bin"/><Relationship Id="rId4" Type="http://schemas.openxmlformats.org/officeDocument/2006/relationships/oleObject" Target="../embeddings/oleObject216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3.bin"/><Relationship Id="rId13" Type="http://schemas.openxmlformats.org/officeDocument/2006/relationships/oleObject" Target="../embeddings/oleObject228.bin"/><Relationship Id="rId3" Type="http://schemas.openxmlformats.org/officeDocument/2006/relationships/oleObject" Target="../embeddings/oleObject218.bin"/><Relationship Id="rId7" Type="http://schemas.openxmlformats.org/officeDocument/2006/relationships/oleObject" Target="../embeddings/oleObject222.bin"/><Relationship Id="rId12" Type="http://schemas.openxmlformats.org/officeDocument/2006/relationships/oleObject" Target="../embeddings/oleObject227.bin"/><Relationship Id="rId17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31.bin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221.bin"/><Relationship Id="rId11" Type="http://schemas.openxmlformats.org/officeDocument/2006/relationships/oleObject" Target="../embeddings/oleObject226.bin"/><Relationship Id="rId5" Type="http://schemas.openxmlformats.org/officeDocument/2006/relationships/oleObject" Target="../embeddings/oleObject220.bin"/><Relationship Id="rId15" Type="http://schemas.openxmlformats.org/officeDocument/2006/relationships/oleObject" Target="../embeddings/oleObject230.bin"/><Relationship Id="rId10" Type="http://schemas.openxmlformats.org/officeDocument/2006/relationships/oleObject" Target="../embeddings/oleObject225.bin"/><Relationship Id="rId4" Type="http://schemas.openxmlformats.org/officeDocument/2006/relationships/oleObject" Target="../embeddings/oleObject219.bin"/><Relationship Id="rId9" Type="http://schemas.openxmlformats.org/officeDocument/2006/relationships/oleObject" Target="../embeddings/oleObject224.bin"/><Relationship Id="rId14" Type="http://schemas.openxmlformats.org/officeDocument/2006/relationships/oleObject" Target="../embeddings/oleObject229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6" Type="http://schemas.openxmlformats.org/officeDocument/2006/relationships/slide" Target="slide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slide" Target="slide2.xml"/><Relationship Id="rId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slide" Target="slide2.x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1.bin"/><Relationship Id="rId17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5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3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Relationship Id="rId14" Type="http://schemas.openxmlformats.org/officeDocument/2006/relationships/oleObject" Target="../embeddings/oleObject3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Relationship Id="rId9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57422" y="2357430"/>
            <a:ext cx="5929354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EF6D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Неравенства</a:t>
            </a:r>
            <a:endParaRPr lang="ru-RU" sz="6000" dirty="0">
              <a:solidFill>
                <a:srgbClr val="EF6D2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0232" y="3643314"/>
            <a:ext cx="664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EF6D25"/>
                </a:solidFill>
              </a:rPr>
              <a:t>(избранные вопросы по математике на ЕГЭ )</a:t>
            </a:r>
            <a:endParaRPr lang="ru-RU" sz="2400" dirty="0">
              <a:solidFill>
                <a:srgbClr val="EF6D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4" y="571480"/>
            <a:ext cx="8643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При решении рациональных неравенств методом интервалов нужно:</a:t>
            </a:r>
            <a:endParaRPr lang="ru-RU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1571612"/>
            <a:ext cx="735811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все члены неравенства перенести в левую часть; если неравенство дробно – рациональное, то привести левую часть к общему знаменателю;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найти все значения переменной, при которых числитель и знаменатель обращаются в 0;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нанести найденные точки на числовую прямую, разбивая ее при этом на интервалы, в каждом из которых рациональная функция сохраняет знак;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определить знак функции на любом из интервалов (лучше крайнем);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определить знаки на остальных интервалах: при переходе через точу знак меняется на противоположный, если точка является корнем нечетной степени кратности; при переходе через точку четной кратности знак сохраняется;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множеством решений неравенства является объединение интервалов с соответствующим знаком функции. В случае нестрогого неравенства к этому множеству добавляются корни числителя.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500958" y="6500834"/>
            <a:ext cx="571504" cy="21431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6929454" y="6500834"/>
            <a:ext cx="571504" cy="21431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8072462" y="6500834"/>
            <a:ext cx="642942" cy="21431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785813" y="714375"/>
            <a:ext cx="7643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/>
              <a:t>A1</a:t>
            </a:r>
            <a:r>
              <a:rPr lang="ru-RU" sz="2000" dirty="0" smtClean="0"/>
              <a:t>. </a:t>
            </a:r>
            <a:r>
              <a:rPr lang="ru-RU" sz="2000" dirty="0"/>
              <a:t>Найдите наименьшее целое решение неравенства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571736" y="1214422"/>
          <a:ext cx="2857505" cy="400844"/>
        </p:xfrm>
        <a:graphic>
          <a:graphicData uri="http://schemas.openxmlformats.org/presentationml/2006/ole">
            <p:oleObj spid="_x0000_s5122" name="Формула" r:id="rId3" imgW="1447560" imgH="203040" progId="Equation.3">
              <p:embed/>
            </p:oleObj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714374" y="4572004"/>
            <a:ext cx="6429375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5" name="TextBox 7"/>
          <p:cNvSpPr txBox="1">
            <a:spLocks noChangeArrowheads="1"/>
          </p:cNvSpPr>
          <p:nvPr/>
        </p:nvSpPr>
        <p:spPr bwMode="auto">
          <a:xfrm>
            <a:off x="1500186" y="4702187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-4</a:t>
            </a:r>
          </a:p>
        </p:txBody>
      </p:sp>
      <p:sp>
        <p:nvSpPr>
          <p:cNvPr id="5126" name="TextBox 8"/>
          <p:cNvSpPr txBox="1">
            <a:spLocks noChangeArrowheads="1"/>
          </p:cNvSpPr>
          <p:nvPr/>
        </p:nvSpPr>
        <p:spPr bwMode="auto">
          <a:xfrm>
            <a:off x="3357561" y="4702187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5127" name="TextBox 9"/>
          <p:cNvSpPr txBox="1">
            <a:spLocks noChangeArrowheads="1"/>
          </p:cNvSpPr>
          <p:nvPr/>
        </p:nvSpPr>
        <p:spPr bwMode="auto">
          <a:xfrm>
            <a:off x="5500686" y="4702187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7</a:t>
            </a:r>
          </a:p>
        </p:txBody>
      </p:sp>
      <p:sp>
        <p:nvSpPr>
          <p:cNvPr id="5128" name="TextBox 10"/>
          <p:cNvSpPr txBox="1">
            <a:spLocks noChangeArrowheads="1"/>
          </p:cNvSpPr>
          <p:nvPr/>
        </p:nvSpPr>
        <p:spPr bwMode="auto">
          <a:xfrm>
            <a:off x="6929436" y="4572004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x</a:t>
            </a:r>
            <a:endParaRPr lang="ru-RU" i="1"/>
          </a:p>
        </p:txBody>
      </p:sp>
      <p:sp>
        <p:nvSpPr>
          <p:cNvPr id="5129" name="TextBox 11"/>
          <p:cNvSpPr txBox="1">
            <a:spLocks noChangeArrowheads="1"/>
          </p:cNvSpPr>
          <p:nvPr/>
        </p:nvSpPr>
        <p:spPr bwMode="auto">
          <a:xfrm>
            <a:off x="4286249" y="4071942"/>
            <a:ext cx="500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-</a:t>
            </a:r>
            <a:endParaRPr lang="ru-RU"/>
          </a:p>
        </p:txBody>
      </p:sp>
      <p:sp>
        <p:nvSpPr>
          <p:cNvPr id="5130" name="TextBox 12"/>
          <p:cNvSpPr txBox="1">
            <a:spLocks noChangeArrowheads="1"/>
          </p:cNvSpPr>
          <p:nvPr/>
        </p:nvSpPr>
        <p:spPr bwMode="auto">
          <a:xfrm>
            <a:off x="2428874" y="4071942"/>
            <a:ext cx="500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+</a:t>
            </a:r>
            <a:endParaRPr lang="ru-RU"/>
          </a:p>
        </p:txBody>
      </p:sp>
      <p:sp>
        <p:nvSpPr>
          <p:cNvPr id="5131" name="TextBox 13"/>
          <p:cNvSpPr txBox="1">
            <a:spLocks noChangeArrowheads="1"/>
          </p:cNvSpPr>
          <p:nvPr/>
        </p:nvSpPr>
        <p:spPr bwMode="auto">
          <a:xfrm>
            <a:off x="1000124" y="4071942"/>
            <a:ext cx="500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-</a:t>
            </a:r>
            <a:endParaRPr lang="ru-RU"/>
          </a:p>
        </p:txBody>
      </p:sp>
      <p:sp>
        <p:nvSpPr>
          <p:cNvPr id="5132" name="TextBox 14"/>
          <p:cNvSpPr txBox="1">
            <a:spLocks noChangeArrowheads="1"/>
          </p:cNvSpPr>
          <p:nvPr/>
        </p:nvSpPr>
        <p:spPr bwMode="auto">
          <a:xfrm>
            <a:off x="6143624" y="4071942"/>
            <a:ext cx="4905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+</a:t>
            </a: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643061" y="4500567"/>
            <a:ext cx="142875" cy="14287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428999" y="4500567"/>
            <a:ext cx="142875" cy="14287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572124" y="4500567"/>
            <a:ext cx="142875" cy="14287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36" name="TextBox 19"/>
          <p:cNvSpPr txBox="1">
            <a:spLocks noChangeArrowheads="1"/>
          </p:cNvSpPr>
          <p:nvPr/>
        </p:nvSpPr>
        <p:spPr bwMode="auto">
          <a:xfrm>
            <a:off x="1714499" y="4286254"/>
            <a:ext cx="2000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/////////////////////////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5137" name="TextBox 21"/>
          <p:cNvSpPr txBox="1">
            <a:spLocks noChangeArrowheads="1"/>
          </p:cNvSpPr>
          <p:nvPr/>
        </p:nvSpPr>
        <p:spPr bwMode="auto">
          <a:xfrm>
            <a:off x="5643570" y="4286256"/>
            <a:ext cx="2000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/////////////////////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38" name="TextBox 22"/>
          <p:cNvSpPr txBox="1">
            <a:spLocks noChangeArrowheads="1"/>
          </p:cNvSpPr>
          <p:nvPr/>
        </p:nvSpPr>
        <p:spPr bwMode="auto">
          <a:xfrm>
            <a:off x="500052" y="1928802"/>
            <a:ext cx="142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1) -5</a:t>
            </a:r>
            <a:endParaRPr lang="ru-RU"/>
          </a:p>
        </p:txBody>
      </p:sp>
      <p:sp>
        <p:nvSpPr>
          <p:cNvPr id="5139" name="TextBox 23"/>
          <p:cNvSpPr txBox="1">
            <a:spLocks noChangeArrowheads="1"/>
          </p:cNvSpPr>
          <p:nvPr/>
        </p:nvSpPr>
        <p:spPr bwMode="auto">
          <a:xfrm>
            <a:off x="3071802" y="1857364"/>
            <a:ext cx="785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2) -4</a:t>
            </a:r>
            <a:endParaRPr lang="ru-RU"/>
          </a:p>
        </p:txBody>
      </p:sp>
      <p:sp>
        <p:nvSpPr>
          <p:cNvPr id="5140" name="TextBox 24"/>
          <p:cNvSpPr txBox="1">
            <a:spLocks noChangeArrowheads="1"/>
          </p:cNvSpPr>
          <p:nvPr/>
        </p:nvSpPr>
        <p:spPr bwMode="auto">
          <a:xfrm>
            <a:off x="5214927" y="1857364"/>
            <a:ext cx="785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3) -3</a:t>
            </a:r>
            <a:endParaRPr lang="ru-RU"/>
          </a:p>
        </p:txBody>
      </p:sp>
      <p:sp>
        <p:nvSpPr>
          <p:cNvPr id="5141" name="TextBox 25"/>
          <p:cNvSpPr txBox="1">
            <a:spLocks noChangeArrowheads="1"/>
          </p:cNvSpPr>
          <p:nvPr/>
        </p:nvSpPr>
        <p:spPr bwMode="auto">
          <a:xfrm>
            <a:off x="6786552" y="1857364"/>
            <a:ext cx="928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4) -1</a:t>
            </a:r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500298" y="2643182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Решение.</a:t>
            </a:r>
            <a:endParaRPr lang="ru-RU" dirty="0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2714612" y="3071810"/>
          <a:ext cx="2857500" cy="854075"/>
        </p:xfrm>
        <a:graphic>
          <a:graphicData uri="http://schemas.openxmlformats.org/presentationml/2006/ole">
            <p:oleObj spid="_x0000_s5123" name="Формула" r:id="rId4" imgW="1447560" imgH="431640" progId="Equation.3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857488" y="628652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Ответ: -4</a:t>
            </a: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3071802" y="1857364"/>
            <a:ext cx="357190" cy="357190"/>
          </a:xfrm>
          <a:prstGeom prst="ellipse">
            <a:avLst/>
          </a:prstGeom>
          <a:noFill/>
          <a:ln>
            <a:solidFill>
              <a:srgbClr val="EF6D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далее 28">
            <a:hlinkClick r:id="" action="ppaction://hlinkshowjump?jump=nextslide" highlightClick="1"/>
          </p:cNvPr>
          <p:cNvSpPr/>
          <p:nvPr/>
        </p:nvSpPr>
        <p:spPr>
          <a:xfrm>
            <a:off x="7500958" y="6500834"/>
            <a:ext cx="571504" cy="21431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назад 29">
            <a:hlinkClick r:id="" action="ppaction://hlinkshowjump?jump=previousslide" highlightClick="1"/>
          </p:cNvPr>
          <p:cNvSpPr/>
          <p:nvPr/>
        </p:nvSpPr>
        <p:spPr>
          <a:xfrm>
            <a:off x="6929454" y="6500834"/>
            <a:ext cx="571504" cy="21431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возврат 30">
            <a:hlinkClick r:id="rId5" action="ppaction://hlinksldjump" highlightClick="1"/>
          </p:cNvPr>
          <p:cNvSpPr/>
          <p:nvPr/>
        </p:nvSpPr>
        <p:spPr>
          <a:xfrm>
            <a:off x="8072462" y="6500834"/>
            <a:ext cx="642942" cy="21431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5" grpId="0"/>
      <p:bldP spid="5126" grpId="0"/>
      <p:bldP spid="5127" grpId="0"/>
      <p:bldP spid="5128" grpId="0"/>
      <p:bldP spid="5129" grpId="0"/>
      <p:bldP spid="5130" grpId="0"/>
      <p:bldP spid="5131" grpId="0"/>
      <p:bldP spid="5132" grpId="0"/>
      <p:bldP spid="16" grpId="0" animBg="1"/>
      <p:bldP spid="18" grpId="0" animBg="1"/>
      <p:bldP spid="19" grpId="0" animBg="1"/>
      <p:bldP spid="5136" grpId="0"/>
      <p:bldP spid="5137" grpId="0"/>
      <p:bldP spid="5138" grpId="0"/>
      <p:bldP spid="5139" grpId="0"/>
      <p:bldP spid="5140" grpId="0"/>
      <p:bldP spid="5141" grpId="0"/>
      <p:bldP spid="22" grpId="0"/>
      <p:bldP spid="24" grpId="0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Box 1"/>
          <p:cNvSpPr txBox="1">
            <a:spLocks noChangeArrowheads="1"/>
          </p:cNvSpPr>
          <p:nvPr/>
        </p:nvSpPr>
        <p:spPr bwMode="auto">
          <a:xfrm>
            <a:off x="928688" y="357188"/>
            <a:ext cx="7215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А2.  </a:t>
            </a:r>
            <a:r>
              <a:rPr lang="ru-RU" dirty="0"/>
              <a:t>Укажите число целых решений неравенства 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6357938" y="214313"/>
          <a:ext cx="2038350" cy="742950"/>
        </p:xfrm>
        <a:graphic>
          <a:graphicData uri="http://schemas.openxmlformats.org/presentationml/2006/ole">
            <p:oleObj spid="_x0000_s6146" name="Формула" r:id="rId3" imgW="1079280" imgH="393480" progId="Equation.3">
              <p:embed/>
            </p:oleObj>
          </a:graphicData>
        </a:graphic>
      </p:graphicFrame>
      <p:sp>
        <p:nvSpPr>
          <p:cNvPr id="6150" name="TextBox 3"/>
          <p:cNvSpPr txBox="1">
            <a:spLocks noChangeArrowheads="1"/>
          </p:cNvSpPr>
          <p:nvPr/>
        </p:nvSpPr>
        <p:spPr bwMode="auto">
          <a:xfrm>
            <a:off x="2928926" y="1643050"/>
            <a:ext cx="1857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   </a:t>
            </a:r>
            <a:r>
              <a:rPr lang="ru-RU" dirty="0" smtClean="0"/>
              <a:t>Решение.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785806" y="4714882"/>
            <a:ext cx="6429375" cy="1587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xtBox 5"/>
          <p:cNvSpPr txBox="1">
            <a:spLocks noChangeArrowheads="1"/>
          </p:cNvSpPr>
          <p:nvPr/>
        </p:nvSpPr>
        <p:spPr bwMode="auto">
          <a:xfrm>
            <a:off x="1571618" y="4786319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-</a:t>
            </a:r>
            <a:r>
              <a:rPr lang="en-US"/>
              <a:t>2</a:t>
            </a:r>
            <a:endParaRPr lang="ru-RU"/>
          </a:p>
        </p:txBody>
      </p:sp>
      <p:sp>
        <p:nvSpPr>
          <p:cNvPr id="6153" name="TextBox 6"/>
          <p:cNvSpPr txBox="1">
            <a:spLocks noChangeArrowheads="1"/>
          </p:cNvSpPr>
          <p:nvPr/>
        </p:nvSpPr>
        <p:spPr bwMode="auto">
          <a:xfrm>
            <a:off x="3428993" y="4786319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</a:t>
            </a:r>
            <a:endParaRPr lang="ru-RU"/>
          </a:p>
        </p:txBody>
      </p:sp>
      <p:sp>
        <p:nvSpPr>
          <p:cNvPr id="6154" name="TextBox 7"/>
          <p:cNvSpPr txBox="1">
            <a:spLocks noChangeArrowheads="1"/>
          </p:cNvSpPr>
          <p:nvPr/>
        </p:nvSpPr>
        <p:spPr bwMode="auto">
          <a:xfrm>
            <a:off x="5572118" y="4786319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4</a:t>
            </a:r>
            <a:endParaRPr lang="ru-RU"/>
          </a:p>
        </p:txBody>
      </p:sp>
      <p:sp>
        <p:nvSpPr>
          <p:cNvPr id="6155" name="TextBox 8"/>
          <p:cNvSpPr txBox="1">
            <a:spLocks noChangeArrowheads="1"/>
          </p:cNvSpPr>
          <p:nvPr/>
        </p:nvSpPr>
        <p:spPr bwMode="auto">
          <a:xfrm>
            <a:off x="4357681" y="4071944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-</a:t>
            </a:r>
            <a:endParaRPr lang="ru-RU"/>
          </a:p>
        </p:txBody>
      </p:sp>
      <p:sp>
        <p:nvSpPr>
          <p:cNvPr id="6156" name="TextBox 9"/>
          <p:cNvSpPr txBox="1">
            <a:spLocks noChangeArrowheads="1"/>
          </p:cNvSpPr>
          <p:nvPr/>
        </p:nvSpPr>
        <p:spPr bwMode="auto">
          <a:xfrm>
            <a:off x="1071556" y="4143382"/>
            <a:ext cx="500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+</a:t>
            </a:r>
            <a:endParaRPr lang="ru-RU"/>
          </a:p>
        </p:txBody>
      </p:sp>
      <p:sp>
        <p:nvSpPr>
          <p:cNvPr id="6157" name="TextBox 10"/>
          <p:cNvSpPr txBox="1">
            <a:spLocks noChangeArrowheads="1"/>
          </p:cNvSpPr>
          <p:nvPr/>
        </p:nvSpPr>
        <p:spPr bwMode="auto">
          <a:xfrm>
            <a:off x="2571743" y="4071944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-</a:t>
            </a:r>
            <a:endParaRPr lang="ru-RU"/>
          </a:p>
        </p:txBody>
      </p:sp>
      <p:sp>
        <p:nvSpPr>
          <p:cNvPr id="6158" name="TextBox 11"/>
          <p:cNvSpPr txBox="1">
            <a:spLocks noChangeArrowheads="1"/>
          </p:cNvSpPr>
          <p:nvPr/>
        </p:nvSpPr>
        <p:spPr bwMode="auto">
          <a:xfrm>
            <a:off x="6215056" y="4214819"/>
            <a:ext cx="490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+</a:t>
            </a: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714493" y="4643444"/>
            <a:ext cx="142875" cy="14287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500431" y="4643444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643556" y="4643444"/>
            <a:ext cx="142875" cy="14287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62" name="TextBox 15"/>
          <p:cNvSpPr txBox="1">
            <a:spLocks noChangeArrowheads="1"/>
          </p:cNvSpPr>
          <p:nvPr/>
        </p:nvSpPr>
        <p:spPr bwMode="auto">
          <a:xfrm>
            <a:off x="1785931" y="4429132"/>
            <a:ext cx="1785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/////////////////////////</a:t>
            </a:r>
            <a:endParaRPr lang="ru-RU">
              <a:solidFill>
                <a:srgbClr val="FF0000"/>
              </a:solidFill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786056" y="2143132"/>
          <a:ext cx="2000250" cy="777875"/>
        </p:xfrm>
        <a:graphic>
          <a:graphicData uri="http://schemas.openxmlformats.org/presentationml/2006/ole">
            <p:oleObj spid="_x0000_s6147" name="Формула" r:id="rId4" imgW="1079280" imgH="41904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714618" y="3143257"/>
          <a:ext cx="2038350" cy="792162"/>
        </p:xfrm>
        <a:graphic>
          <a:graphicData uri="http://schemas.openxmlformats.org/presentationml/2006/ole">
            <p:oleObj spid="_x0000_s6148" name="Формула" r:id="rId5" imgW="1079280" imgH="419040" progId="Equation.3">
              <p:embed/>
            </p:oleObj>
          </a:graphicData>
        </a:graphic>
      </p:graphicFrame>
      <p:sp>
        <p:nvSpPr>
          <p:cNvPr id="6163" name="TextBox 18"/>
          <p:cNvSpPr txBox="1">
            <a:spLocks noChangeArrowheads="1"/>
          </p:cNvSpPr>
          <p:nvPr/>
        </p:nvSpPr>
        <p:spPr bwMode="auto">
          <a:xfrm>
            <a:off x="3643306" y="4429132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//////////////////////////////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6164" name="TextBox 19"/>
          <p:cNvSpPr txBox="1">
            <a:spLocks noChangeArrowheads="1"/>
          </p:cNvSpPr>
          <p:nvPr/>
        </p:nvSpPr>
        <p:spPr bwMode="auto">
          <a:xfrm>
            <a:off x="1714500" y="5286375"/>
            <a:ext cx="5643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-2</a:t>
            </a:r>
            <a:r>
              <a:rPr lang="ru-RU" dirty="0"/>
              <a:t>; -1; 0; 1; 3; 4 – целые решения неравенств</a:t>
            </a:r>
          </a:p>
        </p:txBody>
      </p:sp>
      <p:sp>
        <p:nvSpPr>
          <p:cNvPr id="6165" name="TextBox 20"/>
          <p:cNvSpPr txBox="1">
            <a:spLocks noChangeArrowheads="1"/>
          </p:cNvSpPr>
          <p:nvPr/>
        </p:nvSpPr>
        <p:spPr bwMode="auto">
          <a:xfrm>
            <a:off x="500063" y="5857875"/>
            <a:ext cx="7500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/>
              <a:t>Ответ: 6</a:t>
            </a:r>
          </a:p>
        </p:txBody>
      </p:sp>
      <p:sp>
        <p:nvSpPr>
          <p:cNvPr id="6166" name="TextBox 21"/>
          <p:cNvSpPr txBox="1">
            <a:spLocks noChangeArrowheads="1"/>
          </p:cNvSpPr>
          <p:nvPr/>
        </p:nvSpPr>
        <p:spPr bwMode="auto">
          <a:xfrm>
            <a:off x="6929431" y="4786319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x</a:t>
            </a:r>
            <a:endParaRPr lang="ru-RU" i="1"/>
          </a:p>
        </p:txBody>
      </p:sp>
      <p:sp>
        <p:nvSpPr>
          <p:cNvPr id="24" name="TextBox 23"/>
          <p:cNvSpPr txBox="1"/>
          <p:nvPr/>
        </p:nvSpPr>
        <p:spPr>
          <a:xfrm>
            <a:off x="428596" y="1071546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 7;                         2) 5;                       3) 6;                         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072198" y="1071546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4) целых решений    бесконечно много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4357686" y="1071546"/>
            <a:ext cx="357190" cy="357190"/>
          </a:xfrm>
          <a:prstGeom prst="ellipse">
            <a:avLst/>
          </a:prstGeom>
          <a:noFill/>
          <a:ln>
            <a:solidFill>
              <a:srgbClr val="EF6D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далее 29">
            <a:hlinkClick r:id="" action="ppaction://hlinkshowjump?jump=nextslide" highlightClick="1"/>
          </p:cNvPr>
          <p:cNvSpPr/>
          <p:nvPr/>
        </p:nvSpPr>
        <p:spPr>
          <a:xfrm>
            <a:off x="7500958" y="6500834"/>
            <a:ext cx="571504" cy="21431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назад 30">
            <a:hlinkClick r:id="" action="ppaction://hlinkshowjump?jump=previousslide" highlightClick="1"/>
          </p:cNvPr>
          <p:cNvSpPr/>
          <p:nvPr/>
        </p:nvSpPr>
        <p:spPr>
          <a:xfrm>
            <a:off x="6929454" y="6500834"/>
            <a:ext cx="571504" cy="21431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возврат 31">
            <a:hlinkClick r:id="rId6" action="ppaction://hlinksldjump" highlightClick="1"/>
          </p:cNvPr>
          <p:cNvSpPr/>
          <p:nvPr/>
        </p:nvSpPr>
        <p:spPr>
          <a:xfrm>
            <a:off x="8072462" y="6500834"/>
            <a:ext cx="642942" cy="21431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2" grpId="0"/>
      <p:bldP spid="6153" grpId="0"/>
      <p:bldP spid="6154" grpId="0"/>
      <p:bldP spid="6155" grpId="0"/>
      <p:bldP spid="6156" grpId="0"/>
      <p:bldP spid="6157" grpId="0"/>
      <p:bldP spid="6158" grpId="0"/>
      <p:bldP spid="13" grpId="0" animBg="1"/>
      <p:bldP spid="14" grpId="0" animBg="1"/>
      <p:bldP spid="15" grpId="0" animBg="1"/>
      <p:bldP spid="6162" grpId="0"/>
      <p:bldP spid="6163" grpId="0"/>
      <p:bldP spid="6164" grpId="0"/>
      <p:bldP spid="6165" grpId="0"/>
      <p:bldP spid="6166" grpId="0"/>
      <p:bldP spid="24" grpId="0"/>
      <p:bldP spid="25" grpId="0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Box 1"/>
          <p:cNvSpPr txBox="1">
            <a:spLocks noChangeArrowheads="1"/>
          </p:cNvSpPr>
          <p:nvPr/>
        </p:nvSpPr>
        <p:spPr bwMode="auto">
          <a:xfrm>
            <a:off x="928688" y="571500"/>
            <a:ext cx="6786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В1. </a:t>
            </a:r>
            <a:r>
              <a:rPr lang="ru-RU" dirty="0"/>
              <a:t>Найдите сумму целых решений неравенства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6429375" y="285750"/>
          <a:ext cx="1812925" cy="777875"/>
        </p:xfrm>
        <a:graphic>
          <a:graphicData uri="http://schemas.openxmlformats.org/presentationml/2006/ole">
            <p:oleObj spid="_x0000_s7170" name="Формула" r:id="rId3" imgW="977760" imgH="419040" progId="Equation.3">
              <p:embed/>
            </p:oleObj>
          </a:graphicData>
        </a:graphic>
      </p:graphicFrame>
      <p:sp>
        <p:nvSpPr>
          <p:cNvPr id="7174" name="TextBox 3"/>
          <p:cNvSpPr txBox="1">
            <a:spLocks noChangeArrowheads="1"/>
          </p:cNvSpPr>
          <p:nvPr/>
        </p:nvSpPr>
        <p:spPr bwMode="auto">
          <a:xfrm>
            <a:off x="2571750" y="1000125"/>
            <a:ext cx="2500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 smtClean="0"/>
              <a:t>Решение.</a:t>
            </a:r>
            <a:endParaRPr lang="ru-RU" sz="2000" dirty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3000364" y="1357298"/>
          <a:ext cx="2119312" cy="1885950"/>
        </p:xfrm>
        <a:graphic>
          <a:graphicData uri="http://schemas.openxmlformats.org/presentationml/2006/ole">
            <p:oleObj spid="_x0000_s7171" name="Формула" r:id="rId4" imgW="1143000" imgH="1015920" progId="Equation.3">
              <p:embed/>
            </p:oleObj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928688" y="3929063"/>
            <a:ext cx="6429375" cy="1587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6" name="TextBox 6"/>
          <p:cNvSpPr txBox="1">
            <a:spLocks noChangeArrowheads="1"/>
          </p:cNvSpPr>
          <p:nvPr/>
        </p:nvSpPr>
        <p:spPr bwMode="auto">
          <a:xfrm>
            <a:off x="1714500" y="4000500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-3</a:t>
            </a:r>
          </a:p>
        </p:txBody>
      </p:sp>
      <p:sp>
        <p:nvSpPr>
          <p:cNvPr id="7177" name="TextBox 8"/>
          <p:cNvSpPr txBox="1">
            <a:spLocks noChangeArrowheads="1"/>
          </p:cNvSpPr>
          <p:nvPr/>
        </p:nvSpPr>
        <p:spPr bwMode="auto">
          <a:xfrm>
            <a:off x="5715000" y="4000500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3</a:t>
            </a:r>
          </a:p>
        </p:txBody>
      </p:sp>
      <p:sp>
        <p:nvSpPr>
          <p:cNvPr id="7178" name="TextBox 9"/>
          <p:cNvSpPr txBox="1">
            <a:spLocks noChangeArrowheads="1"/>
          </p:cNvSpPr>
          <p:nvPr/>
        </p:nvSpPr>
        <p:spPr bwMode="auto">
          <a:xfrm>
            <a:off x="4857750" y="3357563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-</a:t>
            </a:r>
            <a:endParaRPr lang="ru-RU" sz="2000"/>
          </a:p>
        </p:txBody>
      </p:sp>
      <p:sp>
        <p:nvSpPr>
          <p:cNvPr id="7179" name="TextBox 10"/>
          <p:cNvSpPr txBox="1">
            <a:spLocks noChangeArrowheads="1"/>
          </p:cNvSpPr>
          <p:nvPr/>
        </p:nvSpPr>
        <p:spPr bwMode="auto">
          <a:xfrm>
            <a:off x="1214438" y="3357563"/>
            <a:ext cx="500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+</a:t>
            </a:r>
            <a:endParaRPr lang="ru-RU" sz="2000"/>
          </a:p>
        </p:txBody>
      </p:sp>
      <p:sp>
        <p:nvSpPr>
          <p:cNvPr id="7180" name="TextBox 11"/>
          <p:cNvSpPr txBox="1">
            <a:spLocks noChangeArrowheads="1"/>
          </p:cNvSpPr>
          <p:nvPr/>
        </p:nvSpPr>
        <p:spPr bwMode="auto">
          <a:xfrm>
            <a:off x="2714625" y="3286125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-</a:t>
            </a:r>
            <a:endParaRPr lang="ru-RU" sz="2000"/>
          </a:p>
        </p:txBody>
      </p:sp>
      <p:sp>
        <p:nvSpPr>
          <p:cNvPr id="7181" name="TextBox 12"/>
          <p:cNvSpPr txBox="1">
            <a:spLocks noChangeArrowheads="1"/>
          </p:cNvSpPr>
          <p:nvPr/>
        </p:nvSpPr>
        <p:spPr bwMode="auto">
          <a:xfrm>
            <a:off x="6357938" y="3429000"/>
            <a:ext cx="490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+</a:t>
            </a:r>
            <a:endParaRPr lang="ru-RU" sz="2000"/>
          </a:p>
        </p:txBody>
      </p:sp>
      <p:sp>
        <p:nvSpPr>
          <p:cNvPr id="14" name="Овал 13"/>
          <p:cNvSpPr/>
          <p:nvPr/>
        </p:nvSpPr>
        <p:spPr>
          <a:xfrm>
            <a:off x="1857375" y="3857625"/>
            <a:ext cx="142875" cy="14287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15" name="Овал 14"/>
          <p:cNvSpPr/>
          <p:nvPr/>
        </p:nvSpPr>
        <p:spPr>
          <a:xfrm>
            <a:off x="3214688" y="3857625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16" name="Овал 15"/>
          <p:cNvSpPr/>
          <p:nvPr/>
        </p:nvSpPr>
        <p:spPr>
          <a:xfrm>
            <a:off x="5786438" y="3857625"/>
            <a:ext cx="142875" cy="14287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7185" name="TextBox 16"/>
          <p:cNvSpPr txBox="1">
            <a:spLocks noChangeArrowheads="1"/>
          </p:cNvSpPr>
          <p:nvPr/>
        </p:nvSpPr>
        <p:spPr bwMode="auto">
          <a:xfrm>
            <a:off x="1928813" y="3643313"/>
            <a:ext cx="1785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/////////////////</a:t>
            </a:r>
            <a:endParaRPr lang="ru-RU" sz="2000">
              <a:solidFill>
                <a:srgbClr val="FF0000"/>
              </a:solidFill>
            </a:endParaRPr>
          </a:p>
        </p:txBody>
      </p:sp>
      <p:sp>
        <p:nvSpPr>
          <p:cNvPr id="7186" name="TextBox 17"/>
          <p:cNvSpPr txBox="1">
            <a:spLocks noChangeArrowheads="1"/>
          </p:cNvSpPr>
          <p:nvPr/>
        </p:nvSpPr>
        <p:spPr bwMode="auto">
          <a:xfrm>
            <a:off x="4572000" y="3643313"/>
            <a:ext cx="150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////////////////</a:t>
            </a:r>
            <a:endParaRPr lang="ru-RU" sz="2000">
              <a:solidFill>
                <a:srgbClr val="FF0000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500563" y="3857625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7188" name="TextBox 19"/>
          <p:cNvSpPr txBox="1">
            <a:spLocks noChangeArrowheads="1"/>
          </p:cNvSpPr>
          <p:nvPr/>
        </p:nvSpPr>
        <p:spPr bwMode="auto">
          <a:xfrm>
            <a:off x="4286250" y="4071938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1</a:t>
            </a:r>
          </a:p>
        </p:txBody>
      </p:sp>
      <p:sp>
        <p:nvSpPr>
          <p:cNvPr id="7189" name="TextBox 20"/>
          <p:cNvSpPr txBox="1">
            <a:spLocks noChangeArrowheads="1"/>
          </p:cNvSpPr>
          <p:nvPr/>
        </p:nvSpPr>
        <p:spPr bwMode="auto">
          <a:xfrm>
            <a:off x="3714750" y="3357563"/>
            <a:ext cx="490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+</a:t>
            </a:r>
            <a:endParaRPr lang="ru-RU" sz="2000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3119438" y="4071938"/>
          <a:ext cx="427037" cy="661987"/>
        </p:xfrm>
        <a:graphic>
          <a:graphicData uri="http://schemas.openxmlformats.org/presentationml/2006/ole">
            <p:oleObj spid="_x0000_s7172" name="Формула" r:id="rId5" imgW="253800" imgH="393480" progId="Equation.3">
              <p:embed/>
            </p:oleObj>
          </a:graphicData>
        </a:graphic>
      </p:graphicFrame>
      <p:sp>
        <p:nvSpPr>
          <p:cNvPr id="7190" name="TextBox 37"/>
          <p:cNvSpPr txBox="1">
            <a:spLocks noChangeArrowheads="1"/>
          </p:cNvSpPr>
          <p:nvPr/>
        </p:nvSpPr>
        <p:spPr bwMode="auto">
          <a:xfrm>
            <a:off x="642938" y="5286375"/>
            <a:ext cx="7143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/>
              <a:t>-3 + (-2) + (-1) + 2 + 3 = -1  </a:t>
            </a:r>
          </a:p>
        </p:txBody>
      </p:sp>
      <p:sp>
        <p:nvSpPr>
          <p:cNvPr id="7191" name="TextBox 38"/>
          <p:cNvSpPr txBox="1">
            <a:spLocks noChangeArrowheads="1"/>
          </p:cNvSpPr>
          <p:nvPr/>
        </p:nvSpPr>
        <p:spPr bwMode="auto">
          <a:xfrm>
            <a:off x="642938" y="6072188"/>
            <a:ext cx="7358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/>
              <a:t>Ответ: -1</a:t>
            </a:r>
          </a:p>
        </p:txBody>
      </p:sp>
      <p:sp>
        <p:nvSpPr>
          <p:cNvPr id="7192" name="TextBox 39"/>
          <p:cNvSpPr txBox="1">
            <a:spLocks noChangeArrowheads="1"/>
          </p:cNvSpPr>
          <p:nvPr/>
        </p:nvSpPr>
        <p:spPr bwMode="auto">
          <a:xfrm>
            <a:off x="7143750" y="3929063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x</a:t>
            </a:r>
            <a:endParaRPr lang="ru-RU" i="1"/>
          </a:p>
        </p:txBody>
      </p:sp>
      <p:sp>
        <p:nvSpPr>
          <p:cNvPr id="25" name="TextBox 24"/>
          <p:cNvSpPr txBox="1"/>
          <p:nvPr/>
        </p:nvSpPr>
        <p:spPr>
          <a:xfrm>
            <a:off x="714348" y="4786322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ru-RU" dirty="0" smtClean="0"/>
              <a:t>3; -2; -1; 2; 3 – целые решения неравенства.</a:t>
            </a:r>
          </a:p>
        </p:txBody>
      </p:sp>
      <p:sp>
        <p:nvSpPr>
          <p:cNvPr id="29" name="Управляющая кнопка: далее 28">
            <a:hlinkClick r:id="" action="ppaction://hlinkshowjump?jump=nextslide" highlightClick="1"/>
          </p:cNvPr>
          <p:cNvSpPr/>
          <p:nvPr/>
        </p:nvSpPr>
        <p:spPr>
          <a:xfrm>
            <a:off x="7500958" y="6500834"/>
            <a:ext cx="571504" cy="21431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назад 29">
            <a:hlinkClick r:id="" action="ppaction://hlinkshowjump?jump=previousslide" highlightClick="1"/>
          </p:cNvPr>
          <p:cNvSpPr/>
          <p:nvPr/>
        </p:nvSpPr>
        <p:spPr>
          <a:xfrm>
            <a:off x="6929454" y="6500834"/>
            <a:ext cx="571504" cy="21431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возврат 30">
            <a:hlinkClick r:id="rId6" action="ppaction://hlinksldjump" highlightClick="1"/>
          </p:cNvPr>
          <p:cNvSpPr/>
          <p:nvPr/>
        </p:nvSpPr>
        <p:spPr>
          <a:xfrm>
            <a:off x="8072462" y="6500834"/>
            <a:ext cx="642942" cy="21431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  <p:bldP spid="7176" grpId="0"/>
      <p:bldP spid="7177" grpId="0"/>
      <p:bldP spid="7178" grpId="0"/>
      <p:bldP spid="7179" grpId="0"/>
      <p:bldP spid="7180" grpId="0"/>
      <p:bldP spid="7181" grpId="0"/>
      <p:bldP spid="14" grpId="0" animBg="1"/>
      <p:bldP spid="15" grpId="0" animBg="1"/>
      <p:bldP spid="16" grpId="0" animBg="1"/>
      <p:bldP spid="7185" grpId="0"/>
      <p:bldP spid="7186" grpId="0"/>
      <p:bldP spid="19" grpId="0" animBg="1"/>
      <p:bldP spid="7188" grpId="0"/>
      <p:bldP spid="7189" grpId="0"/>
      <p:bldP spid="7190" grpId="0"/>
      <p:bldP spid="7191" grpId="0"/>
      <p:bldP spid="7192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extBox 1"/>
          <p:cNvSpPr txBox="1">
            <a:spLocks noChangeArrowheads="1"/>
          </p:cNvSpPr>
          <p:nvPr/>
        </p:nvSpPr>
        <p:spPr bwMode="auto">
          <a:xfrm>
            <a:off x="357188" y="285750"/>
            <a:ext cx="8572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В2. </a:t>
            </a:r>
            <a:r>
              <a:rPr lang="ru-RU" dirty="0"/>
              <a:t>Укажите сумму целых чисел, </a:t>
            </a:r>
            <a:r>
              <a:rPr lang="ru-RU" b="1" dirty="0"/>
              <a:t>не являющихся </a:t>
            </a:r>
            <a:r>
              <a:rPr lang="ru-RU" dirty="0"/>
              <a:t>решением неравенства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000375" y="642938"/>
          <a:ext cx="1870075" cy="790575"/>
        </p:xfrm>
        <a:graphic>
          <a:graphicData uri="http://schemas.openxmlformats.org/presentationml/2006/ole">
            <p:oleObj spid="_x0000_s8194" name="Формула" r:id="rId3" imgW="990360" imgH="419040" progId="Equation.3">
              <p:embed/>
            </p:oleObj>
          </a:graphicData>
        </a:graphic>
      </p:graphicFrame>
      <p:sp>
        <p:nvSpPr>
          <p:cNvPr id="8199" name="TextBox 3"/>
          <p:cNvSpPr txBox="1">
            <a:spLocks noChangeArrowheads="1"/>
          </p:cNvSpPr>
          <p:nvPr/>
        </p:nvSpPr>
        <p:spPr bwMode="auto">
          <a:xfrm>
            <a:off x="3071813" y="1571625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Решение.</a:t>
            </a:r>
            <a:endParaRPr lang="ru-RU" dirty="0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2786063" y="1857375"/>
          <a:ext cx="2024062" cy="1319213"/>
        </p:xfrm>
        <a:graphic>
          <a:graphicData uri="http://schemas.openxmlformats.org/presentationml/2006/ole">
            <p:oleObj spid="_x0000_s8195" name="Формула" r:id="rId4" imgW="1168200" imgH="761760" progId="Equation.3">
              <p:embed/>
            </p:oleObj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928688" y="3929063"/>
            <a:ext cx="6429375" cy="1587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1" name="TextBox 7"/>
          <p:cNvSpPr txBox="1">
            <a:spLocks noChangeArrowheads="1"/>
          </p:cNvSpPr>
          <p:nvPr/>
        </p:nvSpPr>
        <p:spPr bwMode="auto">
          <a:xfrm>
            <a:off x="1714500" y="4000500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-1</a:t>
            </a:r>
          </a:p>
        </p:txBody>
      </p:sp>
      <p:sp>
        <p:nvSpPr>
          <p:cNvPr id="8202" name="TextBox 8"/>
          <p:cNvSpPr txBox="1">
            <a:spLocks noChangeArrowheads="1"/>
          </p:cNvSpPr>
          <p:nvPr/>
        </p:nvSpPr>
        <p:spPr bwMode="auto">
          <a:xfrm>
            <a:off x="5715000" y="4000500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1</a:t>
            </a:r>
          </a:p>
        </p:txBody>
      </p:sp>
      <p:sp>
        <p:nvSpPr>
          <p:cNvPr id="8203" name="TextBox 9"/>
          <p:cNvSpPr txBox="1">
            <a:spLocks noChangeArrowheads="1"/>
          </p:cNvSpPr>
          <p:nvPr/>
        </p:nvSpPr>
        <p:spPr bwMode="auto">
          <a:xfrm>
            <a:off x="5000625" y="3357563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-</a:t>
            </a:r>
            <a:endParaRPr lang="ru-RU" sz="2000"/>
          </a:p>
        </p:txBody>
      </p:sp>
      <p:sp>
        <p:nvSpPr>
          <p:cNvPr id="8204" name="TextBox 10"/>
          <p:cNvSpPr txBox="1">
            <a:spLocks noChangeArrowheads="1"/>
          </p:cNvSpPr>
          <p:nvPr/>
        </p:nvSpPr>
        <p:spPr bwMode="auto">
          <a:xfrm>
            <a:off x="1214438" y="3357563"/>
            <a:ext cx="500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+</a:t>
            </a:r>
            <a:endParaRPr lang="ru-RU" sz="2000"/>
          </a:p>
        </p:txBody>
      </p:sp>
      <p:sp>
        <p:nvSpPr>
          <p:cNvPr id="8205" name="TextBox 11"/>
          <p:cNvSpPr txBox="1">
            <a:spLocks noChangeArrowheads="1"/>
          </p:cNvSpPr>
          <p:nvPr/>
        </p:nvSpPr>
        <p:spPr bwMode="auto">
          <a:xfrm>
            <a:off x="2500313" y="3286125"/>
            <a:ext cx="500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-</a:t>
            </a:r>
            <a:endParaRPr lang="ru-RU" sz="2000"/>
          </a:p>
        </p:txBody>
      </p:sp>
      <p:sp>
        <p:nvSpPr>
          <p:cNvPr id="8206" name="TextBox 12"/>
          <p:cNvSpPr txBox="1">
            <a:spLocks noChangeArrowheads="1"/>
          </p:cNvSpPr>
          <p:nvPr/>
        </p:nvSpPr>
        <p:spPr bwMode="auto">
          <a:xfrm>
            <a:off x="6357938" y="3429000"/>
            <a:ext cx="490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+</a:t>
            </a:r>
            <a:endParaRPr lang="ru-RU" sz="2000"/>
          </a:p>
        </p:txBody>
      </p:sp>
      <p:sp>
        <p:nvSpPr>
          <p:cNvPr id="14" name="Овал 13"/>
          <p:cNvSpPr/>
          <p:nvPr/>
        </p:nvSpPr>
        <p:spPr>
          <a:xfrm>
            <a:off x="1857375" y="3857625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15" name="Овал 14"/>
          <p:cNvSpPr/>
          <p:nvPr/>
        </p:nvSpPr>
        <p:spPr>
          <a:xfrm>
            <a:off x="3214688" y="3857625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16" name="Овал 15"/>
          <p:cNvSpPr/>
          <p:nvPr/>
        </p:nvSpPr>
        <p:spPr>
          <a:xfrm>
            <a:off x="5786438" y="3857625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8210" name="TextBox 16"/>
          <p:cNvSpPr txBox="1">
            <a:spLocks noChangeArrowheads="1"/>
          </p:cNvSpPr>
          <p:nvPr/>
        </p:nvSpPr>
        <p:spPr bwMode="auto">
          <a:xfrm>
            <a:off x="928688" y="3643313"/>
            <a:ext cx="157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////////////</a:t>
            </a:r>
            <a:endParaRPr lang="ru-RU" sz="2000">
              <a:solidFill>
                <a:srgbClr val="FF0000"/>
              </a:solidFill>
            </a:endParaRPr>
          </a:p>
        </p:txBody>
      </p:sp>
      <p:sp>
        <p:nvSpPr>
          <p:cNvPr id="8211" name="TextBox 17"/>
          <p:cNvSpPr txBox="1">
            <a:spLocks noChangeArrowheads="1"/>
          </p:cNvSpPr>
          <p:nvPr/>
        </p:nvSpPr>
        <p:spPr bwMode="auto">
          <a:xfrm>
            <a:off x="3286125" y="3643313"/>
            <a:ext cx="150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////////////////</a:t>
            </a:r>
            <a:endParaRPr lang="ru-RU" sz="2000">
              <a:solidFill>
                <a:srgbClr val="FF0000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500563" y="3857625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8213" name="TextBox 20"/>
          <p:cNvSpPr txBox="1">
            <a:spLocks noChangeArrowheads="1"/>
          </p:cNvSpPr>
          <p:nvPr/>
        </p:nvSpPr>
        <p:spPr bwMode="auto">
          <a:xfrm>
            <a:off x="3714750" y="3357563"/>
            <a:ext cx="490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+</a:t>
            </a:r>
            <a:endParaRPr lang="ru-RU" sz="2000"/>
          </a:p>
        </p:txBody>
      </p:sp>
      <p:sp>
        <p:nvSpPr>
          <p:cNvPr id="8214" name="TextBox 22"/>
          <p:cNvSpPr txBox="1">
            <a:spLocks noChangeArrowheads="1"/>
          </p:cNvSpPr>
          <p:nvPr/>
        </p:nvSpPr>
        <p:spPr bwMode="auto">
          <a:xfrm>
            <a:off x="7143750" y="3929063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x</a:t>
            </a:r>
            <a:endParaRPr lang="ru-RU" i="1"/>
          </a:p>
        </p:txBody>
      </p:sp>
      <p:graphicFrame>
        <p:nvGraphicFramePr>
          <p:cNvPr id="8196" name="Object 5"/>
          <p:cNvGraphicFramePr>
            <a:graphicFrameLocks noChangeAspect="1"/>
          </p:cNvGraphicFramePr>
          <p:nvPr/>
        </p:nvGraphicFramePr>
        <p:xfrm>
          <a:off x="3119438" y="4071938"/>
          <a:ext cx="427037" cy="661987"/>
        </p:xfrm>
        <a:graphic>
          <a:graphicData uri="http://schemas.openxmlformats.org/presentationml/2006/ole">
            <p:oleObj spid="_x0000_s8196" name="Формула" r:id="rId5" imgW="253800" imgH="393480" progId="Equation.3">
              <p:embed/>
            </p:oleObj>
          </a:graphicData>
        </a:graphic>
      </p:graphicFrame>
      <p:graphicFrame>
        <p:nvGraphicFramePr>
          <p:cNvPr id="8197" name="Object 6"/>
          <p:cNvGraphicFramePr>
            <a:graphicFrameLocks noChangeAspect="1"/>
          </p:cNvGraphicFramePr>
          <p:nvPr/>
        </p:nvGraphicFramePr>
        <p:xfrm>
          <a:off x="4286250" y="4000500"/>
          <a:ext cx="427038" cy="661988"/>
        </p:xfrm>
        <a:graphic>
          <a:graphicData uri="http://schemas.openxmlformats.org/presentationml/2006/ole">
            <p:oleObj spid="_x0000_s8197" name="Формула" r:id="rId6" imgW="253800" imgH="393480" progId="Equation.3">
              <p:embed/>
            </p:oleObj>
          </a:graphicData>
        </a:graphic>
      </p:graphicFrame>
      <p:sp>
        <p:nvSpPr>
          <p:cNvPr id="8215" name="TextBox 25"/>
          <p:cNvSpPr txBox="1">
            <a:spLocks noChangeArrowheads="1"/>
          </p:cNvSpPr>
          <p:nvPr/>
        </p:nvSpPr>
        <p:spPr bwMode="auto">
          <a:xfrm>
            <a:off x="5857875" y="3643313"/>
            <a:ext cx="150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//////////////////</a:t>
            </a:r>
            <a:endParaRPr lang="ru-RU" sz="2000">
              <a:solidFill>
                <a:srgbClr val="FF0000"/>
              </a:solidFill>
            </a:endParaRPr>
          </a:p>
        </p:txBody>
      </p:sp>
      <p:sp>
        <p:nvSpPr>
          <p:cNvPr id="8216" name="TextBox 26"/>
          <p:cNvSpPr txBox="1">
            <a:spLocks noChangeArrowheads="1"/>
          </p:cNvSpPr>
          <p:nvPr/>
        </p:nvSpPr>
        <p:spPr bwMode="auto">
          <a:xfrm>
            <a:off x="642938" y="4929188"/>
            <a:ext cx="7143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-1</a:t>
            </a:r>
            <a:r>
              <a:rPr lang="ru-RU"/>
              <a:t>; 0; 1 – целые числа, не являющиеся решениями неравенства</a:t>
            </a:r>
          </a:p>
        </p:txBody>
      </p:sp>
      <p:sp>
        <p:nvSpPr>
          <p:cNvPr id="8217" name="TextBox 27"/>
          <p:cNvSpPr txBox="1">
            <a:spLocks noChangeArrowheads="1"/>
          </p:cNvSpPr>
          <p:nvPr/>
        </p:nvSpPr>
        <p:spPr bwMode="auto">
          <a:xfrm>
            <a:off x="2714625" y="5286375"/>
            <a:ext cx="5286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-1+ 0 + 1 = 0</a:t>
            </a:r>
          </a:p>
        </p:txBody>
      </p:sp>
      <p:sp>
        <p:nvSpPr>
          <p:cNvPr id="8218" name="TextBox 28"/>
          <p:cNvSpPr txBox="1">
            <a:spLocks noChangeArrowheads="1"/>
          </p:cNvSpPr>
          <p:nvPr/>
        </p:nvSpPr>
        <p:spPr bwMode="auto">
          <a:xfrm>
            <a:off x="2928938" y="5929313"/>
            <a:ext cx="1500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Ответ: 0</a:t>
            </a:r>
          </a:p>
        </p:txBody>
      </p:sp>
      <p:sp>
        <p:nvSpPr>
          <p:cNvPr id="30" name="Управляющая кнопка: далее 29">
            <a:hlinkClick r:id="" action="ppaction://hlinkshowjump?jump=nextslide" highlightClick="1"/>
          </p:cNvPr>
          <p:cNvSpPr/>
          <p:nvPr/>
        </p:nvSpPr>
        <p:spPr>
          <a:xfrm>
            <a:off x="7500958" y="6500834"/>
            <a:ext cx="571504" cy="21431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назад 30">
            <a:hlinkClick r:id="" action="ppaction://hlinkshowjump?jump=previousslide" highlightClick="1"/>
          </p:cNvPr>
          <p:cNvSpPr/>
          <p:nvPr/>
        </p:nvSpPr>
        <p:spPr>
          <a:xfrm>
            <a:off x="6929454" y="6500834"/>
            <a:ext cx="571504" cy="21431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возврат 31">
            <a:hlinkClick r:id="rId7" action="ppaction://hlinksldjump" highlightClick="1"/>
          </p:cNvPr>
          <p:cNvSpPr/>
          <p:nvPr/>
        </p:nvSpPr>
        <p:spPr>
          <a:xfrm>
            <a:off x="8072462" y="6500834"/>
            <a:ext cx="642942" cy="21431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199" grpId="0"/>
      <p:bldP spid="8201" grpId="0"/>
      <p:bldP spid="8202" grpId="0"/>
      <p:bldP spid="8203" grpId="0"/>
      <p:bldP spid="8204" grpId="0"/>
      <p:bldP spid="8205" grpId="0"/>
      <p:bldP spid="8206" grpId="0"/>
      <p:bldP spid="14" grpId="0" animBg="1"/>
      <p:bldP spid="15" grpId="0" animBg="1"/>
      <p:bldP spid="16" grpId="0" animBg="1"/>
      <p:bldP spid="8210" grpId="0"/>
      <p:bldP spid="8211" grpId="0"/>
      <p:bldP spid="19" grpId="0" animBg="1"/>
      <p:bldP spid="8213" grpId="0"/>
      <p:bldP spid="8214" grpId="0"/>
      <p:bldP spid="8215" grpId="0"/>
      <p:bldP spid="8216" grpId="0"/>
      <p:bldP spid="8217" grpId="0"/>
      <p:bldP spid="82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TextBox 1"/>
          <p:cNvSpPr txBox="1">
            <a:spLocks noChangeArrowheads="1"/>
          </p:cNvSpPr>
          <p:nvPr/>
        </p:nvSpPr>
        <p:spPr bwMode="auto">
          <a:xfrm>
            <a:off x="928688" y="285750"/>
            <a:ext cx="7215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С1. </a:t>
            </a:r>
            <a:r>
              <a:rPr lang="ru-RU" dirty="0"/>
              <a:t>Решите неравенство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714744" y="142852"/>
          <a:ext cx="3429020" cy="676834"/>
        </p:xfrm>
        <a:graphic>
          <a:graphicData uri="http://schemas.openxmlformats.org/presentationml/2006/ole">
            <p:oleObj spid="_x0000_s9218" name="Формула" r:id="rId3" imgW="2120760" imgH="419040" progId="Equation.3">
              <p:embed/>
            </p:oleObj>
          </a:graphicData>
        </a:graphic>
      </p:graphicFrame>
      <p:sp>
        <p:nvSpPr>
          <p:cNvPr id="9225" name="TextBox 3"/>
          <p:cNvSpPr txBox="1">
            <a:spLocks noChangeArrowheads="1"/>
          </p:cNvSpPr>
          <p:nvPr/>
        </p:nvSpPr>
        <p:spPr bwMode="auto">
          <a:xfrm>
            <a:off x="3000364" y="785794"/>
            <a:ext cx="1500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Решение.</a:t>
            </a:r>
            <a:endParaRPr lang="ru-RU" dirty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642910" y="1285860"/>
          <a:ext cx="7072362" cy="809873"/>
        </p:xfrm>
        <a:graphic>
          <a:graphicData uri="http://schemas.openxmlformats.org/presentationml/2006/ole">
            <p:oleObj spid="_x0000_s9219" name="Формула" r:id="rId4" imgW="4216320" imgH="482400" progId="Equation.3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2357422" y="2500306"/>
          <a:ext cx="2928957" cy="390528"/>
        </p:xfrm>
        <a:graphic>
          <a:graphicData uri="http://schemas.openxmlformats.org/presentationml/2006/ole">
            <p:oleObj spid="_x0000_s9220" name="Формула" r:id="rId5" imgW="1688760" imgH="228600" progId="Equation.3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3000364" y="3286124"/>
          <a:ext cx="2428892" cy="696708"/>
        </p:xfrm>
        <a:graphic>
          <a:graphicData uri="http://schemas.openxmlformats.org/presentationml/2006/ole">
            <p:oleObj spid="_x0000_s9221" name="Формула" r:id="rId6" imgW="1549080" imgH="444240" progId="Equation.3">
              <p:embed/>
            </p:oleObj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>
            <a:off x="785833" y="4857755"/>
            <a:ext cx="6429375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7" name="TextBox 9"/>
          <p:cNvSpPr txBox="1">
            <a:spLocks noChangeArrowheads="1"/>
          </p:cNvSpPr>
          <p:nvPr/>
        </p:nvSpPr>
        <p:spPr bwMode="auto">
          <a:xfrm>
            <a:off x="1571646" y="4929193"/>
            <a:ext cx="500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-7</a:t>
            </a:r>
          </a:p>
        </p:txBody>
      </p:sp>
      <p:sp>
        <p:nvSpPr>
          <p:cNvPr id="9228" name="TextBox 10"/>
          <p:cNvSpPr txBox="1">
            <a:spLocks noChangeArrowheads="1"/>
          </p:cNvSpPr>
          <p:nvPr/>
        </p:nvSpPr>
        <p:spPr bwMode="auto">
          <a:xfrm>
            <a:off x="5572146" y="4929193"/>
            <a:ext cx="500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2</a:t>
            </a:r>
          </a:p>
        </p:txBody>
      </p:sp>
      <p:sp>
        <p:nvSpPr>
          <p:cNvPr id="9229" name="TextBox 11"/>
          <p:cNvSpPr txBox="1">
            <a:spLocks noChangeArrowheads="1"/>
          </p:cNvSpPr>
          <p:nvPr/>
        </p:nvSpPr>
        <p:spPr bwMode="auto">
          <a:xfrm>
            <a:off x="4929208" y="4286255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+</a:t>
            </a:r>
          </a:p>
        </p:txBody>
      </p:sp>
      <p:sp>
        <p:nvSpPr>
          <p:cNvPr id="9230" name="TextBox 12"/>
          <p:cNvSpPr txBox="1">
            <a:spLocks noChangeArrowheads="1"/>
          </p:cNvSpPr>
          <p:nvPr/>
        </p:nvSpPr>
        <p:spPr bwMode="auto">
          <a:xfrm>
            <a:off x="1071583" y="4286255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+</a:t>
            </a:r>
            <a:endParaRPr lang="ru-RU" sz="2000"/>
          </a:p>
        </p:txBody>
      </p:sp>
      <p:sp>
        <p:nvSpPr>
          <p:cNvPr id="9231" name="TextBox 13"/>
          <p:cNvSpPr txBox="1">
            <a:spLocks noChangeArrowheads="1"/>
          </p:cNvSpPr>
          <p:nvPr/>
        </p:nvSpPr>
        <p:spPr bwMode="auto">
          <a:xfrm>
            <a:off x="2571771" y="4214818"/>
            <a:ext cx="500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-</a:t>
            </a:r>
            <a:endParaRPr lang="ru-RU" sz="2000"/>
          </a:p>
        </p:txBody>
      </p:sp>
      <p:sp>
        <p:nvSpPr>
          <p:cNvPr id="9232" name="TextBox 14"/>
          <p:cNvSpPr txBox="1">
            <a:spLocks noChangeArrowheads="1"/>
          </p:cNvSpPr>
          <p:nvPr/>
        </p:nvSpPr>
        <p:spPr bwMode="auto">
          <a:xfrm>
            <a:off x="6215083" y="4357693"/>
            <a:ext cx="490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+</a:t>
            </a:r>
            <a:endParaRPr lang="ru-RU" sz="2000"/>
          </a:p>
        </p:txBody>
      </p:sp>
      <p:sp>
        <p:nvSpPr>
          <p:cNvPr id="16" name="Овал 15"/>
          <p:cNvSpPr/>
          <p:nvPr/>
        </p:nvSpPr>
        <p:spPr>
          <a:xfrm>
            <a:off x="2928958" y="4786318"/>
            <a:ext cx="142875" cy="14287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17" name="Овал 16"/>
          <p:cNvSpPr/>
          <p:nvPr/>
        </p:nvSpPr>
        <p:spPr>
          <a:xfrm>
            <a:off x="1714521" y="4786318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18" name="Овал 17"/>
          <p:cNvSpPr/>
          <p:nvPr/>
        </p:nvSpPr>
        <p:spPr>
          <a:xfrm>
            <a:off x="5643583" y="4786318"/>
            <a:ext cx="142875" cy="14287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9236" name="TextBox 18"/>
          <p:cNvSpPr txBox="1">
            <a:spLocks noChangeArrowheads="1"/>
          </p:cNvSpPr>
          <p:nvPr/>
        </p:nvSpPr>
        <p:spPr bwMode="auto">
          <a:xfrm>
            <a:off x="1785918" y="4572008"/>
            <a:ext cx="157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///////////////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214833" y="4786318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9238" name="TextBox 21"/>
          <p:cNvSpPr txBox="1">
            <a:spLocks noChangeArrowheads="1"/>
          </p:cNvSpPr>
          <p:nvPr/>
        </p:nvSpPr>
        <p:spPr bwMode="auto">
          <a:xfrm>
            <a:off x="4143396" y="5000630"/>
            <a:ext cx="500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1</a:t>
            </a:r>
          </a:p>
        </p:txBody>
      </p:sp>
      <p:sp>
        <p:nvSpPr>
          <p:cNvPr id="9239" name="TextBox 22"/>
          <p:cNvSpPr txBox="1">
            <a:spLocks noChangeArrowheads="1"/>
          </p:cNvSpPr>
          <p:nvPr/>
        </p:nvSpPr>
        <p:spPr bwMode="auto">
          <a:xfrm>
            <a:off x="3571896" y="4286255"/>
            <a:ext cx="490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+</a:t>
            </a:r>
            <a:endParaRPr lang="ru-RU" sz="2000"/>
          </a:p>
        </p:txBody>
      </p:sp>
      <p:sp>
        <p:nvSpPr>
          <p:cNvPr id="9240" name="TextBox 24"/>
          <p:cNvSpPr txBox="1">
            <a:spLocks noChangeArrowheads="1"/>
          </p:cNvSpPr>
          <p:nvPr/>
        </p:nvSpPr>
        <p:spPr bwMode="auto">
          <a:xfrm>
            <a:off x="7000896" y="4857755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x</a:t>
            </a:r>
            <a:endParaRPr lang="ru-RU" i="1"/>
          </a:p>
        </p:txBody>
      </p:sp>
      <p:sp>
        <p:nvSpPr>
          <p:cNvPr id="9241" name="TextBox 25"/>
          <p:cNvSpPr txBox="1">
            <a:spLocks noChangeArrowheads="1"/>
          </p:cNvSpPr>
          <p:nvPr/>
        </p:nvSpPr>
        <p:spPr bwMode="auto">
          <a:xfrm>
            <a:off x="2786083" y="5000630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-1</a:t>
            </a:r>
          </a:p>
        </p:txBody>
      </p:sp>
      <p:graphicFrame>
        <p:nvGraphicFramePr>
          <p:cNvPr id="9223" name="Object 9"/>
          <p:cNvGraphicFramePr>
            <a:graphicFrameLocks noChangeAspect="1"/>
          </p:cNvGraphicFramePr>
          <p:nvPr/>
        </p:nvGraphicFramePr>
        <p:xfrm>
          <a:off x="2928926" y="5715016"/>
          <a:ext cx="1785950" cy="324888"/>
        </p:xfrm>
        <a:graphic>
          <a:graphicData uri="http://schemas.openxmlformats.org/presentationml/2006/ole">
            <p:oleObj spid="_x0000_s9223" name="Формула" r:id="rId7" imgW="1117440" imgH="203040" progId="Equation.3">
              <p:embed/>
            </p:oleObj>
          </a:graphicData>
        </a:graphic>
      </p:graphicFrame>
      <p:sp>
        <p:nvSpPr>
          <p:cNvPr id="9242" name="TextBox 29"/>
          <p:cNvSpPr txBox="1">
            <a:spLocks noChangeArrowheads="1"/>
          </p:cNvSpPr>
          <p:nvPr/>
        </p:nvSpPr>
        <p:spPr bwMode="auto">
          <a:xfrm>
            <a:off x="2071670" y="5643578"/>
            <a:ext cx="10001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/>
              <a:t>Ответ:</a:t>
            </a:r>
          </a:p>
        </p:txBody>
      </p:sp>
      <p:sp>
        <p:nvSpPr>
          <p:cNvPr id="30" name="Управляющая кнопка: далее 29">
            <a:hlinkClick r:id="" action="ppaction://hlinkshowjump?jump=nextslide" highlightClick="1"/>
          </p:cNvPr>
          <p:cNvSpPr/>
          <p:nvPr/>
        </p:nvSpPr>
        <p:spPr>
          <a:xfrm>
            <a:off x="7500958" y="6500834"/>
            <a:ext cx="571504" cy="21431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назад 30">
            <a:hlinkClick r:id="" action="ppaction://hlinkshowjump?jump=previousslide" highlightClick="1"/>
          </p:cNvPr>
          <p:cNvSpPr/>
          <p:nvPr/>
        </p:nvSpPr>
        <p:spPr>
          <a:xfrm>
            <a:off x="6929454" y="6500834"/>
            <a:ext cx="571504" cy="21431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возврат 31">
            <a:hlinkClick r:id="rId8" action="ppaction://hlinksldjump" highlightClick="1"/>
          </p:cNvPr>
          <p:cNvSpPr/>
          <p:nvPr/>
        </p:nvSpPr>
        <p:spPr>
          <a:xfrm>
            <a:off x="8072462" y="6500834"/>
            <a:ext cx="642942" cy="21431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9225" grpId="0"/>
      <p:bldP spid="9227" grpId="0"/>
      <p:bldP spid="9228" grpId="0"/>
      <p:bldP spid="9229" grpId="0"/>
      <p:bldP spid="9230" grpId="0"/>
      <p:bldP spid="9231" grpId="0"/>
      <p:bldP spid="9232" grpId="0"/>
      <p:bldP spid="16" grpId="0" animBg="1"/>
      <p:bldP spid="17" grpId="0" animBg="1"/>
      <p:bldP spid="18" grpId="0" animBg="1"/>
      <p:bldP spid="9236" grpId="0"/>
      <p:bldP spid="21" grpId="0" animBg="1"/>
      <p:bldP spid="9238" grpId="0"/>
      <p:bldP spid="9239" grpId="0"/>
      <p:bldP spid="9240" grpId="0"/>
      <p:bldP spid="9241" grpId="0"/>
      <p:bldP spid="92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14290"/>
            <a:ext cx="3643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С2. Решите неравенство</a:t>
            </a:r>
            <a:endParaRPr lang="ru-RU" sz="16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5072063" y="153988"/>
          <a:ext cx="214312" cy="401637"/>
        </p:xfrm>
        <a:graphic>
          <a:graphicData uri="http://schemas.openxmlformats.org/presentationml/2006/ole">
            <p:oleObj spid="_x0000_s55298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143240" y="0"/>
          <a:ext cx="2580899" cy="714356"/>
        </p:xfrm>
        <a:graphic>
          <a:graphicData uri="http://schemas.openxmlformats.org/presentationml/2006/ole">
            <p:oleObj spid="_x0000_s55299" name="Формула" r:id="rId4" imgW="1422360" imgH="39348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14678" y="92867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Решение.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1428736"/>
            <a:ext cx="8358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Преобразуем левую часть неравенства, приведя дроби к общему</a:t>
            </a:r>
          </a:p>
          <a:p>
            <a:endParaRPr lang="ru-RU" dirty="0" smtClean="0"/>
          </a:p>
          <a:p>
            <a:r>
              <a:rPr lang="ru-RU" dirty="0" smtClean="0"/>
              <a:t> знаменателю: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428860" y="1714488"/>
          <a:ext cx="4898092" cy="793762"/>
        </p:xfrm>
        <a:graphic>
          <a:graphicData uri="http://schemas.openxmlformats.org/presentationml/2006/ole">
            <p:oleObj spid="_x0000_s55300" name="Формула" r:id="rId5" imgW="2743200" imgH="444240" progId="Equation.3">
              <p:embed/>
            </p:oleObj>
          </a:graphicData>
        </a:graphic>
      </p:graphicFrame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500034" y="2643182"/>
          <a:ext cx="2607781" cy="793757"/>
        </p:xfrm>
        <a:graphic>
          <a:graphicData uri="http://schemas.openxmlformats.org/presentationml/2006/ole">
            <p:oleObj spid="_x0000_s55301" name="Формула" r:id="rId6" imgW="1460160" imgH="444240" progId="Equation.3">
              <p:embed/>
            </p:oleObj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3044825" y="2643182"/>
          <a:ext cx="2607782" cy="793757"/>
        </p:xfrm>
        <a:graphic>
          <a:graphicData uri="http://schemas.openxmlformats.org/presentationml/2006/ole">
            <p:oleObj spid="_x0000_s55302" name="Формула" r:id="rId7" imgW="1460160" imgH="444240" progId="Equation.3">
              <p:embed/>
            </p:oleObj>
          </a:graphicData>
        </a:graphic>
      </p:graphicFrame>
      <p:graphicFrame>
        <p:nvGraphicFramePr>
          <p:cNvPr id="55303" name="Object 5"/>
          <p:cNvGraphicFramePr>
            <a:graphicFrameLocks noChangeAspect="1"/>
          </p:cNvGraphicFramePr>
          <p:nvPr/>
        </p:nvGraphicFramePr>
        <p:xfrm>
          <a:off x="5643570" y="2714620"/>
          <a:ext cx="2786090" cy="798390"/>
        </p:xfrm>
        <a:graphic>
          <a:graphicData uri="http://schemas.openxmlformats.org/presentationml/2006/ole">
            <p:oleObj spid="_x0000_s55303" name="Формула" r:id="rId8" imgW="1460160" imgH="419040" progId="Equation.3">
              <p:embed/>
            </p:oleObj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>
            <a:off x="714377" y="4429128"/>
            <a:ext cx="6429375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1428728" y="4572008"/>
            <a:ext cx="500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smtClean="0"/>
              <a:t>-2</a:t>
            </a:r>
            <a:endParaRPr lang="ru-RU" sz="2000" dirty="0"/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5786446" y="4572008"/>
            <a:ext cx="500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smtClean="0"/>
              <a:t>5</a:t>
            </a:r>
            <a:endParaRPr lang="ru-RU" sz="2000" dirty="0"/>
          </a:p>
        </p:txBody>
      </p:sp>
      <p:sp>
        <p:nvSpPr>
          <p:cNvPr id="14" name="TextBox 11"/>
          <p:cNvSpPr txBox="1">
            <a:spLocks noChangeArrowheads="1"/>
          </p:cNvSpPr>
          <p:nvPr/>
        </p:nvSpPr>
        <p:spPr bwMode="auto">
          <a:xfrm>
            <a:off x="4143372" y="3857628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/>
              <a:t>+</a:t>
            </a:r>
          </a:p>
        </p:txBody>
      </p:sp>
      <p:sp>
        <p:nvSpPr>
          <p:cNvPr id="15" name="TextBox 12"/>
          <p:cNvSpPr txBox="1">
            <a:spLocks noChangeArrowheads="1"/>
          </p:cNvSpPr>
          <p:nvPr/>
        </p:nvSpPr>
        <p:spPr bwMode="auto">
          <a:xfrm>
            <a:off x="1928794" y="3857628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/>
              <a:t>+</a:t>
            </a:r>
            <a:endParaRPr lang="ru-RU" sz="2000" dirty="0"/>
          </a:p>
        </p:txBody>
      </p:sp>
      <p:sp>
        <p:nvSpPr>
          <p:cNvPr id="16" name="TextBox 13"/>
          <p:cNvSpPr txBox="1">
            <a:spLocks noChangeArrowheads="1"/>
          </p:cNvSpPr>
          <p:nvPr/>
        </p:nvSpPr>
        <p:spPr bwMode="auto">
          <a:xfrm>
            <a:off x="928662" y="3786190"/>
            <a:ext cx="500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/>
              <a:t>-</a:t>
            </a:r>
            <a:endParaRPr lang="ru-RU" sz="2000" dirty="0"/>
          </a:p>
        </p:txBody>
      </p:sp>
      <p:sp>
        <p:nvSpPr>
          <p:cNvPr id="17" name="TextBox 14"/>
          <p:cNvSpPr txBox="1">
            <a:spLocks noChangeArrowheads="1"/>
          </p:cNvSpPr>
          <p:nvPr/>
        </p:nvSpPr>
        <p:spPr bwMode="auto">
          <a:xfrm>
            <a:off x="6215074" y="3857628"/>
            <a:ext cx="490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/>
              <a:t>+</a:t>
            </a:r>
            <a:endParaRPr lang="ru-RU" sz="2000" dirty="0"/>
          </a:p>
        </p:txBody>
      </p:sp>
      <p:sp>
        <p:nvSpPr>
          <p:cNvPr id="18" name="Овал 17"/>
          <p:cNvSpPr/>
          <p:nvPr/>
        </p:nvSpPr>
        <p:spPr>
          <a:xfrm>
            <a:off x="2643174" y="4357694"/>
            <a:ext cx="142875" cy="14287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19" name="Овал 18"/>
          <p:cNvSpPr/>
          <p:nvPr/>
        </p:nvSpPr>
        <p:spPr>
          <a:xfrm>
            <a:off x="1571604" y="4357694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20" name="Овал 19"/>
          <p:cNvSpPr/>
          <p:nvPr/>
        </p:nvSpPr>
        <p:spPr>
          <a:xfrm>
            <a:off x="5857884" y="4357694"/>
            <a:ext cx="142875" cy="14287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1643042" y="4143380"/>
            <a:ext cx="12144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/////////////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4714876" y="4357694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23" name="TextBox 21"/>
          <p:cNvSpPr txBox="1">
            <a:spLocks noChangeArrowheads="1"/>
          </p:cNvSpPr>
          <p:nvPr/>
        </p:nvSpPr>
        <p:spPr bwMode="auto">
          <a:xfrm>
            <a:off x="3571868" y="4572008"/>
            <a:ext cx="500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smtClean="0"/>
              <a:t>-1</a:t>
            </a:r>
            <a:endParaRPr lang="ru-RU" sz="2000" dirty="0"/>
          </a:p>
        </p:txBody>
      </p:sp>
      <p:sp>
        <p:nvSpPr>
          <p:cNvPr id="24" name="TextBox 22"/>
          <p:cNvSpPr txBox="1">
            <a:spLocks noChangeArrowheads="1"/>
          </p:cNvSpPr>
          <p:nvPr/>
        </p:nvSpPr>
        <p:spPr bwMode="auto">
          <a:xfrm>
            <a:off x="3071802" y="3857628"/>
            <a:ext cx="490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 smtClean="0"/>
              <a:t>-</a:t>
            </a:r>
            <a:endParaRPr lang="ru-RU" sz="2000" dirty="0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000892" y="4429132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x</a:t>
            </a:r>
            <a:endParaRPr lang="ru-RU" i="1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285984" y="4643446"/>
            <a:ext cx="7845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/>
              <a:t>-</a:t>
            </a:r>
            <a:r>
              <a:rPr lang="ru-RU" sz="2000" dirty="0" smtClean="0"/>
              <a:t>1,25</a:t>
            </a:r>
            <a:endParaRPr lang="ru-RU" sz="2000" dirty="0"/>
          </a:p>
        </p:txBody>
      </p:sp>
      <p:sp>
        <p:nvSpPr>
          <p:cNvPr id="27" name="Овал 26"/>
          <p:cNvSpPr/>
          <p:nvPr/>
        </p:nvSpPr>
        <p:spPr>
          <a:xfrm>
            <a:off x="3714744" y="4357694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4643438" y="4572008"/>
            <a:ext cx="500062" cy="409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/>
              <a:t>1</a:t>
            </a:r>
          </a:p>
        </p:txBody>
      </p:sp>
      <p:sp>
        <p:nvSpPr>
          <p:cNvPr id="29" name="TextBox 22"/>
          <p:cNvSpPr txBox="1">
            <a:spLocks noChangeArrowheads="1"/>
          </p:cNvSpPr>
          <p:nvPr/>
        </p:nvSpPr>
        <p:spPr bwMode="auto">
          <a:xfrm>
            <a:off x="5072066" y="3857628"/>
            <a:ext cx="490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 smtClean="0"/>
              <a:t>-</a:t>
            </a:r>
            <a:endParaRPr lang="ru-RU" sz="2000" dirty="0"/>
          </a:p>
        </p:txBody>
      </p:sp>
      <p:sp>
        <p:nvSpPr>
          <p:cNvPr id="30" name="TextBox 18"/>
          <p:cNvSpPr txBox="1">
            <a:spLocks noChangeArrowheads="1"/>
          </p:cNvSpPr>
          <p:nvPr/>
        </p:nvSpPr>
        <p:spPr bwMode="auto">
          <a:xfrm>
            <a:off x="3786182" y="4143380"/>
            <a:ext cx="12144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////////////</a:t>
            </a: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1857356" y="5214950"/>
          <a:ext cx="1664364" cy="346075"/>
        </p:xfrm>
        <a:graphic>
          <a:graphicData uri="http://schemas.openxmlformats.org/presentationml/2006/ole">
            <p:oleObj spid="_x0000_s55304" name="Формула" r:id="rId9" imgW="977760" imgH="203040" progId="Equation.3">
              <p:embed/>
            </p:oleObj>
          </a:graphicData>
        </a:graphic>
      </p:graphicFrame>
      <p:graphicFrame>
        <p:nvGraphicFramePr>
          <p:cNvPr id="55305" name="Object 9"/>
          <p:cNvGraphicFramePr>
            <a:graphicFrameLocks noChangeAspect="1"/>
          </p:cNvGraphicFramePr>
          <p:nvPr/>
        </p:nvGraphicFramePr>
        <p:xfrm>
          <a:off x="5000628" y="5167324"/>
          <a:ext cx="642942" cy="333378"/>
        </p:xfrm>
        <a:graphic>
          <a:graphicData uri="http://schemas.openxmlformats.org/presentationml/2006/ole">
            <p:oleObj spid="_x0000_s55305" name="Формула" r:id="rId10" imgW="342720" imgH="177480" progId="Equation.3">
              <p:embed/>
            </p:oleObj>
          </a:graphicData>
        </a:graphic>
      </p:graphicFrame>
      <p:graphicFrame>
        <p:nvGraphicFramePr>
          <p:cNvPr id="55306" name="Object 10"/>
          <p:cNvGraphicFramePr>
            <a:graphicFrameLocks noChangeAspect="1"/>
          </p:cNvGraphicFramePr>
          <p:nvPr/>
        </p:nvGraphicFramePr>
        <p:xfrm>
          <a:off x="3643306" y="5214950"/>
          <a:ext cx="1124748" cy="346076"/>
        </p:xfrm>
        <a:graphic>
          <a:graphicData uri="http://schemas.openxmlformats.org/presentationml/2006/ole">
            <p:oleObj spid="_x0000_s55306" name="Формула" r:id="rId11" imgW="660240" imgH="203040" progId="Equation.3">
              <p:embed/>
            </p:oleObj>
          </a:graphicData>
        </a:graphic>
      </p:graphicFrame>
      <p:sp>
        <p:nvSpPr>
          <p:cNvPr id="34" name="TextBox 18"/>
          <p:cNvSpPr txBox="1">
            <a:spLocks noChangeArrowheads="1"/>
          </p:cNvSpPr>
          <p:nvPr/>
        </p:nvSpPr>
        <p:spPr bwMode="auto">
          <a:xfrm>
            <a:off x="5929322" y="4143380"/>
            <a:ext cx="12858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///////////</a:t>
            </a:r>
            <a:r>
              <a:rPr lang="ru-RU" sz="2000" dirty="0" smtClean="0">
                <a:solidFill>
                  <a:srgbClr val="FF0000"/>
                </a:solidFill>
              </a:rPr>
              <a:t>///</a:t>
            </a:r>
            <a:r>
              <a:rPr lang="en-US" sz="2000" dirty="0" smtClean="0">
                <a:solidFill>
                  <a:srgbClr val="FF0000"/>
                </a:solidFill>
              </a:rPr>
              <a:t>/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85984" y="5774312"/>
            <a:ext cx="88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graphicFrame>
        <p:nvGraphicFramePr>
          <p:cNvPr id="36" name="Объект 35"/>
          <p:cNvGraphicFramePr>
            <a:graphicFrameLocks noChangeAspect="1"/>
          </p:cNvGraphicFramePr>
          <p:nvPr/>
        </p:nvGraphicFramePr>
        <p:xfrm>
          <a:off x="3143240" y="5830544"/>
          <a:ext cx="2508257" cy="313100"/>
        </p:xfrm>
        <a:graphic>
          <a:graphicData uri="http://schemas.openxmlformats.org/presentationml/2006/ole">
            <p:oleObj spid="_x0000_s55307" name="Формула" r:id="rId12" imgW="1726920" imgH="215640" progId="Equation.3">
              <p:embed/>
            </p:oleObj>
          </a:graphicData>
        </a:graphic>
      </p:graphicFrame>
      <p:sp>
        <p:nvSpPr>
          <p:cNvPr id="40" name="Управляющая кнопка: далее 39">
            <a:hlinkClick r:id="" action="ppaction://hlinkshowjump?jump=nextslide" highlightClick="1"/>
          </p:cNvPr>
          <p:cNvSpPr/>
          <p:nvPr/>
        </p:nvSpPr>
        <p:spPr>
          <a:xfrm>
            <a:off x="7500958" y="6500834"/>
            <a:ext cx="571504" cy="21431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Управляющая кнопка: назад 40">
            <a:hlinkClick r:id="" action="ppaction://hlinkshowjump?jump=previousslide" highlightClick="1"/>
          </p:cNvPr>
          <p:cNvSpPr/>
          <p:nvPr/>
        </p:nvSpPr>
        <p:spPr>
          <a:xfrm>
            <a:off x="6929454" y="6500834"/>
            <a:ext cx="571504" cy="21431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Управляющая кнопка: возврат 41">
            <a:hlinkClick r:id="rId13" action="ppaction://hlinksldjump" highlightClick="1"/>
          </p:cNvPr>
          <p:cNvSpPr/>
          <p:nvPr/>
        </p:nvSpPr>
        <p:spPr>
          <a:xfrm>
            <a:off x="8072462" y="6500834"/>
            <a:ext cx="642942" cy="21431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/>
      <p:bldP spid="22" grpId="0" animBg="1"/>
      <p:bldP spid="23" grpId="0"/>
      <p:bldP spid="24" grpId="0"/>
      <p:bldP spid="25" grpId="0"/>
      <p:bldP spid="26" grpId="0"/>
      <p:bldP spid="27" grpId="0" animBg="1"/>
      <p:bldP spid="28" grpId="0"/>
      <p:bldP spid="29" grpId="0"/>
      <p:bldP spid="30" grpId="0"/>
      <p:bldP spid="34" grpId="0"/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14290"/>
            <a:ext cx="3643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С3. Решите неравенство</a:t>
            </a:r>
            <a:endParaRPr lang="ru-RU" sz="16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3214678" y="177968"/>
          <a:ext cx="2928958" cy="390334"/>
        </p:xfrm>
        <a:graphic>
          <a:graphicData uri="http://schemas.openxmlformats.org/presentationml/2006/ole">
            <p:oleObj spid="_x0000_s30722" name="Формула" r:id="rId3" imgW="1714320" imgH="2286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86116" y="785794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Решение.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000232" y="1071546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Пусть </a:t>
            </a:r>
            <a:endParaRPr lang="ru-RU" sz="1600" dirty="0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2857488" y="1050586"/>
          <a:ext cx="1428760" cy="336521"/>
        </p:xfrm>
        <a:graphic>
          <a:graphicData uri="http://schemas.openxmlformats.org/presentationml/2006/ole">
            <p:oleObj spid="_x0000_s30723" name="Формула" r:id="rId4" imgW="863280" imgH="203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43372" y="1071546"/>
            <a:ext cx="928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, тогда </a:t>
            </a:r>
            <a:endParaRPr lang="ru-RU" sz="1600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929190" y="1071546"/>
          <a:ext cx="1214446" cy="347897"/>
        </p:xfrm>
        <a:graphic>
          <a:graphicData uri="http://schemas.openxmlformats.org/presentationml/2006/ole">
            <p:oleObj spid="_x0000_s30724" name="Формула" r:id="rId5" imgW="711000" imgH="203040" progId="Equation.3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2500298" y="1428736"/>
          <a:ext cx="1428760" cy="368082"/>
        </p:xfrm>
        <a:graphic>
          <a:graphicData uri="http://schemas.openxmlformats.org/presentationml/2006/ole">
            <p:oleObj spid="_x0000_s30725" name="Формула" r:id="rId6" imgW="888840" imgH="22860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000496" y="1428736"/>
          <a:ext cx="1643074" cy="332919"/>
        </p:xfrm>
        <a:graphic>
          <a:graphicData uri="http://schemas.openxmlformats.org/presentationml/2006/ole">
            <p:oleObj spid="_x0000_s30726" name="Формула" r:id="rId7" imgW="1002960" imgH="203040" progId="Equation.3">
              <p:embed/>
            </p:oleObj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>
            <a:off x="928688" y="2344729"/>
            <a:ext cx="6429375" cy="1587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2428860" y="2487608"/>
            <a:ext cx="5000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 smtClean="0"/>
              <a:t>-</a:t>
            </a:r>
            <a:r>
              <a:rPr lang="en-US" sz="1600" dirty="0" smtClean="0"/>
              <a:t>1</a:t>
            </a:r>
            <a:endParaRPr lang="ru-RU" sz="1600" dirty="0"/>
          </a:p>
        </p:txBody>
      </p:sp>
      <p:sp>
        <p:nvSpPr>
          <p:cNvPr id="14" name="TextBox 7"/>
          <p:cNvSpPr txBox="1">
            <a:spLocks noChangeArrowheads="1"/>
          </p:cNvSpPr>
          <p:nvPr/>
        </p:nvSpPr>
        <p:spPr bwMode="auto">
          <a:xfrm>
            <a:off x="4786314" y="2487608"/>
            <a:ext cx="5000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smtClean="0"/>
              <a:t>5</a:t>
            </a:r>
            <a:endParaRPr lang="ru-RU" sz="1600" dirty="0"/>
          </a:p>
        </p:txBody>
      </p: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1643042" y="1785926"/>
            <a:ext cx="5000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/>
              <a:t>+</a:t>
            </a:r>
            <a:endParaRPr lang="ru-RU" sz="1600" dirty="0"/>
          </a:p>
        </p:txBody>
      </p:sp>
      <p:sp>
        <p:nvSpPr>
          <p:cNvPr id="17" name="TextBox 10"/>
          <p:cNvSpPr txBox="1">
            <a:spLocks noChangeArrowheads="1"/>
          </p:cNvSpPr>
          <p:nvPr/>
        </p:nvSpPr>
        <p:spPr bwMode="auto">
          <a:xfrm>
            <a:off x="3643306" y="1928802"/>
            <a:ext cx="5000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/>
              <a:t>-</a:t>
            </a:r>
            <a:endParaRPr lang="ru-RU" sz="1600" dirty="0"/>
          </a:p>
        </p:txBody>
      </p:sp>
      <p:sp>
        <p:nvSpPr>
          <p:cNvPr id="18" name="TextBox 11"/>
          <p:cNvSpPr txBox="1">
            <a:spLocks noChangeArrowheads="1"/>
          </p:cNvSpPr>
          <p:nvPr/>
        </p:nvSpPr>
        <p:spPr bwMode="auto">
          <a:xfrm>
            <a:off x="6286512" y="1857364"/>
            <a:ext cx="4905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/>
              <a:t>+</a:t>
            </a:r>
            <a:endParaRPr lang="ru-RU" sz="1600" dirty="0"/>
          </a:p>
        </p:txBody>
      </p:sp>
      <p:sp>
        <p:nvSpPr>
          <p:cNvPr id="19" name="Овал 18"/>
          <p:cNvSpPr/>
          <p:nvPr/>
        </p:nvSpPr>
        <p:spPr>
          <a:xfrm>
            <a:off x="2571736" y="2273294"/>
            <a:ext cx="142875" cy="14287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/>
          </a:p>
        </p:txBody>
      </p:sp>
      <p:sp>
        <p:nvSpPr>
          <p:cNvPr id="21" name="Овал 20"/>
          <p:cNvSpPr/>
          <p:nvPr/>
        </p:nvSpPr>
        <p:spPr>
          <a:xfrm>
            <a:off x="4857752" y="2273294"/>
            <a:ext cx="142875" cy="14287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/>
          </a:p>
        </p:txBody>
      </p:sp>
      <p:sp>
        <p:nvSpPr>
          <p:cNvPr id="22" name="TextBox 15"/>
          <p:cNvSpPr txBox="1">
            <a:spLocks noChangeArrowheads="1"/>
          </p:cNvSpPr>
          <p:nvPr/>
        </p:nvSpPr>
        <p:spPr bwMode="auto">
          <a:xfrm>
            <a:off x="857224" y="2058980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///////////////////////////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23" name="TextBox 18"/>
          <p:cNvSpPr txBox="1">
            <a:spLocks noChangeArrowheads="1"/>
          </p:cNvSpPr>
          <p:nvPr/>
        </p:nvSpPr>
        <p:spPr bwMode="auto">
          <a:xfrm>
            <a:off x="4929190" y="2058980"/>
            <a:ext cx="26432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/////////////////////////////////////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7072313" y="2416166"/>
            <a:ext cx="5000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i="1" dirty="0" smtClean="0"/>
              <a:t>t</a:t>
            </a:r>
            <a:endParaRPr lang="ru-RU" sz="1600" i="1" dirty="0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2928926" y="2786058"/>
          <a:ext cx="571504" cy="258098"/>
        </p:xfrm>
        <a:graphic>
          <a:graphicData uri="http://schemas.openxmlformats.org/presentationml/2006/ole">
            <p:oleObj spid="_x0000_s30727" name="Формула" r:id="rId8" imgW="393480" imgH="177480" progId="Equation.3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500430" y="2755101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или</a:t>
            </a:r>
            <a:endParaRPr lang="ru-RU" sz="1600" dirty="0"/>
          </a:p>
        </p:txBody>
      </p:sp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4071934" y="2786058"/>
          <a:ext cx="555625" cy="310814"/>
        </p:xfrm>
        <a:graphic>
          <a:graphicData uri="http://schemas.openxmlformats.org/presentationml/2006/ole">
            <p:oleObj spid="_x0000_s30728" name="Формула" r:id="rId9" imgW="317160" imgH="177480" progId="Equation.3">
              <p:embed/>
            </p:oleObj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1571604" y="3445758"/>
          <a:ext cx="1643074" cy="1135952"/>
        </p:xfrm>
        <a:graphic>
          <a:graphicData uri="http://schemas.openxmlformats.org/presentationml/2006/ole">
            <p:oleObj spid="_x0000_s30729" name="Формула" r:id="rId10" imgW="1028520" imgH="711000" progId="Equation.3">
              <p:embed/>
            </p:oleObj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142976" y="350043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</a:t>
            </a:r>
            <a:endParaRPr lang="ru-RU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1071538" y="5000636"/>
            <a:ext cx="235745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 flipV="1">
            <a:off x="1714480" y="4929198"/>
            <a:ext cx="142876" cy="14287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/>
          </a:p>
        </p:txBody>
      </p:sp>
      <p:sp>
        <p:nvSpPr>
          <p:cNvPr id="33" name="Овал 32"/>
          <p:cNvSpPr/>
          <p:nvPr/>
        </p:nvSpPr>
        <p:spPr>
          <a:xfrm flipV="1">
            <a:off x="2500298" y="4929198"/>
            <a:ext cx="142876" cy="14287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/>
          </a:p>
        </p:txBody>
      </p:sp>
      <p:sp>
        <p:nvSpPr>
          <p:cNvPr id="34" name="TextBox 33"/>
          <p:cNvSpPr txBox="1"/>
          <p:nvPr/>
        </p:nvSpPr>
        <p:spPr>
          <a:xfrm>
            <a:off x="1571604" y="514351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-2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2357422" y="514351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-1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114297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2000232" y="450057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2786050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3214678" y="5103031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1785918" y="471488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//////////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1" name="Объект 40"/>
          <p:cNvGraphicFramePr>
            <a:graphicFrameLocks noChangeAspect="1"/>
          </p:cNvGraphicFramePr>
          <p:nvPr/>
        </p:nvGraphicFramePr>
        <p:xfrm>
          <a:off x="1714480" y="5460221"/>
          <a:ext cx="1143008" cy="266702"/>
        </p:xfrm>
        <a:graphic>
          <a:graphicData uri="http://schemas.openxmlformats.org/presentationml/2006/ole">
            <p:oleObj spid="_x0000_s30730" name="Формула" r:id="rId11" imgW="761760" imgH="177480" progId="Equation.3">
              <p:embed/>
            </p:oleObj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4572000" y="350043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2)</a:t>
            </a:r>
            <a:endParaRPr lang="ru-RU" dirty="0"/>
          </a:p>
        </p:txBody>
      </p:sp>
      <p:graphicFrame>
        <p:nvGraphicFramePr>
          <p:cNvPr id="43" name="Объект 42"/>
          <p:cNvGraphicFramePr>
            <a:graphicFrameLocks noChangeAspect="1"/>
          </p:cNvGraphicFramePr>
          <p:nvPr/>
        </p:nvGraphicFramePr>
        <p:xfrm>
          <a:off x="5000628" y="3473097"/>
          <a:ext cx="1500198" cy="1037175"/>
        </p:xfrm>
        <a:graphic>
          <a:graphicData uri="http://schemas.openxmlformats.org/presentationml/2006/ole">
            <p:oleObj spid="_x0000_s30731" name="Формула" r:id="rId12" imgW="1028520" imgH="711000" progId="Equation.3">
              <p:embed/>
            </p:oleObj>
          </a:graphicData>
        </a:graphic>
      </p:graphicFrame>
      <p:cxnSp>
        <p:nvCxnSpPr>
          <p:cNvPr id="44" name="Прямая со стрелкой 43"/>
          <p:cNvCxnSpPr/>
          <p:nvPr/>
        </p:nvCxnSpPr>
        <p:spPr>
          <a:xfrm>
            <a:off x="4786314" y="4876575"/>
            <a:ext cx="235745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 flipV="1">
            <a:off x="5429256" y="4805137"/>
            <a:ext cx="142876" cy="14287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/>
          </a:p>
        </p:txBody>
      </p:sp>
      <p:sp>
        <p:nvSpPr>
          <p:cNvPr id="46" name="Овал 45"/>
          <p:cNvSpPr/>
          <p:nvPr/>
        </p:nvSpPr>
        <p:spPr>
          <a:xfrm flipV="1">
            <a:off x="6215074" y="4805137"/>
            <a:ext cx="142876" cy="14287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/>
          </a:p>
        </p:txBody>
      </p:sp>
      <p:sp>
        <p:nvSpPr>
          <p:cNvPr id="47" name="TextBox 46"/>
          <p:cNvSpPr txBox="1"/>
          <p:nvPr/>
        </p:nvSpPr>
        <p:spPr>
          <a:xfrm>
            <a:off x="5286380" y="5019451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6072198" y="5019451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4857752" y="4376509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5715008" y="4376509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6500826" y="4376509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7000892" y="4948013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6286512" y="457200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//////////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4" name="Объект 53"/>
          <p:cNvGraphicFramePr>
            <a:graphicFrameLocks noChangeAspect="1"/>
          </p:cNvGraphicFramePr>
          <p:nvPr/>
        </p:nvGraphicFramePr>
        <p:xfrm>
          <a:off x="5286380" y="5357826"/>
          <a:ext cx="663562" cy="273825"/>
        </p:xfrm>
        <a:graphic>
          <a:graphicData uri="http://schemas.openxmlformats.org/presentationml/2006/ole">
            <p:oleObj spid="_x0000_s30732" name="Формула" r:id="rId13" imgW="431640" imgH="177480" progId="Equation.3">
              <p:embed/>
            </p:oleObj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5929322" y="5317345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или</a:t>
            </a:r>
            <a:endParaRPr lang="ru-RU" sz="1600" dirty="0"/>
          </a:p>
        </p:txBody>
      </p:sp>
      <p:graphicFrame>
        <p:nvGraphicFramePr>
          <p:cNvPr id="56" name="Object 8"/>
          <p:cNvGraphicFramePr>
            <a:graphicFrameLocks noChangeAspect="1"/>
          </p:cNvGraphicFramePr>
          <p:nvPr/>
        </p:nvGraphicFramePr>
        <p:xfrm>
          <a:off x="6429388" y="5317345"/>
          <a:ext cx="555625" cy="310814"/>
        </p:xfrm>
        <a:graphic>
          <a:graphicData uri="http://schemas.openxmlformats.org/presentationml/2006/ole">
            <p:oleObj spid="_x0000_s30733" name="Формула" r:id="rId14" imgW="317160" imgH="177480" progId="Equation.3">
              <p:embed/>
            </p:oleObj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2329249" y="591718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graphicFrame>
        <p:nvGraphicFramePr>
          <p:cNvPr id="60" name="Объект 59"/>
          <p:cNvGraphicFramePr>
            <a:graphicFrameLocks noChangeAspect="1"/>
          </p:cNvGraphicFramePr>
          <p:nvPr/>
        </p:nvGraphicFramePr>
        <p:xfrm>
          <a:off x="3143240" y="5917188"/>
          <a:ext cx="2754318" cy="333857"/>
        </p:xfrm>
        <a:graphic>
          <a:graphicData uri="http://schemas.openxmlformats.org/presentationml/2006/ole">
            <p:oleObj spid="_x0000_s30736" name="Формула" r:id="rId15" imgW="1676160" imgH="203040" progId="Equation.3">
              <p:embed/>
            </p:oleObj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4643438" y="457200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//////////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3" name="Управляющая кнопка: далее 62">
            <a:hlinkClick r:id="" action="ppaction://hlinkshowjump?jump=nextslide" highlightClick="1"/>
          </p:cNvPr>
          <p:cNvSpPr/>
          <p:nvPr/>
        </p:nvSpPr>
        <p:spPr>
          <a:xfrm>
            <a:off x="7500958" y="6500834"/>
            <a:ext cx="571504" cy="21431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Управляющая кнопка: назад 63">
            <a:hlinkClick r:id="" action="ppaction://hlinkshowjump?jump=previousslide" highlightClick="1"/>
          </p:cNvPr>
          <p:cNvSpPr/>
          <p:nvPr/>
        </p:nvSpPr>
        <p:spPr>
          <a:xfrm>
            <a:off x="6929454" y="6500834"/>
            <a:ext cx="571504" cy="21431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Управляющая кнопка: возврат 64">
            <a:hlinkClick r:id="rId16" action="ppaction://hlinksldjump" highlightClick="1"/>
          </p:cNvPr>
          <p:cNvSpPr/>
          <p:nvPr/>
        </p:nvSpPr>
        <p:spPr>
          <a:xfrm>
            <a:off x="8072462" y="6500834"/>
            <a:ext cx="642942" cy="21431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12" grpId="0"/>
      <p:bldP spid="14" grpId="0"/>
      <p:bldP spid="16" grpId="0"/>
      <p:bldP spid="17" grpId="0"/>
      <p:bldP spid="18" grpId="0"/>
      <p:bldP spid="19" grpId="0" animBg="1"/>
      <p:bldP spid="21" grpId="0" animBg="1"/>
      <p:bldP spid="22" grpId="0"/>
      <p:bldP spid="23" grpId="0"/>
      <p:bldP spid="24" grpId="0"/>
      <p:bldP spid="26" grpId="0"/>
      <p:bldP spid="29" grpId="0"/>
      <p:bldP spid="32" grpId="0" animBg="1"/>
      <p:bldP spid="33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2" grpId="0"/>
      <p:bldP spid="45" grpId="0" animBg="1"/>
      <p:bldP spid="46" grpId="0" animBg="1"/>
      <p:bldP spid="47" grpId="0"/>
      <p:bldP spid="48" grpId="0"/>
      <p:bldP spid="49" grpId="0"/>
      <p:bldP spid="50" grpId="0"/>
      <p:bldP spid="51" grpId="0"/>
      <p:bldP spid="52" grpId="0"/>
      <p:bldP spid="53" grpId="0"/>
      <p:bldP spid="55" grpId="0"/>
      <p:bldP spid="59" grpId="0"/>
      <p:bldP spid="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14290"/>
            <a:ext cx="3643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С4. Решите неравенство</a:t>
            </a:r>
            <a:endParaRPr lang="ru-RU" sz="16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3246438" y="36513"/>
          <a:ext cx="2863850" cy="673100"/>
        </p:xfrm>
        <a:graphic>
          <a:graphicData uri="http://schemas.openxmlformats.org/presentationml/2006/ole">
            <p:oleObj spid="_x0000_s56322" name="Формула" r:id="rId3" imgW="1676160" imgH="39348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43174" y="785794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Решение.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000232" y="164305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Пусть</a:t>
            </a:r>
            <a:endParaRPr lang="ru-RU" dirty="0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2786050" y="1643050"/>
          <a:ext cx="1041400" cy="347662"/>
        </p:xfrm>
        <a:graphic>
          <a:graphicData uri="http://schemas.openxmlformats.org/presentationml/2006/ole">
            <p:oleObj spid="_x0000_s56323" name="Формула" r:id="rId4" imgW="609480" imgH="2030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57620" y="164305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 тогда</a:t>
            </a:r>
            <a:endParaRPr lang="ru-RU" dirty="0"/>
          </a:p>
        </p:txBody>
      </p:sp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4724400" y="1500190"/>
          <a:ext cx="1651000" cy="673100"/>
        </p:xfrm>
        <a:graphic>
          <a:graphicData uri="http://schemas.openxmlformats.org/presentationml/2006/ole">
            <p:oleObj spid="_x0000_s56325" name="Формула" r:id="rId5" imgW="965160" imgH="393480" progId="Equation.3">
              <p:embed/>
            </p:oleObj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2928926" y="2428868"/>
          <a:ext cx="1736725" cy="715963"/>
        </p:xfrm>
        <a:graphic>
          <a:graphicData uri="http://schemas.openxmlformats.org/presentationml/2006/ole">
            <p:oleObj spid="_x0000_s56326" name="Формула" r:id="rId6" imgW="1015920" imgH="419040" progId="Equation.3">
              <p:embed/>
            </p:oleObj>
          </a:graphicData>
        </a:graphic>
      </p:graphicFrame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2928926" y="3500438"/>
          <a:ext cx="2039937" cy="671512"/>
        </p:xfrm>
        <a:graphic>
          <a:graphicData uri="http://schemas.openxmlformats.org/presentationml/2006/ole">
            <p:oleObj spid="_x0000_s56327" name="Формула" r:id="rId7" imgW="1193760" imgH="393480" progId="Equation.3">
              <p:embed/>
            </p:oleObj>
          </a:graphicData>
        </a:graphic>
      </p:graphicFrame>
      <p:cxnSp>
        <p:nvCxnSpPr>
          <p:cNvPr id="13" name="Прямая со стрелкой 12"/>
          <p:cNvCxnSpPr/>
          <p:nvPr/>
        </p:nvCxnSpPr>
        <p:spPr>
          <a:xfrm>
            <a:off x="642910" y="5000636"/>
            <a:ext cx="6429375" cy="1587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9"/>
          <p:cNvSpPr txBox="1">
            <a:spLocks noChangeArrowheads="1"/>
          </p:cNvSpPr>
          <p:nvPr/>
        </p:nvSpPr>
        <p:spPr bwMode="auto">
          <a:xfrm>
            <a:off x="2357422" y="4429132"/>
            <a:ext cx="5000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/>
              <a:t>+</a:t>
            </a:r>
            <a:endParaRPr lang="ru-RU" sz="1600" dirty="0"/>
          </a:p>
        </p:txBody>
      </p:sp>
      <p:sp>
        <p:nvSpPr>
          <p:cNvPr id="15" name="TextBox 10"/>
          <p:cNvSpPr txBox="1">
            <a:spLocks noChangeArrowheads="1"/>
          </p:cNvSpPr>
          <p:nvPr/>
        </p:nvSpPr>
        <p:spPr bwMode="auto">
          <a:xfrm>
            <a:off x="3571868" y="4500570"/>
            <a:ext cx="500063" cy="351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/>
              <a:t>-</a:t>
            </a:r>
            <a:endParaRPr lang="ru-RU" sz="1600" dirty="0"/>
          </a:p>
        </p:txBody>
      </p:sp>
      <p:sp>
        <p:nvSpPr>
          <p:cNvPr id="16" name="TextBox 11"/>
          <p:cNvSpPr txBox="1">
            <a:spLocks noChangeArrowheads="1"/>
          </p:cNvSpPr>
          <p:nvPr/>
        </p:nvSpPr>
        <p:spPr bwMode="auto">
          <a:xfrm>
            <a:off x="5643570" y="4429132"/>
            <a:ext cx="4905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/>
              <a:t>+</a:t>
            </a:r>
            <a:endParaRPr lang="ru-RU" sz="1600" dirty="0"/>
          </a:p>
        </p:txBody>
      </p:sp>
      <p:sp>
        <p:nvSpPr>
          <p:cNvPr id="17" name="Овал 16"/>
          <p:cNvSpPr/>
          <p:nvPr/>
        </p:nvSpPr>
        <p:spPr>
          <a:xfrm>
            <a:off x="3214678" y="4929198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/>
          </a:p>
        </p:txBody>
      </p:sp>
      <p:sp>
        <p:nvSpPr>
          <p:cNvPr id="18" name="Овал 17"/>
          <p:cNvSpPr/>
          <p:nvPr/>
        </p:nvSpPr>
        <p:spPr>
          <a:xfrm>
            <a:off x="4643438" y="4929198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/>
          </a:p>
        </p:txBody>
      </p:sp>
      <p:sp>
        <p:nvSpPr>
          <p:cNvPr id="19" name="TextBox 15"/>
          <p:cNvSpPr txBox="1">
            <a:spLocks noChangeArrowheads="1"/>
          </p:cNvSpPr>
          <p:nvPr/>
        </p:nvSpPr>
        <p:spPr bwMode="auto">
          <a:xfrm>
            <a:off x="714348" y="471488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///////////////////</a:t>
            </a:r>
            <a:r>
              <a:rPr lang="ru-RU" sz="1600" dirty="0" smtClean="0">
                <a:solidFill>
                  <a:srgbClr val="FF0000"/>
                </a:solidFill>
              </a:rPr>
              <a:t>//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20" name="TextBox 18"/>
          <p:cNvSpPr txBox="1">
            <a:spLocks noChangeArrowheads="1"/>
          </p:cNvSpPr>
          <p:nvPr/>
        </p:nvSpPr>
        <p:spPr bwMode="auto">
          <a:xfrm>
            <a:off x="3286116" y="4714884"/>
            <a:ext cx="17859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///////////////////////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21" name="TextBox 21"/>
          <p:cNvSpPr txBox="1">
            <a:spLocks noChangeArrowheads="1"/>
          </p:cNvSpPr>
          <p:nvPr/>
        </p:nvSpPr>
        <p:spPr bwMode="auto">
          <a:xfrm>
            <a:off x="6857999" y="5000632"/>
            <a:ext cx="5000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 dirty="0" smtClean="0"/>
              <a:t>t</a:t>
            </a:r>
            <a:endParaRPr lang="ru-RU" sz="1600" i="1" dirty="0"/>
          </a:p>
        </p:txBody>
      </p:sp>
      <p:sp>
        <p:nvSpPr>
          <p:cNvPr id="22" name="Овал 21"/>
          <p:cNvSpPr/>
          <p:nvPr/>
        </p:nvSpPr>
        <p:spPr>
          <a:xfrm>
            <a:off x="2000232" y="4929198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/>
          </a:p>
        </p:txBody>
      </p:sp>
      <p:sp>
        <p:nvSpPr>
          <p:cNvPr id="23" name="TextBox 10"/>
          <p:cNvSpPr txBox="1">
            <a:spLocks noChangeArrowheads="1"/>
          </p:cNvSpPr>
          <p:nvPr/>
        </p:nvSpPr>
        <p:spPr bwMode="auto">
          <a:xfrm>
            <a:off x="1142976" y="4429132"/>
            <a:ext cx="5000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/>
              <a:t>-</a:t>
            </a:r>
            <a:endParaRPr lang="ru-RU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1785918" y="507207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-3,25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143240" y="507207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-1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507207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571736" y="5572140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&lt; -3,5  </a:t>
            </a:r>
            <a:r>
              <a:rPr lang="ru-RU" dirty="0" smtClean="0"/>
              <a:t>    или    </a:t>
            </a:r>
            <a:r>
              <a:rPr lang="en-US" dirty="0" smtClean="0"/>
              <a:t>-1</a:t>
            </a:r>
            <a:r>
              <a:rPr lang="ru-RU" dirty="0" smtClean="0"/>
              <a:t> </a:t>
            </a:r>
            <a:r>
              <a:rPr lang="en-US" dirty="0" smtClean="0"/>
              <a:t>&lt;</a:t>
            </a:r>
            <a:r>
              <a:rPr lang="ru-RU" dirty="0" smtClean="0"/>
              <a:t> </a:t>
            </a:r>
            <a:r>
              <a:rPr lang="en-US" dirty="0" smtClean="0"/>
              <a:t>t</a:t>
            </a:r>
            <a:r>
              <a:rPr lang="ru-RU" dirty="0" smtClean="0"/>
              <a:t> </a:t>
            </a:r>
            <a:r>
              <a:rPr lang="en-US" dirty="0" smtClean="0"/>
              <a:t>&lt;</a:t>
            </a:r>
            <a:r>
              <a:rPr lang="ru-RU" dirty="0" smtClean="0"/>
              <a:t> </a:t>
            </a:r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2" name="Управляющая кнопка: далее 31">
            <a:hlinkClick r:id="" action="ppaction://hlinkshowjump?jump=nextslide" highlightClick="1"/>
          </p:cNvPr>
          <p:cNvSpPr/>
          <p:nvPr/>
        </p:nvSpPr>
        <p:spPr>
          <a:xfrm>
            <a:off x="7500958" y="6500834"/>
            <a:ext cx="571504" cy="21431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Управляющая кнопка: назад 32">
            <a:hlinkClick r:id="" action="ppaction://hlinkshowjump?jump=previousslide" highlightClick="1"/>
          </p:cNvPr>
          <p:cNvSpPr/>
          <p:nvPr/>
        </p:nvSpPr>
        <p:spPr>
          <a:xfrm>
            <a:off x="6929454" y="6500834"/>
            <a:ext cx="571504" cy="21431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Управляющая кнопка: возврат 33">
            <a:hlinkClick r:id="rId8" action="ppaction://hlinksldjump" highlightClick="1"/>
          </p:cNvPr>
          <p:cNvSpPr/>
          <p:nvPr/>
        </p:nvSpPr>
        <p:spPr>
          <a:xfrm>
            <a:off x="8072462" y="6500834"/>
            <a:ext cx="642942" cy="21431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9" grpId="0"/>
      <p:bldP spid="14" grpId="0"/>
      <p:bldP spid="15" grpId="0"/>
      <p:bldP spid="16" grpId="0"/>
      <p:bldP spid="17" grpId="0" animBg="1"/>
      <p:bldP spid="18" grpId="0" animBg="1"/>
      <p:bldP spid="19" grpId="0"/>
      <p:bldP spid="20" grpId="0"/>
      <p:bldP spid="21" grpId="0"/>
      <p:bldP spid="22" grpId="0" animBg="1"/>
      <p:bldP spid="23" grpId="0"/>
      <p:bldP spid="24" grpId="0"/>
      <p:bldP spid="25" grpId="0"/>
      <p:bldP spid="26" grpId="0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72243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 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714348" y="1722438"/>
          <a:ext cx="1706562" cy="1185862"/>
        </p:xfrm>
        <a:graphic>
          <a:graphicData uri="http://schemas.openxmlformats.org/presentationml/2006/ole">
            <p:oleObj spid="_x0000_s65538" name="Формула" r:id="rId3" imgW="1041120" imgH="7236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86116" y="172243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2)</a:t>
            </a:r>
            <a:endParaRPr lang="ru-RU" dirty="0"/>
          </a:p>
        </p:txBody>
      </p:sp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3786182" y="2079628"/>
          <a:ext cx="1498600" cy="1706562"/>
        </p:xfrm>
        <a:graphic>
          <a:graphicData uri="http://schemas.openxmlformats.org/presentationml/2006/ole">
            <p:oleObj spid="_x0000_s65540" name="Формула" r:id="rId4" imgW="914400" imgH="1041120" progId="Equation.3">
              <p:embed/>
            </p:oleObj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6357950" y="1793876"/>
          <a:ext cx="1811338" cy="749300"/>
        </p:xfrm>
        <a:graphic>
          <a:graphicData uri="http://schemas.openxmlformats.org/presentationml/2006/ole">
            <p:oleObj spid="_x0000_s65541" name="Формула" r:id="rId5" imgW="1104840" imgH="457200" progId="Equation.3">
              <p:embed/>
            </p:oleObj>
          </a:graphicData>
        </a:graphic>
      </p:graphicFrame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6357938" y="2674954"/>
          <a:ext cx="1208087" cy="749300"/>
        </p:xfrm>
        <a:graphic>
          <a:graphicData uri="http://schemas.openxmlformats.org/presentationml/2006/ole">
            <p:oleObj spid="_x0000_s65542" name="Формула" r:id="rId6" imgW="736560" imgH="4572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3047" y="302894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решений нет;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714612" y="4786322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( - 2; 1)</a:t>
            </a:r>
            <a:endParaRPr lang="ru-RU" dirty="0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3786182" y="1722438"/>
          <a:ext cx="1461102" cy="315914"/>
        </p:xfrm>
        <a:graphic>
          <a:graphicData uri="http://schemas.openxmlformats.org/presentationml/2006/ole">
            <p:oleObj spid="_x0000_s65543" name="Формула" r:id="rId7" imgW="939600" imgH="203040" progId="Equation.3">
              <p:embed/>
            </p:oleObj>
          </a:graphicData>
        </a:graphic>
      </p:graphicFrame>
      <p:graphicFrame>
        <p:nvGraphicFramePr>
          <p:cNvPr id="65546" name="Object 10"/>
          <p:cNvGraphicFramePr>
            <a:graphicFrameLocks noChangeAspect="1"/>
          </p:cNvGraphicFramePr>
          <p:nvPr/>
        </p:nvGraphicFramePr>
        <p:xfrm>
          <a:off x="6429388" y="3436950"/>
          <a:ext cx="1126223" cy="303214"/>
        </p:xfrm>
        <a:graphic>
          <a:graphicData uri="http://schemas.openxmlformats.org/presentationml/2006/ole">
            <p:oleObj spid="_x0000_s65546" name="Формула" r:id="rId8" imgW="660240" imgH="177480" progId="Equation.3">
              <p:embed/>
            </p:oleObj>
          </a:graphicData>
        </a:graphic>
      </p:graphicFrame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500958" y="6500834"/>
            <a:ext cx="571504" cy="21431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назад 17">
            <a:hlinkClick r:id="" action="ppaction://hlinkshowjump?jump=previousslide" highlightClick="1"/>
          </p:cNvPr>
          <p:cNvSpPr/>
          <p:nvPr/>
        </p:nvSpPr>
        <p:spPr>
          <a:xfrm>
            <a:off x="6929454" y="6500834"/>
            <a:ext cx="571504" cy="21431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возврат 18">
            <a:hlinkClick r:id="rId9" action="ppaction://hlinksldjump" highlightClick="1"/>
          </p:cNvPr>
          <p:cNvSpPr/>
          <p:nvPr/>
        </p:nvSpPr>
        <p:spPr>
          <a:xfrm>
            <a:off x="8072462" y="6500834"/>
            <a:ext cx="642942" cy="21431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EF6D25"/>
                </a:solidFill>
              </a:rPr>
              <a:t>Содержание</a:t>
            </a:r>
            <a:endParaRPr lang="ru-RU" b="1" dirty="0">
              <a:solidFill>
                <a:srgbClr val="EF6D2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Неравенства с одной переменной</a:t>
            </a:r>
          </a:p>
          <a:p>
            <a:r>
              <a:rPr lang="ru-RU" dirty="0" smtClean="0">
                <a:hlinkClick r:id="rId3" action="ppaction://hlinksldjump"/>
              </a:rPr>
              <a:t>Линейные неравенства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Квадратные неравенства</a:t>
            </a:r>
            <a:endParaRPr lang="ru-RU" dirty="0" smtClean="0"/>
          </a:p>
          <a:p>
            <a:r>
              <a:rPr lang="ru-RU" dirty="0" smtClean="0">
                <a:hlinkClick r:id="rId5" action="ppaction://hlinksldjump"/>
              </a:rPr>
              <a:t>Рациональные неравенства</a:t>
            </a:r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Неравенства, содержащие знак модуля</a:t>
            </a:r>
            <a:endParaRPr lang="ru-RU" dirty="0" smtClean="0"/>
          </a:p>
          <a:p>
            <a:r>
              <a:rPr lang="ru-RU" dirty="0" smtClean="0">
                <a:hlinkClick r:id="rId7" action="ppaction://hlinksldjump"/>
              </a:rPr>
              <a:t>Комбинированные неравенства</a:t>
            </a:r>
            <a:endParaRPr lang="ru-RU" dirty="0" smtClean="0"/>
          </a:p>
        </p:txBody>
      </p:sp>
      <p:sp>
        <p:nvSpPr>
          <p:cNvPr id="6" name="Овал 5">
            <a:hlinkClick r:id="" action="ppaction://hlinkshowjump?jump=endshow"/>
          </p:cNvPr>
          <p:cNvSpPr/>
          <p:nvPr/>
        </p:nvSpPr>
        <p:spPr>
          <a:xfrm>
            <a:off x="8143900" y="5715016"/>
            <a:ext cx="571504" cy="50006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142852"/>
            <a:ext cx="6000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Неравенства, содержащие знак модуля</a:t>
            </a:r>
            <a:endParaRPr lang="ru-RU" sz="2000" b="1" i="1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714480" y="1142984"/>
          <a:ext cx="1204324" cy="458790"/>
        </p:xfrm>
        <a:graphic>
          <a:graphicData uri="http://schemas.openxmlformats.org/presentationml/2006/ole">
            <p:oleObj spid="_x0000_s31746" name="Формула" r:id="rId3" imgW="533160" imgH="2030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357554" y="1071546"/>
          <a:ext cx="619128" cy="330202"/>
        </p:xfrm>
        <a:graphic>
          <a:graphicData uri="http://schemas.openxmlformats.org/presentationml/2006/ole">
            <p:oleObj spid="_x0000_s31748" name="Формула" r:id="rId4" imgW="380880" imgH="2030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57620" y="100010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275021" y="1428754"/>
          <a:ext cx="784225" cy="330200"/>
        </p:xfrm>
        <a:graphic>
          <a:graphicData uri="http://schemas.openxmlformats.org/presentationml/2006/ole">
            <p:oleObj spid="_x0000_s31749" name="Формула" r:id="rId5" imgW="482400" imgH="2030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000496" y="142873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</a:t>
            </a:r>
            <a:endParaRPr lang="ru-RU" dirty="0"/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4643438" y="1500174"/>
          <a:ext cx="908050" cy="330200"/>
        </p:xfrm>
        <a:graphic>
          <a:graphicData uri="http://schemas.openxmlformats.org/presentationml/2006/ole">
            <p:oleObj spid="_x0000_s31750" name="Формула" r:id="rId6" imgW="558720" imgH="203040" progId="Equation.3">
              <p:embed/>
            </p:oleObj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4500562" y="1071546"/>
          <a:ext cx="908050" cy="330200"/>
        </p:xfrm>
        <a:graphic>
          <a:graphicData uri="http://schemas.openxmlformats.org/presentationml/2006/ole">
            <p:oleObj spid="_x0000_s31751" name="Формула" r:id="rId7" imgW="558720" imgH="20304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3071802" y="1000108"/>
          <a:ext cx="428628" cy="822330"/>
        </p:xfrm>
        <a:graphic>
          <a:graphicData uri="http://schemas.openxmlformats.org/presentationml/2006/ole">
            <p:oleObj spid="_x0000_s31752" name="Формула" r:id="rId8" imgW="164880" imgH="215640" progId="Equation.3">
              <p:embed/>
            </p:oleObj>
          </a:graphicData>
        </a:graphic>
      </p:graphicFrame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1428728" y="2571744"/>
          <a:ext cx="2524125" cy="458787"/>
        </p:xfrm>
        <a:graphic>
          <a:graphicData uri="http://schemas.openxmlformats.org/presentationml/2006/ole">
            <p:oleObj spid="_x0000_s31753" name="Формула" r:id="rId9" imgW="1117440" imgH="203040" progId="Equation.3">
              <p:embed/>
            </p:oleObj>
          </a:graphicData>
        </a:graphic>
      </p:graphicFrame>
      <p:graphicFrame>
        <p:nvGraphicFramePr>
          <p:cNvPr id="31754" name="Object 10"/>
          <p:cNvGraphicFramePr>
            <a:graphicFrameLocks noChangeAspect="1"/>
          </p:cNvGraphicFramePr>
          <p:nvPr/>
        </p:nvGraphicFramePr>
        <p:xfrm>
          <a:off x="1428728" y="3714752"/>
          <a:ext cx="2552700" cy="458788"/>
        </p:xfrm>
        <a:graphic>
          <a:graphicData uri="http://schemas.openxmlformats.org/presentationml/2006/ole">
            <p:oleObj spid="_x0000_s31754" name="Формула" r:id="rId10" imgW="1130040" imgH="20304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3929058" y="2357430"/>
          <a:ext cx="361952" cy="893768"/>
        </p:xfrm>
        <a:graphic>
          <a:graphicData uri="http://schemas.openxmlformats.org/presentationml/2006/ole">
            <p:oleObj spid="_x0000_s31755" name="Формула" r:id="rId11" imgW="152280" imgH="215640" progId="Equation.3">
              <p:embed/>
            </p:oleObj>
          </a:graphicData>
        </a:graphic>
      </p:graphicFrame>
      <p:graphicFrame>
        <p:nvGraphicFramePr>
          <p:cNvPr id="31756" name="Object 12"/>
          <p:cNvGraphicFramePr>
            <a:graphicFrameLocks noChangeAspect="1"/>
          </p:cNvGraphicFramePr>
          <p:nvPr/>
        </p:nvGraphicFramePr>
        <p:xfrm>
          <a:off x="4143372" y="2357430"/>
          <a:ext cx="1517650" cy="398463"/>
        </p:xfrm>
        <a:graphic>
          <a:graphicData uri="http://schemas.openxmlformats.org/presentationml/2006/ole">
            <p:oleObj spid="_x0000_s31756" name="Формула" r:id="rId12" imgW="774360" imgH="203040" progId="Equation.3">
              <p:embed/>
            </p:oleObj>
          </a:graphicData>
        </a:graphic>
      </p:graphicFrame>
      <p:graphicFrame>
        <p:nvGraphicFramePr>
          <p:cNvPr id="31757" name="Object 13"/>
          <p:cNvGraphicFramePr>
            <a:graphicFrameLocks noChangeAspect="1"/>
          </p:cNvGraphicFramePr>
          <p:nvPr/>
        </p:nvGraphicFramePr>
        <p:xfrm>
          <a:off x="4143372" y="2714620"/>
          <a:ext cx="1646238" cy="387350"/>
        </p:xfrm>
        <a:graphic>
          <a:graphicData uri="http://schemas.openxmlformats.org/presentationml/2006/ole">
            <p:oleObj spid="_x0000_s31757" name="Формула" r:id="rId13" imgW="863280" imgH="203040" progId="Equation.3">
              <p:embed/>
            </p:oleObj>
          </a:graphicData>
        </a:graphic>
      </p:graphicFrame>
      <p:graphicFrame>
        <p:nvGraphicFramePr>
          <p:cNvPr id="31758" name="Object 14"/>
          <p:cNvGraphicFramePr>
            <a:graphicFrameLocks noChangeAspect="1"/>
          </p:cNvGraphicFramePr>
          <p:nvPr/>
        </p:nvGraphicFramePr>
        <p:xfrm>
          <a:off x="3929058" y="3500438"/>
          <a:ext cx="361950" cy="893763"/>
        </p:xfrm>
        <a:graphic>
          <a:graphicData uri="http://schemas.openxmlformats.org/presentationml/2006/ole">
            <p:oleObj spid="_x0000_s31758" name="Формула" r:id="rId14" imgW="152280" imgH="215640" progId="Equation.3">
              <p:embed/>
            </p:oleObj>
          </a:graphicData>
        </a:graphic>
      </p:graphicFrame>
      <p:graphicFrame>
        <p:nvGraphicFramePr>
          <p:cNvPr id="31759" name="Object 15"/>
          <p:cNvGraphicFramePr>
            <a:graphicFrameLocks noChangeAspect="1"/>
          </p:cNvGraphicFramePr>
          <p:nvPr/>
        </p:nvGraphicFramePr>
        <p:xfrm>
          <a:off x="4143372" y="3929066"/>
          <a:ext cx="1692275" cy="398462"/>
        </p:xfrm>
        <a:graphic>
          <a:graphicData uri="http://schemas.openxmlformats.org/presentationml/2006/ole">
            <p:oleObj spid="_x0000_s31759" name="Формула" r:id="rId15" imgW="863280" imgH="203040" progId="Equation.3">
              <p:embed/>
            </p:oleObj>
          </a:graphicData>
        </a:graphic>
      </p:graphicFrame>
      <p:graphicFrame>
        <p:nvGraphicFramePr>
          <p:cNvPr id="31760" name="Object 16"/>
          <p:cNvGraphicFramePr>
            <a:graphicFrameLocks noChangeAspect="1"/>
          </p:cNvGraphicFramePr>
          <p:nvPr/>
        </p:nvGraphicFramePr>
        <p:xfrm>
          <a:off x="4156082" y="3500443"/>
          <a:ext cx="1476375" cy="387350"/>
        </p:xfrm>
        <a:graphic>
          <a:graphicData uri="http://schemas.openxmlformats.org/presentationml/2006/ole">
            <p:oleObj spid="_x0000_s31760" name="Формула" r:id="rId16" imgW="774360" imgH="203040" progId="Equation.3">
              <p:embed/>
            </p:oleObj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5514982" y="4035430"/>
          <a:ext cx="114300" cy="215900"/>
        </p:xfrm>
        <a:graphic>
          <a:graphicData uri="http://schemas.openxmlformats.org/presentationml/2006/ole">
            <p:oleObj spid="_x0000_s31761" name="Формула" r:id="rId17" imgW="114120" imgH="215640" progId="Equation.3">
              <p:embed/>
            </p:oleObj>
          </a:graphicData>
        </a:graphic>
      </p:graphicFrame>
      <p:graphicFrame>
        <p:nvGraphicFramePr>
          <p:cNvPr id="31762" name="Object 18"/>
          <p:cNvGraphicFramePr>
            <a:graphicFrameLocks noChangeAspect="1"/>
          </p:cNvGraphicFramePr>
          <p:nvPr/>
        </p:nvGraphicFramePr>
        <p:xfrm>
          <a:off x="1385888" y="5000625"/>
          <a:ext cx="2640012" cy="458788"/>
        </p:xfrm>
        <a:graphic>
          <a:graphicData uri="http://schemas.openxmlformats.org/presentationml/2006/ole">
            <p:oleObj spid="_x0000_s31762" name="Формула" r:id="rId18" imgW="1168200" imgH="203040" progId="Equation.3">
              <p:embed/>
            </p:oleObj>
          </a:graphicData>
        </a:graphic>
      </p:graphicFrame>
      <p:graphicFrame>
        <p:nvGraphicFramePr>
          <p:cNvPr id="31763" name="Object 19"/>
          <p:cNvGraphicFramePr>
            <a:graphicFrameLocks noChangeAspect="1"/>
          </p:cNvGraphicFramePr>
          <p:nvPr/>
        </p:nvGraphicFramePr>
        <p:xfrm>
          <a:off x="3951295" y="4976820"/>
          <a:ext cx="1792287" cy="447675"/>
        </p:xfrm>
        <a:graphic>
          <a:graphicData uri="http://schemas.openxmlformats.org/presentationml/2006/ole">
            <p:oleObj spid="_x0000_s31763" name="Формула" r:id="rId19" imgW="914400" imgH="228600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428728" y="6072206"/>
            <a:ext cx="4857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где          и            - некоторые функции</a:t>
            </a:r>
            <a:endParaRPr lang="ru-RU" sz="2000" dirty="0"/>
          </a:p>
        </p:txBody>
      </p:sp>
      <p:graphicFrame>
        <p:nvGraphicFramePr>
          <p:cNvPr id="31764" name="Object 20"/>
          <p:cNvGraphicFramePr>
            <a:graphicFrameLocks noChangeAspect="1"/>
          </p:cNvGraphicFramePr>
          <p:nvPr/>
        </p:nvGraphicFramePr>
        <p:xfrm>
          <a:off x="1928794" y="6143644"/>
          <a:ext cx="584003" cy="346076"/>
        </p:xfrm>
        <a:graphic>
          <a:graphicData uri="http://schemas.openxmlformats.org/presentationml/2006/ole">
            <p:oleObj spid="_x0000_s31764" name="Формула" r:id="rId20" imgW="342720" imgH="203040" progId="Equation.3">
              <p:embed/>
            </p:oleObj>
          </a:graphicData>
        </a:graphic>
      </p:graphicFrame>
      <p:graphicFrame>
        <p:nvGraphicFramePr>
          <p:cNvPr id="31765" name="Object 21"/>
          <p:cNvGraphicFramePr>
            <a:graphicFrameLocks noChangeAspect="1"/>
          </p:cNvGraphicFramePr>
          <p:nvPr/>
        </p:nvGraphicFramePr>
        <p:xfrm>
          <a:off x="2857488" y="6143644"/>
          <a:ext cx="571505" cy="351695"/>
        </p:xfrm>
        <a:graphic>
          <a:graphicData uri="http://schemas.openxmlformats.org/presentationml/2006/ole">
            <p:oleObj spid="_x0000_s31765" name="Формула" r:id="rId21" imgW="330120" imgH="203040" progId="Equation.3">
              <p:embed/>
            </p:oleObj>
          </a:graphicData>
        </a:graphic>
      </p:graphicFrame>
      <p:sp>
        <p:nvSpPr>
          <p:cNvPr id="29" name="Управляющая кнопка: далее 28">
            <a:hlinkClick r:id="" action="ppaction://hlinkshowjump?jump=nextslide" highlightClick="1"/>
          </p:cNvPr>
          <p:cNvSpPr/>
          <p:nvPr/>
        </p:nvSpPr>
        <p:spPr>
          <a:xfrm>
            <a:off x="7500958" y="6500834"/>
            <a:ext cx="571504" cy="21431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назад 29">
            <a:hlinkClick r:id="" action="ppaction://hlinkshowjump?jump=previousslide" highlightClick="1"/>
          </p:cNvPr>
          <p:cNvSpPr/>
          <p:nvPr/>
        </p:nvSpPr>
        <p:spPr>
          <a:xfrm>
            <a:off x="6929454" y="6500834"/>
            <a:ext cx="571504" cy="21431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возврат 30">
            <a:hlinkClick r:id="rId22" action="ppaction://hlinksldjump" highlightClick="1"/>
          </p:cNvPr>
          <p:cNvSpPr/>
          <p:nvPr/>
        </p:nvSpPr>
        <p:spPr>
          <a:xfrm>
            <a:off x="8072462" y="6500834"/>
            <a:ext cx="642942" cy="21431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000"/>
                            </p:stCondLst>
                            <p:childTnLst>
                              <p:par>
                                <p:cTn id="9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0"/>
                            </p:stCondLst>
                            <p:childTnLst>
                              <p:par>
                                <p:cTn id="1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14290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А1. Найдите число целых решений неравенства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7000892" y="214290"/>
          <a:ext cx="1357322" cy="394857"/>
        </p:xfrm>
        <a:graphic>
          <a:graphicData uri="http://schemas.openxmlformats.org/presentationml/2006/ole">
            <p:oleObj spid="_x0000_s32770" name="Формула" r:id="rId3" imgW="698400" imgH="203040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928926" y="2285992"/>
          <a:ext cx="1800956" cy="1563988"/>
        </p:xfrm>
        <a:graphic>
          <a:graphicData uri="http://schemas.openxmlformats.org/presentationml/2006/ole">
            <p:oleObj spid="_x0000_s32771" name="Формула" r:id="rId4" imgW="965160" imgH="83808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43240" y="150017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Решение.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85918" y="4857760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0; 1; 2; 3 – целые решения неравенства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19471" y="5495937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4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728" y="785794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 3;             2) 4;                       3) 5;              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857884" y="785794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4) целых решений бесконечно много.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643174" y="785794"/>
            <a:ext cx="428628" cy="357190"/>
          </a:xfrm>
          <a:prstGeom prst="ellipse">
            <a:avLst/>
          </a:prstGeom>
          <a:noFill/>
          <a:ln>
            <a:solidFill>
              <a:srgbClr val="EF6D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500958" y="6500834"/>
            <a:ext cx="571504" cy="21431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6929454" y="6500834"/>
            <a:ext cx="571504" cy="21431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возврат 15">
            <a:hlinkClick r:id="rId5" action="ppaction://hlinksldjump" highlightClick="1"/>
          </p:cNvPr>
          <p:cNvSpPr/>
          <p:nvPr/>
        </p:nvSpPr>
        <p:spPr>
          <a:xfrm>
            <a:off x="8072462" y="6500834"/>
            <a:ext cx="642942" cy="21431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357166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А2. Решите неравенство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4429124" y="357166"/>
          <a:ext cx="1303145" cy="315914"/>
        </p:xfrm>
        <a:graphic>
          <a:graphicData uri="http://schemas.openxmlformats.org/presentationml/2006/ole">
            <p:oleObj spid="_x0000_s33794" name="Формула" r:id="rId3" imgW="838080" imgH="203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71802" y="200024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Решение.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3000372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Так как                        , то исходное неравенство решений не имеет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571604" y="3000372"/>
          <a:ext cx="1452562" cy="387350"/>
        </p:xfrm>
        <a:graphic>
          <a:graphicData uri="http://schemas.openxmlformats.org/presentationml/2006/ole">
            <p:oleObj spid="_x0000_s33795" name="Формула" r:id="rId4" imgW="761760" imgH="203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28860" y="4857760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решений нет</a:t>
            </a:r>
            <a:endParaRPr lang="ru-RU" dirty="0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571472" y="1000108"/>
          <a:ext cx="2359036" cy="589759"/>
        </p:xfrm>
        <a:graphic>
          <a:graphicData uri="http://schemas.openxmlformats.org/presentationml/2006/ole">
            <p:oleObj spid="_x0000_s33797" name="Формула" r:id="rId5" imgW="1574640" imgH="39348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3286116" y="1000108"/>
          <a:ext cx="1366844" cy="614089"/>
        </p:xfrm>
        <a:graphic>
          <a:graphicData uri="http://schemas.openxmlformats.org/presentationml/2006/ole">
            <p:oleObj spid="_x0000_s33798" name="Формула" r:id="rId6" imgW="876240" imgH="393480" progId="Equation.3">
              <p:embed/>
            </p:oleObj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5138738" y="1147763"/>
          <a:ext cx="1089025" cy="317500"/>
        </p:xfrm>
        <a:graphic>
          <a:graphicData uri="http://schemas.openxmlformats.org/presentationml/2006/ole">
            <p:oleObj spid="_x0000_s33799" name="Формула" r:id="rId7" imgW="698400" imgH="20304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572264" y="1142984"/>
            <a:ext cx="2286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4) решений нет</a:t>
            </a:r>
            <a:endParaRPr lang="ru-RU" sz="1600" dirty="0"/>
          </a:p>
        </p:txBody>
      </p:sp>
      <p:sp>
        <p:nvSpPr>
          <p:cNvPr id="14" name="Овал 13"/>
          <p:cNvSpPr/>
          <p:nvPr/>
        </p:nvSpPr>
        <p:spPr>
          <a:xfrm>
            <a:off x="6572264" y="1142984"/>
            <a:ext cx="357190" cy="357190"/>
          </a:xfrm>
          <a:prstGeom prst="ellipse">
            <a:avLst/>
          </a:prstGeom>
          <a:noFill/>
          <a:ln>
            <a:solidFill>
              <a:srgbClr val="EF6D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7500958" y="6500834"/>
            <a:ext cx="571504" cy="21431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назад 19">
            <a:hlinkClick r:id="" action="ppaction://hlinkshowjump?jump=previousslide" highlightClick="1"/>
          </p:cNvPr>
          <p:cNvSpPr/>
          <p:nvPr/>
        </p:nvSpPr>
        <p:spPr>
          <a:xfrm>
            <a:off x="6929454" y="6500834"/>
            <a:ext cx="571504" cy="21431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возврат 20">
            <a:hlinkClick r:id="rId8" action="ppaction://hlinksldjump" highlightClick="1"/>
          </p:cNvPr>
          <p:cNvSpPr/>
          <p:nvPr/>
        </p:nvSpPr>
        <p:spPr>
          <a:xfrm>
            <a:off x="8072462" y="6500834"/>
            <a:ext cx="642942" cy="21431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15" grpId="0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285728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А3. Решите неравенство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4357686" y="285728"/>
          <a:ext cx="1285884" cy="331841"/>
        </p:xfrm>
        <a:graphic>
          <a:graphicData uri="http://schemas.openxmlformats.org/presentationml/2006/ole">
            <p:oleObj spid="_x0000_s34818" name="Формула" r:id="rId3" imgW="787320" imgH="203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42910" y="121442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/>
              <a:t>1)Решений нет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643174" y="1214422"/>
          <a:ext cx="1714512" cy="332233"/>
        </p:xfrm>
        <a:graphic>
          <a:graphicData uri="http://schemas.openxmlformats.org/presentationml/2006/ole">
            <p:oleObj spid="_x0000_s34819" name="Формула" r:id="rId4" imgW="711000" imgH="203040" progId="Equation.3">
              <p:embed/>
            </p:oleObj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6000760" y="1285860"/>
          <a:ext cx="1785950" cy="300791"/>
        </p:xfrm>
        <a:graphic>
          <a:graphicData uri="http://schemas.openxmlformats.org/presentationml/2006/ole">
            <p:oleObj spid="_x0000_s34820" name="Формула" r:id="rId5" imgW="1206360" imgH="203040" progId="Equation.3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572000" y="1214422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ru-RU" dirty="0" smtClean="0"/>
              <a:t>3)(-1;1)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14612" y="242886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Решение.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3286124"/>
            <a:ext cx="7358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Так как                             , то исходное неравенство справедливо</a:t>
            </a:r>
          </a:p>
          <a:p>
            <a:endParaRPr lang="ru-RU" dirty="0" smtClean="0"/>
          </a:p>
          <a:p>
            <a:r>
              <a:rPr lang="ru-RU" dirty="0" smtClean="0"/>
              <a:t> для любого действительного </a:t>
            </a:r>
            <a:r>
              <a:rPr lang="en-US" dirty="0" smtClean="0"/>
              <a:t>x</a:t>
            </a:r>
            <a:endParaRPr lang="ru-RU" dirty="0"/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1571604" y="3286124"/>
          <a:ext cx="1857389" cy="365876"/>
        </p:xfrm>
        <a:graphic>
          <a:graphicData uri="http://schemas.openxmlformats.org/presentationml/2006/ole">
            <p:oleObj spid="_x0000_s34821" name="Формула" r:id="rId6" imgW="698400" imgH="2030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143240" y="6143644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(-</a:t>
            </a:r>
            <a:r>
              <a:rPr lang="ru-RU" dirty="0" smtClean="0">
                <a:latin typeface="Verdana"/>
              </a:rPr>
              <a:t>∞</a:t>
            </a:r>
            <a:r>
              <a:rPr lang="ru-RU" dirty="0" smtClean="0"/>
              <a:t>;+</a:t>
            </a:r>
            <a:r>
              <a:rPr lang="ru-RU" dirty="0" smtClean="0">
                <a:latin typeface="Verdana"/>
              </a:rPr>
              <a:t>∞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2571736" y="1142984"/>
            <a:ext cx="428628" cy="428628"/>
          </a:xfrm>
          <a:prstGeom prst="ellipse">
            <a:avLst/>
          </a:prstGeom>
          <a:noFill/>
          <a:ln>
            <a:solidFill>
              <a:srgbClr val="EF6D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7500958" y="6500834"/>
            <a:ext cx="571504" cy="21431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6929454" y="6500834"/>
            <a:ext cx="571504" cy="21431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возврат 17">
            <a:hlinkClick r:id="rId7" action="ppaction://hlinksldjump" highlightClick="1"/>
          </p:cNvPr>
          <p:cNvSpPr/>
          <p:nvPr/>
        </p:nvSpPr>
        <p:spPr>
          <a:xfrm>
            <a:off x="8072462" y="6500834"/>
            <a:ext cx="642942" cy="21431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9" grpId="0"/>
      <p:bldP spid="11" grpId="0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14290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С1. Решите неравенство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3786182" y="214290"/>
          <a:ext cx="1829606" cy="416872"/>
        </p:xfrm>
        <a:graphic>
          <a:graphicData uri="http://schemas.openxmlformats.org/presentationml/2006/ole">
            <p:oleObj spid="_x0000_s41985" name="Формула" r:id="rId3" imgW="1002960" imgH="2286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86116" y="785794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Решение.</a:t>
            </a:r>
            <a:endParaRPr lang="ru-RU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3143241" y="1296642"/>
          <a:ext cx="1714511" cy="406833"/>
        </p:xfrm>
        <a:graphic>
          <a:graphicData uri="http://schemas.openxmlformats.org/presentationml/2006/ole">
            <p:oleObj spid="_x0000_s41986" name="Формула" r:id="rId4" imgW="965160" imgH="228600" progId="Equation.3">
              <p:embed/>
            </p:oleObj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3405627" y="1857364"/>
          <a:ext cx="1880753" cy="892176"/>
        </p:xfrm>
        <a:graphic>
          <a:graphicData uri="http://schemas.openxmlformats.org/presentationml/2006/ole">
            <p:oleObj spid="_x0000_s41990" name="Формула" r:id="rId5" imgW="1066680" imgH="507960" progId="Equation.3">
              <p:embed/>
            </p:oleObj>
          </a:graphicData>
        </a:graphic>
      </p:graphicFrame>
      <p:graphicFrame>
        <p:nvGraphicFramePr>
          <p:cNvPr id="41995" name="Object 11"/>
          <p:cNvGraphicFramePr>
            <a:graphicFrameLocks noChangeAspect="1"/>
          </p:cNvGraphicFramePr>
          <p:nvPr/>
        </p:nvGraphicFramePr>
        <p:xfrm>
          <a:off x="5786446" y="1928802"/>
          <a:ext cx="2019740" cy="795338"/>
        </p:xfrm>
        <a:graphic>
          <a:graphicData uri="http://schemas.openxmlformats.org/presentationml/2006/ole">
            <p:oleObj spid="_x0000_s41995" name="Формула" r:id="rId6" imgW="1155600" imgH="457200" progId="Equation.3">
              <p:embed/>
            </p:oleObj>
          </a:graphicData>
        </a:graphic>
      </p:graphicFrame>
      <p:cxnSp>
        <p:nvCxnSpPr>
          <p:cNvPr id="30" name="Прямая со стрелкой 29"/>
          <p:cNvCxnSpPr/>
          <p:nvPr/>
        </p:nvCxnSpPr>
        <p:spPr>
          <a:xfrm>
            <a:off x="1071538" y="3643314"/>
            <a:ext cx="257176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 flipV="1">
            <a:off x="1714480" y="3599440"/>
            <a:ext cx="97415" cy="87604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/>
          </a:p>
        </p:txBody>
      </p:sp>
      <p:sp>
        <p:nvSpPr>
          <p:cNvPr id="32" name="Овал 31"/>
          <p:cNvSpPr/>
          <p:nvPr/>
        </p:nvSpPr>
        <p:spPr>
          <a:xfrm flipV="1">
            <a:off x="2643174" y="3590204"/>
            <a:ext cx="97415" cy="87604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/>
          </a:p>
        </p:txBody>
      </p:sp>
      <p:sp>
        <p:nvSpPr>
          <p:cNvPr id="33" name="TextBox 32"/>
          <p:cNvSpPr txBox="1"/>
          <p:nvPr/>
        </p:nvSpPr>
        <p:spPr>
          <a:xfrm>
            <a:off x="1500166" y="371475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2571736" y="3714752"/>
            <a:ext cx="340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1285852" y="3000372"/>
            <a:ext cx="292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2143108" y="3071810"/>
            <a:ext cx="243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2786050" y="3000372"/>
            <a:ext cx="292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3428992" y="3643314"/>
            <a:ext cx="285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071538" y="335756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/////////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43174" y="335756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//////</a:t>
            </a:r>
            <a:r>
              <a:rPr lang="ru-RU" dirty="0" smtClean="0">
                <a:solidFill>
                  <a:srgbClr val="FF0000"/>
                </a:solidFill>
              </a:rPr>
              <a:t>///////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1071538" y="4714884"/>
            <a:ext cx="264320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 flipV="1">
            <a:off x="2285984" y="4671010"/>
            <a:ext cx="97415" cy="87604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/>
          </a:p>
        </p:txBody>
      </p:sp>
      <p:sp>
        <p:nvSpPr>
          <p:cNvPr id="43" name="Овал 42"/>
          <p:cNvSpPr/>
          <p:nvPr/>
        </p:nvSpPr>
        <p:spPr>
          <a:xfrm flipV="1">
            <a:off x="3286116" y="4671010"/>
            <a:ext cx="97415" cy="87604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/>
          </a:p>
        </p:txBody>
      </p:sp>
      <p:sp>
        <p:nvSpPr>
          <p:cNvPr id="44" name="TextBox 43"/>
          <p:cNvSpPr txBox="1"/>
          <p:nvPr/>
        </p:nvSpPr>
        <p:spPr>
          <a:xfrm>
            <a:off x="2071670" y="485776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3214678" y="4786322"/>
            <a:ext cx="340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1643042" y="4143380"/>
            <a:ext cx="292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2714612" y="4143380"/>
            <a:ext cx="243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3357554" y="4143380"/>
            <a:ext cx="292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3571868" y="4714884"/>
            <a:ext cx="243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1142976" y="442913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/////////////////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86116" y="4429132"/>
            <a:ext cx="681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/////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2" name="Объект 51"/>
          <p:cNvGraphicFramePr>
            <a:graphicFrameLocks noChangeAspect="1"/>
          </p:cNvGraphicFramePr>
          <p:nvPr/>
        </p:nvGraphicFramePr>
        <p:xfrm>
          <a:off x="3143240" y="5429264"/>
          <a:ext cx="650875" cy="347663"/>
        </p:xfrm>
        <a:graphic>
          <a:graphicData uri="http://schemas.openxmlformats.org/presentationml/2006/ole">
            <p:oleObj spid="_x0000_s42001" name="Формула" r:id="rId7" imgW="419040" imgH="177480" progId="Equation.3">
              <p:embed/>
            </p:oleObj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2714612" y="6000768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Ответ:</a:t>
            </a:r>
            <a:endParaRPr lang="ru-RU" sz="2000" dirty="0"/>
          </a:p>
        </p:txBody>
      </p:sp>
      <p:graphicFrame>
        <p:nvGraphicFramePr>
          <p:cNvPr id="42003" name="Object 19"/>
          <p:cNvGraphicFramePr>
            <a:graphicFrameLocks noChangeAspect="1"/>
          </p:cNvGraphicFramePr>
          <p:nvPr/>
        </p:nvGraphicFramePr>
        <p:xfrm>
          <a:off x="3571868" y="6000768"/>
          <a:ext cx="2108044" cy="387350"/>
        </p:xfrm>
        <a:graphic>
          <a:graphicData uri="http://schemas.openxmlformats.org/presentationml/2006/ole">
            <p:oleObj spid="_x0000_s42003" name="Формула" r:id="rId8" imgW="1104840" imgH="203040" progId="Equation.3">
              <p:embed/>
            </p:oleObj>
          </a:graphicData>
        </a:graphic>
      </p:graphicFrame>
      <p:graphicFrame>
        <p:nvGraphicFramePr>
          <p:cNvPr id="42004" name="Object 20"/>
          <p:cNvGraphicFramePr>
            <a:graphicFrameLocks noChangeAspect="1"/>
          </p:cNvGraphicFramePr>
          <p:nvPr/>
        </p:nvGraphicFramePr>
        <p:xfrm>
          <a:off x="5643570" y="3186484"/>
          <a:ext cx="1071570" cy="1842718"/>
        </p:xfrm>
        <a:graphic>
          <a:graphicData uri="http://schemas.openxmlformats.org/presentationml/2006/ole">
            <p:oleObj spid="_x0000_s42004" name="Формула" r:id="rId9" imgW="558720" imgH="965160" progId="Equation.3">
              <p:embed/>
            </p:oleObj>
          </a:graphicData>
        </a:graphic>
      </p:graphicFrame>
      <p:graphicFrame>
        <p:nvGraphicFramePr>
          <p:cNvPr id="42005" name="Object 21"/>
          <p:cNvGraphicFramePr>
            <a:graphicFrameLocks noChangeAspect="1"/>
          </p:cNvGraphicFramePr>
          <p:nvPr/>
        </p:nvGraphicFramePr>
        <p:xfrm>
          <a:off x="4357686" y="5429264"/>
          <a:ext cx="552450" cy="347663"/>
        </p:xfrm>
        <a:graphic>
          <a:graphicData uri="http://schemas.openxmlformats.org/presentationml/2006/ole">
            <p:oleObj spid="_x0000_s42005" name="Формула" r:id="rId10" imgW="355320" imgH="177480" progId="Equation.3">
              <p:embed/>
            </p:oleObj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3857620" y="5429264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или</a:t>
            </a:r>
            <a:endParaRPr lang="ru-RU" sz="1600" dirty="0"/>
          </a:p>
        </p:txBody>
      </p:sp>
      <p:graphicFrame>
        <p:nvGraphicFramePr>
          <p:cNvPr id="54" name="Объект 53"/>
          <p:cNvGraphicFramePr>
            <a:graphicFrameLocks noChangeAspect="1"/>
          </p:cNvGraphicFramePr>
          <p:nvPr/>
        </p:nvGraphicFramePr>
        <p:xfrm>
          <a:off x="760413" y="1857375"/>
          <a:ext cx="2265362" cy="898525"/>
        </p:xfrm>
        <a:graphic>
          <a:graphicData uri="http://schemas.openxmlformats.org/presentationml/2006/ole">
            <p:oleObj spid="_x0000_s42006" name="Формула" r:id="rId11" imgW="1282680" imgH="507960" progId="Equation.3">
              <p:embed/>
            </p:oleObj>
          </a:graphicData>
        </a:graphic>
      </p:graphicFrame>
      <p:sp>
        <p:nvSpPr>
          <p:cNvPr id="59" name="Управляющая кнопка: далее 58">
            <a:hlinkClick r:id="" action="ppaction://hlinkshowjump?jump=nextslide" highlightClick="1"/>
          </p:cNvPr>
          <p:cNvSpPr/>
          <p:nvPr/>
        </p:nvSpPr>
        <p:spPr>
          <a:xfrm>
            <a:off x="7500958" y="6500834"/>
            <a:ext cx="571504" cy="21431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Управляющая кнопка: назад 59">
            <a:hlinkClick r:id="" action="ppaction://hlinkshowjump?jump=previousslide" highlightClick="1"/>
          </p:cNvPr>
          <p:cNvSpPr/>
          <p:nvPr/>
        </p:nvSpPr>
        <p:spPr>
          <a:xfrm>
            <a:off x="6929454" y="6500834"/>
            <a:ext cx="571504" cy="21431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Управляющая кнопка: возврат 60">
            <a:hlinkClick r:id="rId12" action="ppaction://hlinksldjump" highlightClick="1"/>
          </p:cNvPr>
          <p:cNvSpPr/>
          <p:nvPr/>
        </p:nvSpPr>
        <p:spPr>
          <a:xfrm>
            <a:off x="8072462" y="6500834"/>
            <a:ext cx="642942" cy="21431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2" grpId="0" animBg="1"/>
      <p:bldP spid="43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3" grpId="0"/>
      <p:bldP spid="5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285728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ru-RU" dirty="0" smtClean="0"/>
              <a:t>2. Решите неравенство 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4500562" y="285728"/>
          <a:ext cx="2200286" cy="400052"/>
        </p:xfrm>
        <a:graphic>
          <a:graphicData uri="http://schemas.openxmlformats.org/presentationml/2006/ole">
            <p:oleObj spid="_x0000_s40961" name="Формула" r:id="rId3" imgW="1257120" imgH="228600" progId="Equation.3">
              <p:embed/>
            </p:oleObj>
          </a:graphicData>
        </a:graphic>
      </p:graphicFrame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2833702" y="1000121"/>
          <a:ext cx="2533650" cy="400050"/>
        </p:xfrm>
        <a:graphic>
          <a:graphicData uri="http://schemas.openxmlformats.org/presentationml/2006/ole">
            <p:oleObj spid="_x0000_s40962" name="Формула" r:id="rId4" imgW="1447560" imgH="2286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71802" y="64291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Решение.</a:t>
            </a:r>
            <a:endParaRPr lang="ru-RU" dirty="0"/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1714480" y="2143116"/>
          <a:ext cx="4778375" cy="400050"/>
        </p:xfrm>
        <a:graphic>
          <a:graphicData uri="http://schemas.openxmlformats.org/presentationml/2006/ole">
            <p:oleObj spid="_x0000_s40963" name="Формула" r:id="rId5" imgW="2730240" imgH="228600" progId="Equation.3">
              <p:embed/>
            </p:oleObj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2714612" y="1357298"/>
          <a:ext cx="2933700" cy="400050"/>
        </p:xfrm>
        <a:graphic>
          <a:graphicData uri="http://schemas.openxmlformats.org/presentationml/2006/ole">
            <p:oleObj spid="_x0000_s40964" name="Формула" r:id="rId6" imgW="1676160" imgH="228600" progId="Equation.3">
              <p:embed/>
            </p:oleObj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2666960" y="2547924"/>
          <a:ext cx="3355992" cy="400052"/>
        </p:xfrm>
        <a:graphic>
          <a:graphicData uri="http://schemas.openxmlformats.org/presentationml/2006/ole">
            <p:oleObj spid="_x0000_s40965" name="Формула" r:id="rId7" imgW="1917360" imgH="228600" progId="Equation.3">
              <p:embed/>
            </p:oleObj>
          </a:graphicData>
        </a:graphic>
      </p:graphicFrame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2666960" y="2905114"/>
          <a:ext cx="3200400" cy="400050"/>
        </p:xfrm>
        <a:graphic>
          <a:graphicData uri="http://schemas.openxmlformats.org/presentationml/2006/ole">
            <p:oleObj spid="_x0000_s40966" name="Формула" r:id="rId8" imgW="1828800" imgH="2286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85918" y="3333755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Так как</a:t>
            </a:r>
            <a:endParaRPr lang="ru-RU" dirty="0"/>
          </a:p>
        </p:txBody>
      </p:sp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2928926" y="3333755"/>
          <a:ext cx="1711325" cy="355600"/>
        </p:xfrm>
        <a:graphic>
          <a:graphicData uri="http://schemas.openxmlformats.org/presentationml/2006/ole">
            <p:oleObj spid="_x0000_s40967" name="Формула" r:id="rId9" imgW="977760" imgH="20304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714876" y="3333755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всех  </a:t>
            </a:r>
            <a:r>
              <a:rPr lang="en-US" dirty="0" smtClean="0"/>
              <a:t>x</a:t>
            </a:r>
            <a:r>
              <a:rPr lang="ru-RU" dirty="0" smtClean="0"/>
              <a:t>, то</a:t>
            </a:r>
            <a:endParaRPr lang="ru-RU" dirty="0"/>
          </a:p>
        </p:txBody>
      </p:sp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3214678" y="3893117"/>
          <a:ext cx="1485900" cy="330200"/>
        </p:xfrm>
        <a:graphic>
          <a:graphicData uri="http://schemas.openxmlformats.org/presentationml/2006/ole">
            <p:oleObj spid="_x0000_s40968" name="Формула" r:id="rId10" imgW="914400" imgH="203040" progId="Equation.3">
              <p:embed/>
            </p:oleObj>
          </a:graphicData>
        </a:graphic>
      </p:graphicFrame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3121016" y="4301104"/>
          <a:ext cx="1651000" cy="330200"/>
        </p:xfrm>
        <a:graphic>
          <a:graphicData uri="http://schemas.openxmlformats.org/presentationml/2006/ole">
            <p:oleObj spid="_x0000_s40969" name="Формула" r:id="rId11" imgW="1015920" imgH="203040" progId="Equation.3">
              <p:embed/>
            </p:oleObj>
          </a:graphicData>
        </a:graphic>
      </p:graphicFrame>
      <p:cxnSp>
        <p:nvCxnSpPr>
          <p:cNvPr id="15" name="Прямая со стрелкой 14"/>
          <p:cNvCxnSpPr/>
          <p:nvPr/>
        </p:nvCxnSpPr>
        <p:spPr>
          <a:xfrm>
            <a:off x="2643174" y="5059932"/>
            <a:ext cx="235745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 flipV="1">
            <a:off x="3286116" y="4988494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/>
          </a:p>
        </p:txBody>
      </p:sp>
      <p:sp>
        <p:nvSpPr>
          <p:cNvPr id="17" name="Овал 16"/>
          <p:cNvSpPr/>
          <p:nvPr/>
        </p:nvSpPr>
        <p:spPr>
          <a:xfrm flipV="1">
            <a:off x="4071934" y="4988494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/>
          </a:p>
        </p:txBody>
      </p:sp>
      <p:sp>
        <p:nvSpPr>
          <p:cNvPr id="18" name="TextBox 17"/>
          <p:cNvSpPr txBox="1"/>
          <p:nvPr/>
        </p:nvSpPr>
        <p:spPr>
          <a:xfrm>
            <a:off x="3143240" y="520280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000496" y="520280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714612" y="455986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571868" y="455986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357686" y="455986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857752" y="513137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357554" y="477418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//////////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28992" y="564357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r>
              <a:rPr lang="en-US" dirty="0" smtClean="0"/>
              <a:t>&lt;x&lt;3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857488" y="6143644"/>
            <a:ext cx="1586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Ответ: 1</a:t>
            </a:r>
            <a:r>
              <a:rPr lang="en-US" dirty="0" smtClean="0"/>
              <a:t>&lt;x&lt;3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357422" y="1785926"/>
            <a:ext cx="4214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Применим формулу разности квадратов</a:t>
            </a:r>
            <a:endParaRPr lang="ru-RU" sz="1600" dirty="0"/>
          </a:p>
        </p:txBody>
      </p:sp>
      <p:sp>
        <p:nvSpPr>
          <p:cNvPr id="31" name="Управляющая кнопка: далее 30">
            <a:hlinkClick r:id="" action="ppaction://hlinkshowjump?jump=nextslide" highlightClick="1"/>
          </p:cNvPr>
          <p:cNvSpPr/>
          <p:nvPr/>
        </p:nvSpPr>
        <p:spPr>
          <a:xfrm>
            <a:off x="7500958" y="6500834"/>
            <a:ext cx="571504" cy="21431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назад 31">
            <a:hlinkClick r:id="" action="ppaction://hlinkshowjump?jump=previousslide" highlightClick="1"/>
          </p:cNvPr>
          <p:cNvSpPr/>
          <p:nvPr/>
        </p:nvSpPr>
        <p:spPr>
          <a:xfrm>
            <a:off x="6929454" y="6500834"/>
            <a:ext cx="571504" cy="21431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Управляющая кнопка: возврат 32">
            <a:hlinkClick r:id="rId12" action="ppaction://hlinksldjump" highlightClick="1"/>
          </p:cNvPr>
          <p:cNvSpPr/>
          <p:nvPr/>
        </p:nvSpPr>
        <p:spPr>
          <a:xfrm>
            <a:off x="8072462" y="6500834"/>
            <a:ext cx="642942" cy="21431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/>
      <p:bldP spid="12" grpId="0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С3. Решите неравенство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3286116" y="285728"/>
          <a:ext cx="2357453" cy="409992"/>
        </p:xfrm>
        <a:graphic>
          <a:graphicData uri="http://schemas.openxmlformats.org/presentationml/2006/ole">
            <p:oleObj spid="_x0000_s45058" name="Формула" r:id="rId3" imgW="1168200" imgH="203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00232" y="857232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Решение.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643042" y="2643182"/>
            <a:ext cx="542928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429124" y="200024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928926" y="200024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928926" y="278605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429124" y="278605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143636" y="207167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143636" y="278605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3786182" y="2643182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5430050" y="2642388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71868" y="285749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-2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500694" y="2928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643042" y="221455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+ 2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643042" y="278605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- 2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500166" y="3357562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Решим неравенство в каждом из трех промежутков</a:t>
            </a:r>
            <a:endParaRPr lang="ru-RU" dirty="0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1643042" y="3929066"/>
          <a:ext cx="736377" cy="303214"/>
        </p:xfrm>
        <a:graphic>
          <a:graphicData uri="http://schemas.openxmlformats.org/presentationml/2006/ole">
            <p:oleObj spid="_x0000_s45059" name="Формула" r:id="rId4" imgW="431640" imgH="177480" progId="Equation.3">
              <p:embed/>
            </p:oleObj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1428728" y="4214818"/>
          <a:ext cx="2230438" cy="346075"/>
        </p:xfrm>
        <a:graphic>
          <a:graphicData uri="http://schemas.openxmlformats.org/presentationml/2006/ole">
            <p:oleObj spid="_x0000_s45060" name="Формула" r:id="rId5" imgW="1307880" imgH="203040" progId="Equation.3">
              <p:embed/>
            </p:oleObj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1500166" y="4643446"/>
          <a:ext cx="736600" cy="303212"/>
        </p:xfrm>
        <a:graphic>
          <a:graphicData uri="http://schemas.openxmlformats.org/presentationml/2006/ole">
            <p:oleObj spid="_x0000_s45061" name="Формула" r:id="rId6" imgW="431640" imgH="177480" progId="Equation.3">
              <p:embed/>
            </p:oleObj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4641853" y="3857630"/>
          <a:ext cx="1169987" cy="303213"/>
        </p:xfrm>
        <a:graphic>
          <a:graphicData uri="http://schemas.openxmlformats.org/presentationml/2006/ole">
            <p:oleObj spid="_x0000_s45062" name="Формула" r:id="rId7" imgW="685800" imgH="177480" progId="Equation.3">
              <p:embed/>
            </p:oleObj>
          </a:graphicData>
        </a:graphic>
      </p:graphicFrame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4500562" y="4214818"/>
          <a:ext cx="2036763" cy="347663"/>
        </p:xfrm>
        <a:graphic>
          <a:graphicData uri="http://schemas.openxmlformats.org/presentationml/2006/ole">
            <p:oleObj spid="_x0000_s45063" name="Формула" r:id="rId8" imgW="1193760" imgH="203040" progId="Equation.3">
              <p:embed/>
            </p:oleObj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/>
        </p:nvGraphicFramePr>
        <p:xfrm>
          <a:off x="1285852" y="3929066"/>
          <a:ext cx="357190" cy="699996"/>
        </p:xfrm>
        <a:graphic>
          <a:graphicData uri="http://schemas.openxmlformats.org/presentationml/2006/ole">
            <p:oleObj spid="_x0000_s45064" name="Формула" r:id="rId9" imgW="164880" imgH="215640" progId="Equation.3">
              <p:embed/>
            </p:oleObj>
          </a:graphicData>
        </a:graphic>
      </p:graphicFrame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4286248" y="3857628"/>
          <a:ext cx="357187" cy="700087"/>
        </p:xfrm>
        <a:graphic>
          <a:graphicData uri="http://schemas.openxmlformats.org/presentationml/2006/ole">
            <p:oleObj spid="_x0000_s45065" name="Формула" r:id="rId10" imgW="164880" imgH="215640" progId="Equation.3">
              <p:embed/>
            </p:oleObj>
          </a:graphicData>
        </a:graphic>
      </p:graphicFrame>
      <p:graphicFrame>
        <p:nvGraphicFramePr>
          <p:cNvPr id="45066" name="Object 10"/>
          <p:cNvGraphicFramePr>
            <a:graphicFrameLocks noChangeAspect="1"/>
          </p:cNvGraphicFramePr>
          <p:nvPr/>
        </p:nvGraphicFramePr>
        <p:xfrm>
          <a:off x="1500166" y="4929198"/>
          <a:ext cx="909637" cy="303212"/>
        </p:xfrm>
        <a:graphic>
          <a:graphicData uri="http://schemas.openxmlformats.org/presentationml/2006/ole">
            <p:oleObj spid="_x0000_s45066" name="Формула" r:id="rId11" imgW="533160" imgH="177480" progId="Equation.3">
              <p:embed/>
            </p:oleObj>
          </a:graphicData>
        </a:graphic>
      </p:graphicFrame>
      <p:graphicFrame>
        <p:nvGraphicFramePr>
          <p:cNvPr id="45067" name="Object 11"/>
          <p:cNvGraphicFramePr>
            <a:graphicFrameLocks noChangeAspect="1"/>
          </p:cNvGraphicFramePr>
          <p:nvPr/>
        </p:nvGraphicFramePr>
        <p:xfrm>
          <a:off x="1285852" y="4643446"/>
          <a:ext cx="357187" cy="700087"/>
        </p:xfrm>
        <a:graphic>
          <a:graphicData uri="http://schemas.openxmlformats.org/presentationml/2006/ole">
            <p:oleObj spid="_x0000_s45067" name="Формула" r:id="rId12" imgW="164880" imgH="215640" progId="Equation.3">
              <p:embed/>
            </p:oleObj>
          </a:graphicData>
        </a:graphic>
      </p:graphicFrame>
      <p:graphicFrame>
        <p:nvGraphicFramePr>
          <p:cNvPr id="45068" name="Object 12"/>
          <p:cNvGraphicFramePr>
            <a:graphicFrameLocks noChangeAspect="1"/>
          </p:cNvGraphicFramePr>
          <p:nvPr/>
        </p:nvGraphicFramePr>
        <p:xfrm>
          <a:off x="4500562" y="4572008"/>
          <a:ext cx="1169987" cy="303213"/>
        </p:xfrm>
        <a:graphic>
          <a:graphicData uri="http://schemas.openxmlformats.org/presentationml/2006/ole">
            <p:oleObj spid="_x0000_s45068" name="Формула" r:id="rId13" imgW="685800" imgH="177480" progId="Equation.3">
              <p:embed/>
            </p:oleObj>
          </a:graphicData>
        </a:graphic>
      </p:graphicFrame>
      <p:graphicFrame>
        <p:nvGraphicFramePr>
          <p:cNvPr id="45069" name="Object 13"/>
          <p:cNvGraphicFramePr>
            <a:graphicFrameLocks noChangeAspect="1"/>
          </p:cNvGraphicFramePr>
          <p:nvPr/>
        </p:nvGraphicFramePr>
        <p:xfrm>
          <a:off x="4572000" y="4929198"/>
          <a:ext cx="584200" cy="303212"/>
        </p:xfrm>
        <a:graphic>
          <a:graphicData uri="http://schemas.openxmlformats.org/presentationml/2006/ole">
            <p:oleObj spid="_x0000_s45069" name="Формула" r:id="rId14" imgW="342720" imgH="177480" progId="Equation.3">
              <p:embed/>
            </p:oleObj>
          </a:graphicData>
        </a:graphic>
      </p:graphicFrame>
      <p:graphicFrame>
        <p:nvGraphicFramePr>
          <p:cNvPr id="45070" name="Object 14"/>
          <p:cNvGraphicFramePr>
            <a:graphicFrameLocks noChangeAspect="1"/>
          </p:cNvGraphicFramePr>
          <p:nvPr/>
        </p:nvGraphicFramePr>
        <p:xfrm>
          <a:off x="4286248" y="4572008"/>
          <a:ext cx="357187" cy="700088"/>
        </p:xfrm>
        <a:graphic>
          <a:graphicData uri="http://schemas.openxmlformats.org/presentationml/2006/ole">
            <p:oleObj spid="_x0000_s45070" name="Формула" r:id="rId15" imgW="164880" imgH="215640" progId="Equation.3">
              <p:embed/>
            </p:oleObj>
          </a:graphicData>
        </a:graphic>
      </p:graphicFrame>
      <p:graphicFrame>
        <p:nvGraphicFramePr>
          <p:cNvPr id="45071" name="Object 15"/>
          <p:cNvGraphicFramePr>
            <a:graphicFrameLocks noChangeAspect="1"/>
          </p:cNvGraphicFramePr>
          <p:nvPr/>
        </p:nvGraphicFramePr>
        <p:xfrm>
          <a:off x="1500166" y="5286388"/>
          <a:ext cx="736600" cy="303212"/>
        </p:xfrm>
        <a:graphic>
          <a:graphicData uri="http://schemas.openxmlformats.org/presentationml/2006/ole">
            <p:oleObj spid="_x0000_s45071" name="Формула" r:id="rId16" imgW="431640" imgH="177480" progId="Equation.3">
              <p:embed/>
            </p:oleObj>
          </a:graphicData>
        </a:graphic>
      </p:graphicFrame>
      <p:graphicFrame>
        <p:nvGraphicFramePr>
          <p:cNvPr id="45072" name="Object 16"/>
          <p:cNvGraphicFramePr>
            <a:graphicFrameLocks noChangeAspect="1"/>
          </p:cNvGraphicFramePr>
          <p:nvPr/>
        </p:nvGraphicFramePr>
        <p:xfrm>
          <a:off x="1500166" y="5572140"/>
          <a:ext cx="736600" cy="303213"/>
        </p:xfrm>
        <a:graphic>
          <a:graphicData uri="http://schemas.openxmlformats.org/presentationml/2006/ole">
            <p:oleObj spid="_x0000_s45072" name="Формула" r:id="rId17" imgW="431640" imgH="177480" progId="Equation.3">
              <p:embed/>
            </p:oleObj>
          </a:graphicData>
        </a:graphic>
      </p:graphicFrame>
      <p:graphicFrame>
        <p:nvGraphicFramePr>
          <p:cNvPr id="45073" name="Object 17"/>
          <p:cNvGraphicFramePr>
            <a:graphicFrameLocks noChangeAspect="1"/>
          </p:cNvGraphicFramePr>
          <p:nvPr/>
        </p:nvGraphicFramePr>
        <p:xfrm>
          <a:off x="1285852" y="5286388"/>
          <a:ext cx="357187" cy="700088"/>
        </p:xfrm>
        <a:graphic>
          <a:graphicData uri="http://schemas.openxmlformats.org/presentationml/2006/ole">
            <p:oleObj spid="_x0000_s45073" name="Формула" r:id="rId18" imgW="164880" imgH="215640" progId="Equation.3">
              <p:embed/>
            </p:oleObj>
          </a:graphicData>
        </a:graphic>
      </p:graphicFrame>
      <p:graphicFrame>
        <p:nvGraphicFramePr>
          <p:cNvPr id="45074" name="Object 18"/>
          <p:cNvGraphicFramePr>
            <a:graphicFrameLocks noChangeAspect="1"/>
          </p:cNvGraphicFramePr>
          <p:nvPr/>
        </p:nvGraphicFramePr>
        <p:xfrm>
          <a:off x="1214414" y="6000768"/>
          <a:ext cx="1298575" cy="303213"/>
        </p:xfrm>
        <a:graphic>
          <a:graphicData uri="http://schemas.openxmlformats.org/presentationml/2006/ole">
            <p:oleObj spid="_x0000_s45074" name="Формула" r:id="rId19" imgW="761760" imgH="177480" progId="Equation.3">
              <p:embed/>
            </p:oleObj>
          </a:graphicData>
        </a:graphic>
      </p:graphicFrame>
      <p:graphicFrame>
        <p:nvGraphicFramePr>
          <p:cNvPr id="45075" name="Object 19"/>
          <p:cNvGraphicFramePr>
            <a:graphicFrameLocks noChangeAspect="1"/>
          </p:cNvGraphicFramePr>
          <p:nvPr/>
        </p:nvGraphicFramePr>
        <p:xfrm>
          <a:off x="4500562" y="5286388"/>
          <a:ext cx="1169988" cy="303213"/>
        </p:xfrm>
        <a:graphic>
          <a:graphicData uri="http://schemas.openxmlformats.org/presentationml/2006/ole">
            <p:oleObj spid="_x0000_s45075" name="Формула" r:id="rId20" imgW="685800" imgH="177480" progId="Equation.3">
              <p:embed/>
            </p:oleObj>
          </a:graphicData>
        </a:graphic>
      </p:graphicFrame>
      <p:graphicFrame>
        <p:nvGraphicFramePr>
          <p:cNvPr id="45076" name="Object 20"/>
          <p:cNvGraphicFramePr>
            <a:graphicFrameLocks noChangeAspect="1"/>
          </p:cNvGraphicFramePr>
          <p:nvPr/>
        </p:nvGraphicFramePr>
        <p:xfrm>
          <a:off x="4572000" y="6000768"/>
          <a:ext cx="1169987" cy="303213"/>
        </p:xfrm>
        <a:graphic>
          <a:graphicData uri="http://schemas.openxmlformats.org/presentationml/2006/ole">
            <p:oleObj spid="_x0000_s45076" name="Формула" r:id="rId21" imgW="685800" imgH="177480" progId="Equation.3">
              <p:embed/>
            </p:oleObj>
          </a:graphicData>
        </a:graphic>
      </p:graphicFrame>
      <p:graphicFrame>
        <p:nvGraphicFramePr>
          <p:cNvPr id="45077" name="Object 21"/>
          <p:cNvGraphicFramePr>
            <a:graphicFrameLocks noChangeAspect="1"/>
          </p:cNvGraphicFramePr>
          <p:nvPr/>
        </p:nvGraphicFramePr>
        <p:xfrm>
          <a:off x="4714876" y="5572140"/>
          <a:ext cx="627063" cy="303213"/>
        </p:xfrm>
        <a:graphic>
          <a:graphicData uri="http://schemas.openxmlformats.org/presentationml/2006/ole">
            <p:oleObj spid="_x0000_s45077" name="Формула" r:id="rId22" imgW="368280" imgH="177480" progId="Equation.3">
              <p:embed/>
            </p:oleObj>
          </a:graphicData>
        </a:graphic>
      </p:graphicFrame>
      <p:graphicFrame>
        <p:nvGraphicFramePr>
          <p:cNvPr id="45078" name="Object 22"/>
          <p:cNvGraphicFramePr>
            <a:graphicFrameLocks noChangeAspect="1"/>
          </p:cNvGraphicFramePr>
          <p:nvPr/>
        </p:nvGraphicFramePr>
        <p:xfrm>
          <a:off x="4357686" y="5214950"/>
          <a:ext cx="357187" cy="700088"/>
        </p:xfrm>
        <a:graphic>
          <a:graphicData uri="http://schemas.openxmlformats.org/presentationml/2006/ole">
            <p:oleObj spid="_x0000_s45078" name="Формула" r:id="rId23" imgW="164880" imgH="215640" progId="Equation.3">
              <p:embed/>
            </p:oleObj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928662" y="400050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3857620" y="392906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2)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857224" y="1285860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Используем метод интервалов для модулей</a:t>
            </a:r>
            <a:endParaRPr lang="ru-RU" dirty="0"/>
          </a:p>
        </p:txBody>
      </p:sp>
      <p:sp>
        <p:nvSpPr>
          <p:cNvPr id="45" name="Управляющая кнопка: далее 44">
            <a:hlinkClick r:id="" action="ppaction://hlinkshowjump?jump=nextslide" highlightClick="1"/>
          </p:cNvPr>
          <p:cNvSpPr/>
          <p:nvPr/>
        </p:nvSpPr>
        <p:spPr>
          <a:xfrm>
            <a:off x="7500958" y="6500834"/>
            <a:ext cx="571504" cy="21431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Управляющая кнопка: назад 45">
            <a:hlinkClick r:id="" action="ppaction://hlinkshowjump?jump=previousslide" highlightClick="1"/>
          </p:cNvPr>
          <p:cNvSpPr/>
          <p:nvPr/>
        </p:nvSpPr>
        <p:spPr>
          <a:xfrm>
            <a:off x="6929454" y="6500834"/>
            <a:ext cx="571504" cy="21431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Управляющая кнопка: возврат 46">
            <a:hlinkClick r:id="rId24" action="ppaction://hlinksldjump" highlightClick="1"/>
          </p:cNvPr>
          <p:cNvSpPr/>
          <p:nvPr/>
        </p:nvSpPr>
        <p:spPr>
          <a:xfrm>
            <a:off x="8072462" y="6500834"/>
            <a:ext cx="642942" cy="21431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9" grpId="0"/>
      <p:bldP spid="10" grpId="0"/>
      <p:bldP spid="11" grpId="0"/>
      <p:bldP spid="12" grpId="0"/>
      <p:bldP spid="18" grpId="0"/>
      <p:bldP spid="19" grpId="0"/>
      <p:bldP spid="21" grpId="0"/>
      <p:bldP spid="22" grpId="0"/>
      <p:bldP spid="23" grpId="0"/>
      <p:bldP spid="39" grpId="0"/>
      <p:bldP spid="40" grpId="0"/>
      <p:bldP spid="4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3357554" y="428604"/>
          <a:ext cx="608013" cy="303212"/>
        </p:xfrm>
        <a:graphic>
          <a:graphicData uri="http://schemas.openxmlformats.org/presentationml/2006/ole">
            <p:oleObj spid="_x0000_s48130" name="Формула" r:id="rId3" imgW="355320" imgH="177480" progId="Equation.3">
              <p:embed/>
            </p:oleObj>
          </a:graphicData>
        </a:graphic>
      </p:graphicFrame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3286116" y="785794"/>
          <a:ext cx="2036763" cy="347663"/>
        </p:xfrm>
        <a:graphic>
          <a:graphicData uri="http://schemas.openxmlformats.org/presentationml/2006/ole">
            <p:oleObj spid="_x0000_s48131" name="Формула" r:id="rId4" imgW="1193760" imgH="203040" progId="Equation.3">
              <p:embed/>
            </p:oleObj>
          </a:graphicData>
        </a:graphic>
      </p:graphicFrame>
      <p:graphicFrame>
        <p:nvGraphicFramePr>
          <p:cNvPr id="4" name="Object 9"/>
          <p:cNvGraphicFramePr>
            <a:graphicFrameLocks noChangeAspect="1"/>
          </p:cNvGraphicFramePr>
          <p:nvPr/>
        </p:nvGraphicFramePr>
        <p:xfrm>
          <a:off x="3071802" y="428604"/>
          <a:ext cx="357187" cy="700087"/>
        </p:xfrm>
        <a:graphic>
          <a:graphicData uri="http://schemas.openxmlformats.org/presentationml/2006/ole">
            <p:oleObj spid="_x0000_s48132" name="Формула" r:id="rId5" imgW="164880" imgH="215640" progId="Equation.3">
              <p:embed/>
            </p:oleObj>
          </a:graphicData>
        </a:graphic>
      </p:graphicFrame>
      <p:graphicFrame>
        <p:nvGraphicFramePr>
          <p:cNvPr id="5" name="Object 12"/>
          <p:cNvGraphicFramePr>
            <a:graphicFrameLocks noChangeAspect="1"/>
          </p:cNvGraphicFramePr>
          <p:nvPr/>
        </p:nvGraphicFramePr>
        <p:xfrm>
          <a:off x="3428992" y="1500174"/>
          <a:ext cx="606425" cy="303213"/>
        </p:xfrm>
        <a:graphic>
          <a:graphicData uri="http://schemas.openxmlformats.org/presentationml/2006/ole">
            <p:oleObj spid="_x0000_s48133" name="Формула" r:id="rId6" imgW="355320" imgH="177480" progId="Equation.3">
              <p:embed/>
            </p:oleObj>
          </a:graphicData>
        </a:graphic>
      </p:graphicFrame>
      <p:graphicFrame>
        <p:nvGraphicFramePr>
          <p:cNvPr id="6" name="Object 13"/>
          <p:cNvGraphicFramePr>
            <a:graphicFrameLocks noChangeAspect="1"/>
          </p:cNvGraphicFramePr>
          <p:nvPr/>
        </p:nvGraphicFramePr>
        <p:xfrm>
          <a:off x="3352807" y="1785938"/>
          <a:ext cx="736600" cy="303212"/>
        </p:xfrm>
        <a:graphic>
          <a:graphicData uri="http://schemas.openxmlformats.org/presentationml/2006/ole">
            <p:oleObj spid="_x0000_s48134" name="Формула" r:id="rId7" imgW="431640" imgH="177480" progId="Equation.3">
              <p:embed/>
            </p:oleObj>
          </a:graphicData>
        </a:graphic>
      </p:graphicFrame>
      <p:graphicFrame>
        <p:nvGraphicFramePr>
          <p:cNvPr id="7" name="Object 14"/>
          <p:cNvGraphicFramePr>
            <a:graphicFrameLocks noChangeAspect="1"/>
          </p:cNvGraphicFramePr>
          <p:nvPr/>
        </p:nvGraphicFramePr>
        <p:xfrm>
          <a:off x="3143240" y="1500174"/>
          <a:ext cx="357187" cy="700088"/>
        </p:xfrm>
        <a:graphic>
          <a:graphicData uri="http://schemas.openxmlformats.org/presentationml/2006/ole">
            <p:oleObj spid="_x0000_s48135" name="Формула" r:id="rId8" imgW="164880" imgH="215640" progId="Equation.3">
              <p:embed/>
            </p:oleObj>
          </a:graphicData>
        </a:graphic>
      </p:graphicFrame>
      <p:graphicFrame>
        <p:nvGraphicFramePr>
          <p:cNvPr id="8" name="Object 19"/>
          <p:cNvGraphicFramePr>
            <a:graphicFrameLocks noChangeAspect="1"/>
          </p:cNvGraphicFramePr>
          <p:nvPr/>
        </p:nvGraphicFramePr>
        <p:xfrm>
          <a:off x="3428992" y="2428868"/>
          <a:ext cx="606425" cy="303213"/>
        </p:xfrm>
        <a:graphic>
          <a:graphicData uri="http://schemas.openxmlformats.org/presentationml/2006/ole">
            <p:oleObj spid="_x0000_s48136" name="Формула" r:id="rId9" imgW="355320" imgH="177480" progId="Equation.3">
              <p:embed/>
            </p:oleObj>
          </a:graphicData>
        </a:graphic>
      </p:graphicFrame>
      <p:graphicFrame>
        <p:nvGraphicFramePr>
          <p:cNvPr id="9" name="Object 20"/>
          <p:cNvGraphicFramePr>
            <a:graphicFrameLocks noChangeAspect="1"/>
          </p:cNvGraphicFramePr>
          <p:nvPr/>
        </p:nvGraphicFramePr>
        <p:xfrm>
          <a:off x="3428992" y="3071810"/>
          <a:ext cx="974725" cy="303213"/>
        </p:xfrm>
        <a:graphic>
          <a:graphicData uri="http://schemas.openxmlformats.org/presentationml/2006/ole">
            <p:oleObj spid="_x0000_s48137" name="Формула" r:id="rId10" imgW="571320" imgH="177480" progId="Equation.3">
              <p:embed/>
            </p:oleObj>
          </a:graphicData>
        </a:graphic>
      </p:graphicFrame>
      <p:graphicFrame>
        <p:nvGraphicFramePr>
          <p:cNvPr id="10" name="Object 21"/>
          <p:cNvGraphicFramePr>
            <a:graphicFrameLocks noChangeAspect="1"/>
          </p:cNvGraphicFramePr>
          <p:nvPr/>
        </p:nvGraphicFramePr>
        <p:xfrm>
          <a:off x="3428992" y="2714620"/>
          <a:ext cx="584200" cy="303213"/>
        </p:xfrm>
        <a:graphic>
          <a:graphicData uri="http://schemas.openxmlformats.org/presentationml/2006/ole">
            <p:oleObj spid="_x0000_s48138" name="Формула" r:id="rId11" imgW="342720" imgH="177480" progId="Equation.3">
              <p:embed/>
            </p:oleObj>
          </a:graphicData>
        </a:graphic>
      </p:graphicFrame>
      <p:graphicFrame>
        <p:nvGraphicFramePr>
          <p:cNvPr id="11" name="Object 22"/>
          <p:cNvGraphicFramePr>
            <a:graphicFrameLocks noChangeAspect="1"/>
          </p:cNvGraphicFramePr>
          <p:nvPr/>
        </p:nvGraphicFramePr>
        <p:xfrm>
          <a:off x="3143240" y="2357430"/>
          <a:ext cx="357187" cy="700088"/>
        </p:xfrm>
        <a:graphic>
          <a:graphicData uri="http://schemas.openxmlformats.org/presentationml/2006/ole">
            <p:oleObj spid="_x0000_s48139" name="Формула" r:id="rId12" imgW="164880" imgH="21564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285984" y="42860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3)</a:t>
            </a:r>
            <a:endParaRPr lang="ru-RU" dirty="0"/>
          </a:p>
        </p:txBody>
      </p:sp>
      <p:graphicFrame>
        <p:nvGraphicFramePr>
          <p:cNvPr id="48140" name="Object 12"/>
          <p:cNvGraphicFramePr>
            <a:graphicFrameLocks noChangeAspect="1"/>
          </p:cNvGraphicFramePr>
          <p:nvPr/>
        </p:nvGraphicFramePr>
        <p:xfrm>
          <a:off x="3221028" y="4071945"/>
          <a:ext cx="1300163" cy="303213"/>
        </p:xfrm>
        <a:graphic>
          <a:graphicData uri="http://schemas.openxmlformats.org/presentationml/2006/ole">
            <p:oleObj spid="_x0000_s48140" name="Формула" r:id="rId13" imgW="761760" imgH="177480" progId="Equation.3">
              <p:embed/>
            </p:oleObj>
          </a:graphicData>
        </a:graphic>
      </p:graphicFrame>
      <p:graphicFrame>
        <p:nvGraphicFramePr>
          <p:cNvPr id="48141" name="Object 13"/>
          <p:cNvGraphicFramePr>
            <a:graphicFrameLocks noChangeAspect="1"/>
          </p:cNvGraphicFramePr>
          <p:nvPr/>
        </p:nvGraphicFramePr>
        <p:xfrm>
          <a:off x="3286116" y="4500570"/>
          <a:ext cx="1169987" cy="303213"/>
        </p:xfrm>
        <a:graphic>
          <a:graphicData uri="http://schemas.openxmlformats.org/presentationml/2006/ole">
            <p:oleObj spid="_x0000_s48141" name="Формула" r:id="rId14" imgW="685800" imgH="177480" progId="Equation.3">
              <p:embed/>
            </p:oleObj>
          </a:graphicData>
        </a:graphic>
      </p:graphicFrame>
      <p:graphicFrame>
        <p:nvGraphicFramePr>
          <p:cNvPr id="48142" name="Object 14"/>
          <p:cNvGraphicFramePr>
            <a:graphicFrameLocks noChangeAspect="1"/>
          </p:cNvGraphicFramePr>
          <p:nvPr/>
        </p:nvGraphicFramePr>
        <p:xfrm>
          <a:off x="3311506" y="4857767"/>
          <a:ext cx="974725" cy="303213"/>
        </p:xfrm>
        <a:graphic>
          <a:graphicData uri="http://schemas.openxmlformats.org/presentationml/2006/ole">
            <p:oleObj spid="_x0000_s48142" name="Формула" r:id="rId15" imgW="571320" imgH="177480" progId="Equation.3">
              <p:embed/>
            </p:oleObj>
          </a:graphicData>
        </a:graphic>
      </p:graphicFrame>
      <p:graphicFrame>
        <p:nvGraphicFramePr>
          <p:cNvPr id="48144" name="Object 16"/>
          <p:cNvGraphicFramePr>
            <a:graphicFrameLocks noChangeAspect="1"/>
          </p:cNvGraphicFramePr>
          <p:nvPr/>
        </p:nvGraphicFramePr>
        <p:xfrm>
          <a:off x="3025754" y="4071949"/>
          <a:ext cx="403994" cy="1214446"/>
        </p:xfrm>
        <a:graphic>
          <a:graphicData uri="http://schemas.openxmlformats.org/presentationml/2006/ole">
            <p:oleObj spid="_x0000_s48144" name="Формула" r:id="rId16" imgW="152280" imgH="21564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714612" y="607220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graphicFrame>
        <p:nvGraphicFramePr>
          <p:cNvPr id="48145" name="Object 17"/>
          <p:cNvGraphicFramePr>
            <a:graphicFrameLocks noChangeAspect="1"/>
          </p:cNvGraphicFramePr>
          <p:nvPr/>
        </p:nvGraphicFramePr>
        <p:xfrm>
          <a:off x="3316278" y="5286383"/>
          <a:ext cx="1147763" cy="303212"/>
        </p:xfrm>
        <a:graphic>
          <a:graphicData uri="http://schemas.openxmlformats.org/presentationml/2006/ole">
            <p:oleObj spid="_x0000_s48145" name="Формула" r:id="rId17" imgW="672840" imgH="177480" progId="Equation.3">
              <p:embed/>
            </p:oleObj>
          </a:graphicData>
        </a:graphic>
      </p:graphicFrame>
      <p:graphicFrame>
        <p:nvGraphicFramePr>
          <p:cNvPr id="48146" name="Object 18"/>
          <p:cNvGraphicFramePr>
            <a:graphicFrameLocks noChangeAspect="1"/>
          </p:cNvGraphicFramePr>
          <p:nvPr/>
        </p:nvGraphicFramePr>
        <p:xfrm>
          <a:off x="3500430" y="6072206"/>
          <a:ext cx="1147763" cy="303212"/>
        </p:xfrm>
        <a:graphic>
          <a:graphicData uri="http://schemas.openxmlformats.org/presentationml/2006/ole">
            <p:oleObj spid="_x0000_s48146" name="Формула" r:id="rId18" imgW="672840" imgH="177480" progId="Equation.3">
              <p:embed/>
            </p:oleObj>
          </a:graphicData>
        </a:graphic>
      </p:graphicFrame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7500958" y="6500834"/>
            <a:ext cx="571504" cy="21431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правляющая кнопка: назад 23">
            <a:hlinkClick r:id="" action="ppaction://hlinkshowjump?jump=previousslide" highlightClick="1"/>
          </p:cNvPr>
          <p:cNvSpPr/>
          <p:nvPr/>
        </p:nvSpPr>
        <p:spPr>
          <a:xfrm>
            <a:off x="6929454" y="6500834"/>
            <a:ext cx="571504" cy="21431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правляющая кнопка: возврат 24">
            <a:hlinkClick r:id="rId19" action="ppaction://hlinksldjump" highlightClick="1"/>
          </p:cNvPr>
          <p:cNvSpPr/>
          <p:nvPr/>
        </p:nvSpPr>
        <p:spPr>
          <a:xfrm>
            <a:off x="8072462" y="6500834"/>
            <a:ext cx="642942" cy="21431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С4. Решите неравенство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3214678" y="285728"/>
          <a:ext cx="2716212" cy="409575"/>
        </p:xfrm>
        <a:graphic>
          <a:graphicData uri="http://schemas.openxmlformats.org/presentationml/2006/ole">
            <p:oleObj spid="_x0000_s46081" name="Формула" r:id="rId3" imgW="1346040" imgH="203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00232" y="714356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Решение.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135729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Построим графики функций</a:t>
            </a:r>
            <a:endParaRPr lang="ru-RU" dirty="0"/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3643306" y="1357298"/>
          <a:ext cx="2743200" cy="409575"/>
        </p:xfrm>
        <a:graphic>
          <a:graphicData uri="http://schemas.openxmlformats.org/presentationml/2006/ole">
            <p:oleObj spid="_x0000_s46082" name="Формула" r:id="rId4" imgW="1358640" imgH="203040" progId="Equation.3">
              <p:embed/>
            </p:oleObj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7072330" y="1357298"/>
          <a:ext cx="1536700" cy="409575"/>
        </p:xfrm>
        <a:graphic>
          <a:graphicData uri="http://schemas.openxmlformats.org/presentationml/2006/ole">
            <p:oleObj spid="_x0000_s46083" name="Формула" r:id="rId5" imgW="761760" imgH="2030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72264" y="135729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857356" y="4143380"/>
            <a:ext cx="38576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2250265" y="3250405"/>
            <a:ext cx="250033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714744" y="3857628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3357554" y="2428868"/>
            <a:ext cx="1928826" cy="9286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V="1">
            <a:off x="2464579" y="2607463"/>
            <a:ext cx="1714512" cy="785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2357422" y="1928802"/>
            <a:ext cx="2714644" cy="250033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3428992" y="3286124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4500562" y="2285992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4465637" y="3963991"/>
            <a:ext cx="21431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 flipH="1" flipV="1">
            <a:off x="4465637" y="3606801"/>
            <a:ext cx="21431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4465637" y="3249611"/>
            <a:ext cx="21431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4465637" y="2892421"/>
            <a:ext cx="21431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 flipH="1" flipV="1">
            <a:off x="4465637" y="2535231"/>
            <a:ext cx="21431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928794" y="250030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= f (x)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5000628" y="207167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= f (x)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3143240" y="185736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5500694" y="421481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3714744" y="4214818"/>
            <a:ext cx="3571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2</a:t>
            </a:r>
            <a:endParaRPr lang="ru-RU" sz="1100" dirty="0"/>
          </a:p>
        </p:txBody>
      </p:sp>
      <p:sp>
        <p:nvSpPr>
          <p:cNvPr id="53" name="TextBox 52"/>
          <p:cNvSpPr txBox="1"/>
          <p:nvPr/>
        </p:nvSpPr>
        <p:spPr>
          <a:xfrm>
            <a:off x="3571868" y="4214818"/>
            <a:ext cx="3571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</a:t>
            </a:r>
            <a:endParaRPr lang="ru-RU" sz="1100" dirty="0"/>
          </a:p>
        </p:txBody>
      </p:sp>
      <p:sp>
        <p:nvSpPr>
          <p:cNvPr id="54" name="TextBox 53"/>
          <p:cNvSpPr txBox="1"/>
          <p:nvPr/>
        </p:nvSpPr>
        <p:spPr>
          <a:xfrm>
            <a:off x="4429124" y="414338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357158" y="5286388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График функции </a:t>
            </a:r>
            <a:r>
              <a:rPr lang="en-US" dirty="0" smtClean="0"/>
              <a:t>f(x) </a:t>
            </a:r>
            <a:r>
              <a:rPr lang="ru-RU" dirty="0" smtClean="0"/>
              <a:t>расположен ниже графика функции </a:t>
            </a:r>
            <a:r>
              <a:rPr lang="en-US" dirty="0" smtClean="0"/>
              <a:t>g(x) </a:t>
            </a:r>
            <a:r>
              <a:rPr lang="ru-RU" dirty="0" smtClean="0"/>
              <a:t>при </a:t>
            </a:r>
            <a:r>
              <a:rPr lang="en-US" dirty="0" smtClean="0"/>
              <a:t> </a:t>
            </a:r>
            <a:endParaRPr lang="ru-RU" dirty="0"/>
          </a:p>
        </p:txBody>
      </p:sp>
      <p:graphicFrame>
        <p:nvGraphicFramePr>
          <p:cNvPr id="56" name="Объект 55"/>
          <p:cNvGraphicFramePr>
            <a:graphicFrameLocks noChangeAspect="1"/>
          </p:cNvGraphicFramePr>
          <p:nvPr/>
        </p:nvGraphicFramePr>
        <p:xfrm>
          <a:off x="7500958" y="5286388"/>
          <a:ext cx="951709" cy="346076"/>
        </p:xfrm>
        <a:graphic>
          <a:graphicData uri="http://schemas.openxmlformats.org/presentationml/2006/ole">
            <p:oleObj spid="_x0000_s46084" name="Формула" r:id="rId6" imgW="558720" imgH="203040" progId="Equation.3">
              <p:embed/>
            </p:oleObj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3143240" y="614364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( 0; 6)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3214678" y="414338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4714876" y="2357430"/>
            <a:ext cx="21431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357686" y="2357430"/>
            <a:ext cx="21431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000496" y="2357430"/>
            <a:ext cx="21431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3571868" y="2357430"/>
            <a:ext cx="28575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214678" y="221455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1428728" y="4714884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Найдем абсциссы точек пересечения графиков</a:t>
            </a:r>
            <a:endParaRPr lang="ru-RU" dirty="0"/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 rot="5400000" flipH="1" flipV="1">
            <a:off x="3643308" y="4143378"/>
            <a:ext cx="142874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5400000" flipH="1" flipV="1">
            <a:off x="3786184" y="4143378"/>
            <a:ext cx="142874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Управляющая кнопка: далее 61">
            <a:hlinkClick r:id="" action="ppaction://hlinkshowjump?jump=nextslide" highlightClick="1"/>
          </p:cNvPr>
          <p:cNvSpPr/>
          <p:nvPr/>
        </p:nvSpPr>
        <p:spPr>
          <a:xfrm>
            <a:off x="7500958" y="6500834"/>
            <a:ext cx="571504" cy="21431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Управляющая кнопка: назад 63">
            <a:hlinkClick r:id="" action="ppaction://hlinkshowjump?jump=previousslide" highlightClick="1"/>
          </p:cNvPr>
          <p:cNvSpPr/>
          <p:nvPr/>
        </p:nvSpPr>
        <p:spPr>
          <a:xfrm>
            <a:off x="6929454" y="6500834"/>
            <a:ext cx="571504" cy="21431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Управляющая кнопка: возврат 64">
            <a:hlinkClick r:id="rId7" action="ppaction://hlinksldjump" highlightClick="1"/>
          </p:cNvPr>
          <p:cNvSpPr/>
          <p:nvPr/>
        </p:nvSpPr>
        <p:spPr>
          <a:xfrm>
            <a:off x="8072462" y="6500834"/>
            <a:ext cx="642942" cy="21431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8" grpId="0"/>
      <p:bldP spid="40" grpId="0" animBg="1"/>
      <p:bldP spid="41" grpId="0" animBg="1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7" grpId="0"/>
      <p:bldP spid="61" grpId="0"/>
      <p:bldP spid="63" grpId="0"/>
      <p:bldP spid="7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3011488" y="500063"/>
          <a:ext cx="1865312" cy="860425"/>
        </p:xfrm>
        <a:graphic>
          <a:graphicData uri="http://schemas.openxmlformats.org/presentationml/2006/ole">
            <p:oleObj spid="_x0000_s66562" name="Формула" r:id="rId3" imgW="990360" imgH="45720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5786" y="21429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B1.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214290"/>
            <a:ext cx="66437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Найдите количество  целочисленных решений неравенства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00298" y="1428736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Решение.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85918" y="1928802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Так как                            при                    , то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714612" y="1857364"/>
          <a:ext cx="1649422" cy="451896"/>
        </p:xfrm>
        <a:graphic>
          <a:graphicData uri="http://schemas.openxmlformats.org/presentationml/2006/ole">
            <p:oleObj spid="_x0000_s66563" name="Формула" r:id="rId4" imgW="927000" imgH="253800" progId="Equation.3">
              <p:embed/>
            </p:oleObj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4786314" y="1928802"/>
          <a:ext cx="1219200" cy="315913"/>
        </p:xfrm>
        <a:graphic>
          <a:graphicData uri="http://schemas.openxmlformats.org/presentationml/2006/ole">
            <p:oleObj spid="_x0000_s66564" name="Формула" r:id="rId5" imgW="685800" imgH="177480" progId="Equation.3">
              <p:embed/>
            </p:oleObj>
          </a:graphicData>
        </a:graphic>
      </p:graphicFrame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1357290" y="2714620"/>
          <a:ext cx="1716087" cy="360362"/>
        </p:xfrm>
        <a:graphic>
          <a:graphicData uri="http://schemas.openxmlformats.org/presentationml/2006/ole">
            <p:oleObj spid="_x0000_s66565" name="Формула" r:id="rId6" imgW="965160" imgH="203040" progId="Equation.3">
              <p:embed/>
            </p:oleObj>
          </a:graphicData>
        </a:graphic>
      </p:graphicFrame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1285852" y="3143248"/>
          <a:ext cx="1874838" cy="360363"/>
        </p:xfrm>
        <a:graphic>
          <a:graphicData uri="http://schemas.openxmlformats.org/presentationml/2006/ole">
            <p:oleObj spid="_x0000_s66566" name="Формула" r:id="rId7" imgW="1054080" imgH="203040" progId="Equation.3">
              <p:embed/>
            </p:oleObj>
          </a:graphicData>
        </a:graphic>
      </p:graphicFrame>
      <p:cxnSp>
        <p:nvCxnSpPr>
          <p:cNvPr id="13" name="Прямая со стрелкой 12"/>
          <p:cNvCxnSpPr/>
          <p:nvPr/>
        </p:nvCxnSpPr>
        <p:spPr>
          <a:xfrm>
            <a:off x="1142976" y="4143380"/>
            <a:ext cx="235745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 flipV="1">
            <a:off x="1785918" y="4071942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/>
          </a:p>
        </p:txBody>
      </p:sp>
      <p:sp>
        <p:nvSpPr>
          <p:cNvPr id="15" name="Овал 14"/>
          <p:cNvSpPr/>
          <p:nvPr/>
        </p:nvSpPr>
        <p:spPr>
          <a:xfrm flipV="1">
            <a:off x="2571736" y="4071942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/>
          </a:p>
        </p:txBody>
      </p:sp>
      <p:sp>
        <p:nvSpPr>
          <p:cNvPr id="16" name="TextBox 15"/>
          <p:cNvSpPr txBox="1"/>
          <p:nvPr/>
        </p:nvSpPr>
        <p:spPr>
          <a:xfrm>
            <a:off x="1643042" y="428625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-2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500298" y="428625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214414" y="364331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071670" y="364331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857488" y="364331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357554" y="421481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857356" y="385762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//////////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6568" name="Object 8"/>
          <p:cNvGraphicFramePr>
            <a:graphicFrameLocks noChangeAspect="1"/>
          </p:cNvGraphicFramePr>
          <p:nvPr/>
        </p:nvGraphicFramePr>
        <p:xfrm>
          <a:off x="1714480" y="4643446"/>
          <a:ext cx="1219200" cy="314325"/>
        </p:xfrm>
        <a:graphic>
          <a:graphicData uri="http://schemas.openxmlformats.org/presentationml/2006/ole">
            <p:oleObj spid="_x0000_s66568" name="Формула" r:id="rId8" imgW="685800" imgH="177480" progId="Equation.3">
              <p:embed/>
            </p:oleObj>
          </a:graphicData>
        </a:graphic>
      </p:graphicFrame>
      <p:graphicFrame>
        <p:nvGraphicFramePr>
          <p:cNvPr id="66569" name="Object 9"/>
          <p:cNvGraphicFramePr>
            <a:graphicFrameLocks noChangeAspect="1"/>
          </p:cNvGraphicFramePr>
          <p:nvPr/>
        </p:nvGraphicFramePr>
        <p:xfrm>
          <a:off x="5072063" y="2894013"/>
          <a:ext cx="1354137" cy="808037"/>
        </p:xfrm>
        <a:graphic>
          <a:graphicData uri="http://schemas.openxmlformats.org/presentationml/2006/ole">
            <p:oleObj spid="_x0000_s66569" name="Формула" r:id="rId9" imgW="761760" imgH="457200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000232" y="5643578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- 2; -1; 0; 1; 2  - целые решения неравенства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357422" y="6357958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Ответ: 5</a:t>
            </a:r>
            <a:endParaRPr lang="ru-RU" dirty="0"/>
          </a:p>
        </p:txBody>
      </p:sp>
      <p:graphicFrame>
        <p:nvGraphicFramePr>
          <p:cNvPr id="66570" name="Object 10"/>
          <p:cNvGraphicFramePr>
            <a:graphicFrameLocks noChangeAspect="1"/>
          </p:cNvGraphicFramePr>
          <p:nvPr/>
        </p:nvGraphicFramePr>
        <p:xfrm>
          <a:off x="5214942" y="3703110"/>
          <a:ext cx="1214446" cy="314856"/>
        </p:xfrm>
        <a:graphic>
          <a:graphicData uri="http://schemas.openxmlformats.org/presentationml/2006/ole">
            <p:oleObj spid="_x0000_s66570" name="Формула" r:id="rId10" imgW="685800" imgH="177480" progId="Equation.3">
              <p:embed/>
            </p:oleObj>
          </a:graphicData>
        </a:graphic>
      </p:graphicFrame>
      <p:sp>
        <p:nvSpPr>
          <p:cNvPr id="30" name="Управляющая кнопка: далее 29">
            <a:hlinkClick r:id="" action="ppaction://hlinkshowjump?jump=nextslide" highlightClick="1"/>
          </p:cNvPr>
          <p:cNvSpPr/>
          <p:nvPr/>
        </p:nvSpPr>
        <p:spPr>
          <a:xfrm>
            <a:off x="7500958" y="6500834"/>
            <a:ext cx="571504" cy="21431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назад 30">
            <a:hlinkClick r:id="" action="ppaction://hlinkshowjump?jump=previousslide" highlightClick="1"/>
          </p:cNvPr>
          <p:cNvSpPr/>
          <p:nvPr/>
        </p:nvSpPr>
        <p:spPr>
          <a:xfrm>
            <a:off x="6929454" y="6500834"/>
            <a:ext cx="571504" cy="21431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возврат 31">
            <a:hlinkClick r:id="rId11" action="ppaction://hlinksldjump" highlightClick="1"/>
          </p:cNvPr>
          <p:cNvSpPr/>
          <p:nvPr/>
        </p:nvSpPr>
        <p:spPr>
          <a:xfrm>
            <a:off x="8072462" y="6500834"/>
            <a:ext cx="642942" cy="21431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Box 3"/>
          <p:cNvSpPr txBox="1">
            <a:spLocks noChangeArrowheads="1"/>
          </p:cNvSpPr>
          <p:nvPr/>
        </p:nvSpPr>
        <p:spPr bwMode="auto">
          <a:xfrm>
            <a:off x="571500" y="1000125"/>
            <a:ext cx="76438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entury Schoolbook" pitchFamily="18" charset="0"/>
              </a:rPr>
              <a:t>Неравенства вида </a:t>
            </a:r>
          </a:p>
          <a:p>
            <a:r>
              <a:rPr lang="ru-RU" dirty="0">
                <a:latin typeface="Century Schoolbook" pitchFamily="18" charset="0"/>
              </a:rPr>
              <a:t>Где        </a:t>
            </a:r>
            <a:r>
              <a:rPr lang="ru-RU" dirty="0" smtClean="0">
                <a:latin typeface="Century Schoolbook" pitchFamily="18" charset="0"/>
              </a:rPr>
              <a:t> и         </a:t>
            </a:r>
            <a:r>
              <a:rPr lang="ru-RU" dirty="0">
                <a:latin typeface="Century Schoolbook" pitchFamily="18" charset="0"/>
              </a:rPr>
              <a:t>- линейные функции, называются </a:t>
            </a:r>
            <a:r>
              <a:rPr lang="ru-RU" b="1" i="1" dirty="0">
                <a:latin typeface="Century Schoolbook" pitchFamily="18" charset="0"/>
              </a:rPr>
              <a:t>неравенствами с одной неизвестной.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714612" y="1071546"/>
          <a:ext cx="4214842" cy="275360"/>
        </p:xfrm>
        <a:graphic>
          <a:graphicData uri="http://schemas.openxmlformats.org/presentationml/2006/ole">
            <p:oleObj spid="_x0000_s1026" name="Формула" r:id="rId3" imgW="3111480" imgH="2030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071538" y="1357298"/>
          <a:ext cx="460354" cy="272579"/>
        </p:xfrm>
        <a:graphic>
          <a:graphicData uri="http://schemas.openxmlformats.org/presentationml/2006/ole">
            <p:oleObj spid="_x0000_s1027" name="Формула" r:id="rId4" imgW="342720" imgH="2030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857356" y="1357298"/>
          <a:ext cx="464820" cy="285750"/>
        </p:xfrm>
        <a:graphic>
          <a:graphicData uri="http://schemas.openxmlformats.org/presentationml/2006/ole">
            <p:oleObj spid="_x0000_s1028" name="Формула" r:id="rId5" imgW="330120" imgH="203040" progId="Equation.3">
              <p:embed/>
            </p:oleObj>
          </a:graphicData>
        </a:graphic>
      </p:graphicFrame>
      <p:sp>
        <p:nvSpPr>
          <p:cNvPr id="1030" name="TextBox 7"/>
          <p:cNvSpPr txBox="1">
            <a:spLocks noChangeArrowheads="1"/>
          </p:cNvSpPr>
          <p:nvPr/>
        </p:nvSpPr>
        <p:spPr bwMode="auto">
          <a:xfrm>
            <a:off x="642910" y="2214554"/>
            <a:ext cx="72866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dirty="0">
                <a:latin typeface="Century Schoolbook" pitchFamily="18" charset="0"/>
              </a:rPr>
              <a:t>Решением</a:t>
            </a:r>
            <a:r>
              <a:rPr lang="ru-RU" dirty="0">
                <a:latin typeface="Century Schoolbook" pitchFamily="18" charset="0"/>
              </a:rPr>
              <a:t> неравенства с одной переменной называется такое значение переменной, при подстановке которого неравенство обращается в верное числовое неравенство</a:t>
            </a:r>
            <a:r>
              <a:rPr lang="ru-RU" dirty="0" smtClean="0">
                <a:latin typeface="Century Schoolbook" pitchFamily="18" charset="0"/>
              </a:rPr>
              <a:t>.</a:t>
            </a:r>
          </a:p>
          <a:p>
            <a:endParaRPr lang="ru-RU" dirty="0" smtClean="0">
              <a:latin typeface="Century Schoolbook" pitchFamily="18" charset="0"/>
            </a:endParaRPr>
          </a:p>
          <a:p>
            <a:endParaRPr lang="ru-RU" dirty="0" smtClean="0">
              <a:latin typeface="Century Schoolbook" pitchFamily="18" charset="0"/>
            </a:endParaRPr>
          </a:p>
          <a:p>
            <a:endParaRPr lang="ru-RU" dirty="0">
              <a:latin typeface="Century Schoolbook" pitchFamily="18" charset="0"/>
            </a:endParaRPr>
          </a:p>
          <a:p>
            <a:r>
              <a:rPr lang="ru-RU" b="1" i="1" dirty="0">
                <a:latin typeface="Century Schoolbook" pitchFamily="18" charset="0"/>
              </a:rPr>
              <a:t>Решить неравенство </a:t>
            </a:r>
            <a:r>
              <a:rPr lang="ru-RU" dirty="0">
                <a:latin typeface="Century Schoolbook" pitchFamily="18" charset="0"/>
              </a:rPr>
              <a:t>– значит найти все его решения или доказать, что решений нет.</a:t>
            </a: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500958" y="6500834"/>
            <a:ext cx="571504" cy="21431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6929454" y="6500834"/>
            <a:ext cx="571504" cy="21431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возврат 8">
            <a:hlinkClick r:id="rId6" action="ppaction://hlinksldjump" highlightClick="1"/>
          </p:cNvPr>
          <p:cNvSpPr/>
          <p:nvPr/>
        </p:nvSpPr>
        <p:spPr>
          <a:xfrm>
            <a:off x="8072462" y="6500834"/>
            <a:ext cx="642942" cy="21431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1"/>
      <p:bldP spid="103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3" name="TextBox 2"/>
          <p:cNvSpPr txBox="1">
            <a:spLocks noChangeArrowheads="1"/>
          </p:cNvSpPr>
          <p:nvPr/>
        </p:nvSpPr>
        <p:spPr bwMode="auto">
          <a:xfrm>
            <a:off x="142874" y="285750"/>
            <a:ext cx="81439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/>
              <a:t>В2.Найти количество целочисленных </a:t>
            </a:r>
            <a:r>
              <a:rPr lang="ru-RU" dirty="0"/>
              <a:t>решений </a:t>
            </a:r>
            <a:r>
              <a:rPr lang="ru-RU" dirty="0" smtClean="0"/>
              <a:t>неравенства</a:t>
            </a:r>
            <a:endParaRPr lang="ru-RU" dirty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6858016" y="142852"/>
          <a:ext cx="1463675" cy="962025"/>
        </p:xfrm>
        <a:graphic>
          <a:graphicData uri="http://schemas.openxmlformats.org/presentationml/2006/ole">
            <p:oleObj spid="_x0000_s10242" name="Формула" r:id="rId3" imgW="927000" imgH="609480" progId="Equation.3">
              <p:embed/>
            </p:oleObj>
          </a:graphicData>
        </a:graphic>
      </p:graphicFrame>
      <p:sp>
        <p:nvSpPr>
          <p:cNvPr id="10254" name="TextBox 4"/>
          <p:cNvSpPr txBox="1">
            <a:spLocks noChangeArrowheads="1"/>
          </p:cNvSpPr>
          <p:nvPr/>
        </p:nvSpPr>
        <p:spPr bwMode="auto">
          <a:xfrm>
            <a:off x="3071813" y="785813"/>
            <a:ext cx="3286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Решение.</a:t>
            </a:r>
            <a:endParaRPr lang="ru-RU" dirty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428625" y="1214438"/>
          <a:ext cx="1622425" cy="708025"/>
        </p:xfrm>
        <a:graphic>
          <a:graphicData uri="http://schemas.openxmlformats.org/presentationml/2006/ole">
            <p:oleObj spid="_x0000_s10243" name="Формула" r:id="rId4" imgW="901440" imgH="393480" progId="Equation.3">
              <p:embed/>
            </p:oleObj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2500313" y="1214438"/>
          <a:ext cx="1255712" cy="708025"/>
        </p:xfrm>
        <a:graphic>
          <a:graphicData uri="http://schemas.openxmlformats.org/presentationml/2006/ole">
            <p:oleObj spid="_x0000_s10244" name="Формула" r:id="rId5" imgW="698400" imgH="393480" progId="Equation.3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4357688" y="1214438"/>
          <a:ext cx="2170112" cy="708025"/>
        </p:xfrm>
        <a:graphic>
          <a:graphicData uri="http://schemas.openxmlformats.org/presentationml/2006/ole">
            <p:oleObj spid="_x0000_s10245" name="Формула" r:id="rId6" imgW="1206360" imgH="393480" progId="Equation.3">
              <p:embed/>
            </p:oleObj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6929438" y="1428750"/>
          <a:ext cx="1804987" cy="365125"/>
        </p:xfrm>
        <a:graphic>
          <a:graphicData uri="http://schemas.openxmlformats.org/presentationml/2006/ole">
            <p:oleObj spid="_x0000_s10246" name="Формула" r:id="rId7" imgW="1002960" imgH="203040" progId="Equation.3">
              <p:embed/>
            </p:oleObj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1552575" y="2000250"/>
          <a:ext cx="1528763" cy="434975"/>
        </p:xfrm>
        <a:graphic>
          <a:graphicData uri="http://schemas.openxmlformats.org/presentationml/2006/ole">
            <p:oleObj spid="_x0000_s10248" name="Формула" r:id="rId8" imgW="965160" imgH="228600" progId="Equation.3">
              <p:embed/>
            </p:oleObj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3143250" y="2000250"/>
          <a:ext cx="1827213" cy="444500"/>
        </p:xfrm>
        <a:graphic>
          <a:graphicData uri="http://schemas.openxmlformats.org/presentationml/2006/ole">
            <p:oleObj spid="_x0000_s10249" name="Формула" r:id="rId9" imgW="939600" imgH="228600" progId="Equation.3">
              <p:embed/>
            </p:oleObj>
          </a:graphicData>
        </a:graphic>
      </p:graphicFrame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5000625" y="2060575"/>
          <a:ext cx="1785938" cy="357188"/>
        </p:xfrm>
        <a:graphic>
          <a:graphicData uri="http://schemas.openxmlformats.org/presentationml/2006/ole">
            <p:oleObj spid="_x0000_s10250" name="Формула" r:id="rId10" imgW="1015920" imgH="203040" progId="Equation.3">
              <p:embed/>
            </p:oleObj>
          </a:graphicData>
        </a:graphic>
      </p:graphicFrame>
      <p:cxnSp>
        <p:nvCxnSpPr>
          <p:cNvPr id="15" name="Прямая со стрелкой 14"/>
          <p:cNvCxnSpPr/>
          <p:nvPr/>
        </p:nvCxnSpPr>
        <p:spPr>
          <a:xfrm>
            <a:off x="2071670" y="3214686"/>
            <a:ext cx="3643338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6" name="TextBox 16"/>
          <p:cNvSpPr txBox="1">
            <a:spLocks noChangeArrowheads="1"/>
          </p:cNvSpPr>
          <p:nvPr/>
        </p:nvSpPr>
        <p:spPr bwMode="auto">
          <a:xfrm>
            <a:off x="2928926" y="3357562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10257" name="TextBox 17"/>
          <p:cNvSpPr txBox="1">
            <a:spLocks noChangeArrowheads="1"/>
          </p:cNvSpPr>
          <p:nvPr/>
        </p:nvSpPr>
        <p:spPr bwMode="auto">
          <a:xfrm>
            <a:off x="4357686" y="3357562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5</a:t>
            </a:r>
          </a:p>
        </p:txBody>
      </p:sp>
      <p:sp>
        <p:nvSpPr>
          <p:cNvPr id="10258" name="TextBox 18"/>
          <p:cNvSpPr txBox="1">
            <a:spLocks noChangeArrowheads="1"/>
          </p:cNvSpPr>
          <p:nvPr/>
        </p:nvSpPr>
        <p:spPr bwMode="auto">
          <a:xfrm>
            <a:off x="5500694" y="3286124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/>
              <a:t>x</a:t>
            </a:r>
            <a:endParaRPr lang="ru-RU" i="1" dirty="0"/>
          </a:p>
        </p:txBody>
      </p:sp>
      <p:sp>
        <p:nvSpPr>
          <p:cNvPr id="10259" name="TextBox 19"/>
          <p:cNvSpPr txBox="1">
            <a:spLocks noChangeArrowheads="1"/>
          </p:cNvSpPr>
          <p:nvPr/>
        </p:nvSpPr>
        <p:spPr bwMode="auto">
          <a:xfrm>
            <a:off x="3643306" y="2571744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-</a:t>
            </a:r>
            <a:endParaRPr lang="ru-RU" dirty="0"/>
          </a:p>
        </p:txBody>
      </p:sp>
      <p:sp>
        <p:nvSpPr>
          <p:cNvPr id="10260" name="TextBox 20"/>
          <p:cNvSpPr txBox="1">
            <a:spLocks noChangeArrowheads="1"/>
          </p:cNvSpPr>
          <p:nvPr/>
        </p:nvSpPr>
        <p:spPr bwMode="auto">
          <a:xfrm>
            <a:off x="2214546" y="2643182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+</a:t>
            </a:r>
            <a:endParaRPr lang="ru-RU" dirty="0"/>
          </a:p>
        </p:txBody>
      </p:sp>
      <p:sp>
        <p:nvSpPr>
          <p:cNvPr id="10261" name="TextBox 22"/>
          <p:cNvSpPr txBox="1">
            <a:spLocks noChangeArrowheads="1"/>
          </p:cNvSpPr>
          <p:nvPr/>
        </p:nvSpPr>
        <p:spPr bwMode="auto">
          <a:xfrm>
            <a:off x="4786314" y="2643182"/>
            <a:ext cx="490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+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3071802" y="3143248"/>
            <a:ext cx="142875" cy="14287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429119" y="3143251"/>
            <a:ext cx="142875" cy="14287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64" name="TextBox 26"/>
          <p:cNvSpPr txBox="1">
            <a:spLocks noChangeArrowheads="1"/>
          </p:cNvSpPr>
          <p:nvPr/>
        </p:nvSpPr>
        <p:spPr bwMode="auto">
          <a:xfrm>
            <a:off x="3071802" y="2928934"/>
            <a:ext cx="23574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////////////////////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1500178" y="4214818"/>
          <a:ext cx="1285875" cy="379412"/>
        </p:xfrm>
        <a:graphic>
          <a:graphicData uri="http://schemas.openxmlformats.org/presentationml/2006/ole">
            <p:oleObj spid="_x0000_s10251" name="Формула" r:id="rId11" imgW="545760" imgH="177480" progId="Equation.3">
              <p:embed/>
            </p:oleObj>
          </a:graphicData>
        </a:graphic>
      </p:graphicFrame>
      <p:sp>
        <p:nvSpPr>
          <p:cNvPr id="10265" name="TextBox 29"/>
          <p:cNvSpPr txBox="1">
            <a:spLocks noChangeArrowheads="1"/>
          </p:cNvSpPr>
          <p:nvPr/>
        </p:nvSpPr>
        <p:spPr bwMode="auto">
          <a:xfrm>
            <a:off x="3286116" y="4214818"/>
            <a:ext cx="5286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1</a:t>
            </a:r>
            <a:r>
              <a:rPr lang="ru-RU" dirty="0"/>
              <a:t>; 2; 3; 4; 5 – целые решения неравенства</a:t>
            </a:r>
          </a:p>
        </p:txBody>
      </p:sp>
      <p:sp>
        <p:nvSpPr>
          <p:cNvPr id="10266" name="TextBox 30"/>
          <p:cNvSpPr txBox="1">
            <a:spLocks noChangeArrowheads="1"/>
          </p:cNvSpPr>
          <p:nvPr/>
        </p:nvSpPr>
        <p:spPr bwMode="auto">
          <a:xfrm>
            <a:off x="1852603" y="4916493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Условию</a:t>
            </a:r>
          </a:p>
        </p:txBody>
      </p:sp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2924166" y="4916493"/>
          <a:ext cx="1804987" cy="365125"/>
        </p:xfrm>
        <a:graphic>
          <a:graphicData uri="http://schemas.openxmlformats.org/presentationml/2006/ole">
            <p:oleObj spid="_x0000_s10252" name="Формула" r:id="rId12" imgW="1002960" imgH="203040" progId="Equation.3">
              <p:embed/>
            </p:oleObj>
          </a:graphicData>
        </a:graphic>
      </p:graphicFrame>
      <p:sp>
        <p:nvSpPr>
          <p:cNvPr id="10267" name="TextBox 32"/>
          <p:cNvSpPr txBox="1">
            <a:spLocks noChangeArrowheads="1"/>
          </p:cNvSpPr>
          <p:nvPr/>
        </p:nvSpPr>
        <p:spPr bwMode="auto">
          <a:xfrm>
            <a:off x="4781541" y="4916493"/>
            <a:ext cx="3076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удовлетворяют числа 2 и 4</a:t>
            </a:r>
          </a:p>
        </p:txBody>
      </p:sp>
      <p:sp>
        <p:nvSpPr>
          <p:cNvPr id="10268" name="TextBox 33"/>
          <p:cNvSpPr txBox="1">
            <a:spLocks noChangeArrowheads="1"/>
          </p:cNvSpPr>
          <p:nvPr/>
        </p:nvSpPr>
        <p:spPr bwMode="auto">
          <a:xfrm>
            <a:off x="3428992" y="5715016"/>
            <a:ext cx="1714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Ответ: 2</a:t>
            </a:r>
          </a:p>
        </p:txBody>
      </p:sp>
      <p:sp>
        <p:nvSpPr>
          <p:cNvPr id="31" name="Управляющая кнопка: далее 30">
            <a:hlinkClick r:id="" action="ppaction://hlinkshowjump?jump=nextslide" highlightClick="1"/>
          </p:cNvPr>
          <p:cNvSpPr/>
          <p:nvPr/>
        </p:nvSpPr>
        <p:spPr>
          <a:xfrm>
            <a:off x="7500958" y="6500834"/>
            <a:ext cx="571504" cy="21431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назад 31">
            <a:hlinkClick r:id="" action="ppaction://hlinkshowjump?jump=previousslide" highlightClick="1"/>
          </p:cNvPr>
          <p:cNvSpPr/>
          <p:nvPr/>
        </p:nvSpPr>
        <p:spPr>
          <a:xfrm>
            <a:off x="6929454" y="6500834"/>
            <a:ext cx="571504" cy="21431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Управляющая кнопка: возврат 32">
            <a:hlinkClick r:id="rId13" action="ppaction://hlinksldjump" highlightClick="1"/>
          </p:cNvPr>
          <p:cNvSpPr/>
          <p:nvPr/>
        </p:nvSpPr>
        <p:spPr>
          <a:xfrm>
            <a:off x="8072462" y="6500834"/>
            <a:ext cx="642942" cy="21431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10254" grpId="0"/>
      <p:bldP spid="10256" grpId="0"/>
      <p:bldP spid="10257" grpId="0"/>
      <p:bldP spid="10258" grpId="0"/>
      <p:bldP spid="10259" grpId="0"/>
      <p:bldP spid="10260" grpId="0"/>
      <p:bldP spid="10261" grpId="0"/>
      <p:bldP spid="24" grpId="0" animBg="1"/>
      <p:bldP spid="25" grpId="0" animBg="1"/>
      <p:bldP spid="10264" grpId="0"/>
      <p:bldP spid="10265" grpId="0"/>
      <p:bldP spid="10266" grpId="0"/>
      <p:bldP spid="10267" grpId="0"/>
      <p:bldP spid="1026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8604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С1.Найдите все значения </a:t>
            </a:r>
            <a:r>
              <a:rPr lang="en-US" dirty="0" smtClean="0"/>
              <a:t>x</a:t>
            </a:r>
            <a:r>
              <a:rPr lang="ru-RU" dirty="0" smtClean="0"/>
              <a:t>, для которых точки графика функции  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7000892" y="285728"/>
          <a:ext cx="1935162" cy="709613"/>
        </p:xfrm>
        <a:graphic>
          <a:graphicData uri="http://schemas.openxmlformats.org/presentationml/2006/ole">
            <p:oleObj spid="_x0000_s49154" name="Формула" r:id="rId3" imgW="1143000" imgH="419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4282" y="1142984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лежат выше соответствующих точек графика функции </a:t>
            </a:r>
            <a:endParaRPr lang="ru-RU" dirty="0"/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6072198" y="1000108"/>
          <a:ext cx="1676400" cy="666750"/>
        </p:xfrm>
        <a:graphic>
          <a:graphicData uri="http://schemas.openxmlformats.org/presentationml/2006/ole">
            <p:oleObj spid="_x0000_s49155" name="Формула" r:id="rId4" imgW="990360" imgH="393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2910" y="2143116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Составим неравенство, которому удовлетворяют значения </a:t>
            </a:r>
            <a:r>
              <a:rPr lang="en-US" dirty="0" smtClean="0"/>
              <a:t>x</a:t>
            </a:r>
            <a:r>
              <a:rPr lang="ru-RU" dirty="0" smtClean="0"/>
              <a:t>: </a:t>
            </a:r>
            <a:endParaRPr lang="ru-RU" dirty="0"/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1200150" y="2857502"/>
          <a:ext cx="1376363" cy="342900"/>
        </p:xfrm>
        <a:graphic>
          <a:graphicData uri="http://schemas.openxmlformats.org/presentationml/2006/ole">
            <p:oleObj spid="_x0000_s49156" name="Формула" r:id="rId5" imgW="812520" imgH="203040" progId="Equation.3">
              <p:embed/>
            </p:oleObj>
          </a:graphicData>
        </a:graphic>
      </p:graphicFrame>
      <p:graphicFrame>
        <p:nvGraphicFramePr>
          <p:cNvPr id="49158" name="Object 6"/>
          <p:cNvGraphicFramePr>
            <a:graphicFrameLocks noChangeAspect="1"/>
          </p:cNvGraphicFramePr>
          <p:nvPr/>
        </p:nvGraphicFramePr>
        <p:xfrm>
          <a:off x="2935288" y="2643190"/>
          <a:ext cx="2384425" cy="709612"/>
        </p:xfrm>
        <a:graphic>
          <a:graphicData uri="http://schemas.openxmlformats.org/presentationml/2006/ole">
            <p:oleObj spid="_x0000_s49158" name="Формула" r:id="rId6" imgW="1409400" imgH="419040" progId="Equation.3">
              <p:embed/>
            </p:oleObj>
          </a:graphicData>
        </a:graphic>
      </p:graphicFrame>
      <p:graphicFrame>
        <p:nvGraphicFramePr>
          <p:cNvPr id="49159" name="Object 7"/>
          <p:cNvGraphicFramePr>
            <a:graphicFrameLocks noChangeAspect="1"/>
          </p:cNvGraphicFramePr>
          <p:nvPr/>
        </p:nvGraphicFramePr>
        <p:xfrm>
          <a:off x="5541963" y="2714627"/>
          <a:ext cx="1892300" cy="709613"/>
        </p:xfrm>
        <a:graphic>
          <a:graphicData uri="http://schemas.openxmlformats.org/presentationml/2006/ole">
            <p:oleObj spid="_x0000_s49159" name="Формула" r:id="rId7" imgW="1117440" imgH="4190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42844" y="3929066"/>
            <a:ext cx="8858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Найдем те точки, в которых обращаются в ноль числитель и знаменатель дроби:</a:t>
            </a:r>
            <a:endParaRPr lang="ru-RU" dirty="0"/>
          </a:p>
        </p:txBody>
      </p:sp>
      <p:graphicFrame>
        <p:nvGraphicFramePr>
          <p:cNvPr id="49160" name="Object 8"/>
          <p:cNvGraphicFramePr>
            <a:graphicFrameLocks noChangeAspect="1"/>
          </p:cNvGraphicFramePr>
          <p:nvPr/>
        </p:nvGraphicFramePr>
        <p:xfrm>
          <a:off x="1428728" y="4286256"/>
          <a:ext cx="1476375" cy="274638"/>
        </p:xfrm>
        <a:graphic>
          <a:graphicData uri="http://schemas.openxmlformats.org/presentationml/2006/ole">
            <p:oleObj spid="_x0000_s49160" name="Формула" r:id="rId8" imgW="1091880" imgH="20304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286380" y="428625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б)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071538" y="421481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а)</a:t>
            </a:r>
            <a:endParaRPr lang="ru-RU" dirty="0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5643570" y="4357694"/>
          <a:ext cx="1030288" cy="584200"/>
        </p:xfrm>
        <a:graphic>
          <a:graphicData uri="http://schemas.openxmlformats.org/presentationml/2006/ole">
            <p:oleObj spid="_x0000_s49165" name="Формула" r:id="rId9" imgW="761760" imgH="431640" progId="Equation.3">
              <p:embed/>
            </p:oleObj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1357290" y="4643446"/>
          <a:ext cx="1428760" cy="767692"/>
        </p:xfrm>
        <a:graphic>
          <a:graphicData uri="http://schemas.openxmlformats.org/presentationml/2006/ole">
            <p:oleObj spid="_x0000_s49167" name="Формула" r:id="rId10" imgW="850680" imgH="457200" progId="Equation.3">
              <p:embed/>
            </p:oleObj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1252538" y="5572125"/>
          <a:ext cx="763587" cy="1143000"/>
        </p:xfrm>
        <a:graphic>
          <a:graphicData uri="http://schemas.openxmlformats.org/presentationml/2006/ole">
            <p:oleObj spid="_x0000_s49169" name="Формула" r:id="rId11" imgW="431640" imgH="647640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714348" y="3500438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Решим данное неравенство методом интервалов</a:t>
            </a:r>
            <a:endParaRPr lang="ru-RU" dirty="0"/>
          </a:p>
        </p:txBody>
      </p:sp>
      <p:graphicFrame>
        <p:nvGraphicFramePr>
          <p:cNvPr id="49170" name="Object 18"/>
          <p:cNvGraphicFramePr>
            <a:graphicFrameLocks noChangeAspect="1"/>
          </p:cNvGraphicFramePr>
          <p:nvPr/>
        </p:nvGraphicFramePr>
        <p:xfrm>
          <a:off x="2076450" y="5549900"/>
          <a:ext cx="830263" cy="1187450"/>
        </p:xfrm>
        <a:graphic>
          <a:graphicData uri="http://schemas.openxmlformats.org/presentationml/2006/ole">
            <p:oleObj spid="_x0000_s49170" name="Формула" r:id="rId12" imgW="469800" imgH="67284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428860" y="1714488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Решение.</a:t>
            </a:r>
            <a:endParaRPr lang="ru-RU" dirty="0"/>
          </a:p>
        </p:txBody>
      </p:sp>
      <p:sp>
        <p:nvSpPr>
          <p:cNvPr id="28" name="Управляющая кнопка: далее 27">
            <a:hlinkClick r:id="" action="ppaction://hlinkshowjump?jump=nextslide" highlightClick="1"/>
          </p:cNvPr>
          <p:cNvSpPr/>
          <p:nvPr/>
        </p:nvSpPr>
        <p:spPr>
          <a:xfrm>
            <a:off x="7500958" y="6500834"/>
            <a:ext cx="571504" cy="21431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назад 28">
            <a:hlinkClick r:id="" action="ppaction://hlinkshowjump?jump=previousslide" highlightClick="1"/>
          </p:cNvPr>
          <p:cNvSpPr/>
          <p:nvPr/>
        </p:nvSpPr>
        <p:spPr>
          <a:xfrm>
            <a:off x="6929454" y="6500834"/>
            <a:ext cx="571504" cy="21431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возврат 29">
            <a:hlinkClick r:id="rId13" action="ppaction://hlinksldjump" highlightClick="1"/>
          </p:cNvPr>
          <p:cNvSpPr/>
          <p:nvPr/>
        </p:nvSpPr>
        <p:spPr>
          <a:xfrm>
            <a:off x="8072462" y="6500834"/>
            <a:ext cx="642942" cy="21431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11" grpId="0"/>
      <p:bldP spid="18" grpId="0"/>
      <p:bldP spid="19" grpId="0"/>
      <p:bldP spid="25" grpId="0"/>
      <p:bldP spid="2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>
            <a:off x="1428728" y="3429000"/>
            <a:ext cx="5214958" cy="1583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5000623" y="3500433"/>
            <a:ext cx="7143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/>
              <a:t>1,7</a:t>
            </a:r>
            <a:endParaRPr lang="ru-RU" sz="2000" dirty="0"/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4286248" y="2857496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-</a:t>
            </a:r>
            <a:endParaRPr lang="ru-RU" sz="2000"/>
          </a:p>
        </p:txBody>
      </p: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1785936" y="2786058"/>
            <a:ext cx="500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-</a:t>
            </a:r>
            <a:endParaRPr lang="ru-RU" sz="2000"/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5643561" y="2928933"/>
            <a:ext cx="490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+</a:t>
            </a:r>
            <a:endParaRPr lang="ru-RU" sz="2000"/>
          </a:p>
        </p:txBody>
      </p:sp>
      <p:sp>
        <p:nvSpPr>
          <p:cNvPr id="11" name="Овал 10"/>
          <p:cNvSpPr/>
          <p:nvPr/>
        </p:nvSpPr>
        <p:spPr>
          <a:xfrm>
            <a:off x="2500311" y="3357558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12" name="Овал 11"/>
          <p:cNvSpPr/>
          <p:nvPr/>
        </p:nvSpPr>
        <p:spPr>
          <a:xfrm>
            <a:off x="5072061" y="3357558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1285852" y="3143248"/>
            <a:ext cx="150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////////////////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786186" y="3357558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16" name="TextBox 20"/>
          <p:cNvSpPr txBox="1">
            <a:spLocks noChangeArrowheads="1"/>
          </p:cNvSpPr>
          <p:nvPr/>
        </p:nvSpPr>
        <p:spPr bwMode="auto">
          <a:xfrm>
            <a:off x="3000373" y="2857496"/>
            <a:ext cx="490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+</a:t>
            </a:r>
            <a:endParaRPr lang="ru-RU" sz="2000"/>
          </a:p>
        </p:txBody>
      </p:sp>
      <p:sp>
        <p:nvSpPr>
          <p:cNvPr id="17" name="TextBox 22"/>
          <p:cNvSpPr txBox="1">
            <a:spLocks noChangeArrowheads="1"/>
          </p:cNvSpPr>
          <p:nvPr/>
        </p:nvSpPr>
        <p:spPr bwMode="auto">
          <a:xfrm>
            <a:off x="6429373" y="3428996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x</a:t>
            </a:r>
            <a:endParaRPr lang="ru-RU" i="1"/>
          </a:p>
        </p:txBody>
      </p:sp>
      <p:sp>
        <p:nvSpPr>
          <p:cNvPr id="20" name="TextBox 25"/>
          <p:cNvSpPr txBox="1">
            <a:spLocks noChangeArrowheads="1"/>
          </p:cNvSpPr>
          <p:nvPr/>
        </p:nvSpPr>
        <p:spPr bwMode="auto">
          <a:xfrm>
            <a:off x="3857620" y="3143248"/>
            <a:ext cx="150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////////////////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3571862" y="3571874"/>
            <a:ext cx="7143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/>
              <a:t>1,5</a:t>
            </a:r>
            <a:endParaRPr lang="ru-RU" sz="2000" dirty="0"/>
          </a:p>
        </p:txBody>
      </p:sp>
      <p:sp>
        <p:nvSpPr>
          <p:cNvPr id="23" name="TextBox 8"/>
          <p:cNvSpPr txBox="1">
            <a:spLocks noChangeArrowheads="1"/>
          </p:cNvSpPr>
          <p:nvPr/>
        </p:nvSpPr>
        <p:spPr bwMode="auto">
          <a:xfrm>
            <a:off x="2428854" y="3571874"/>
            <a:ext cx="4286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/>
              <a:t>0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2500298" y="521495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3500430" y="5214950"/>
          <a:ext cx="2000264" cy="376520"/>
        </p:xfrm>
        <a:graphic>
          <a:graphicData uri="http://schemas.openxmlformats.org/presentationml/2006/ole">
            <p:oleObj spid="_x0000_s50181" name="Формула" r:id="rId3" imgW="1079280" imgH="20304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57158" y="857232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Запишем неравенство в виде</a:t>
            </a:r>
            <a:endParaRPr lang="ru-RU" dirty="0"/>
          </a:p>
        </p:txBody>
      </p:sp>
      <p:graphicFrame>
        <p:nvGraphicFramePr>
          <p:cNvPr id="21" name="Object 14"/>
          <p:cNvGraphicFramePr>
            <a:graphicFrameLocks noChangeAspect="1"/>
          </p:cNvGraphicFramePr>
          <p:nvPr/>
        </p:nvGraphicFramePr>
        <p:xfrm>
          <a:off x="4000496" y="714356"/>
          <a:ext cx="2449513" cy="752475"/>
        </p:xfrm>
        <a:graphic>
          <a:graphicData uri="http://schemas.openxmlformats.org/presentationml/2006/ole">
            <p:oleObj spid="_x0000_s50182" name="Формула" r:id="rId4" imgW="1447560" imgH="444240" progId="Equation.3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785918" y="4345552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x&lt;0;  1,5&lt;x&lt;1,7</a:t>
            </a:r>
            <a:endParaRPr lang="ru-RU" dirty="0"/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/>
        </p:nvGraphicFramePr>
        <p:xfrm>
          <a:off x="4042008" y="1785926"/>
          <a:ext cx="2315942" cy="730252"/>
        </p:xfrm>
        <a:graphic>
          <a:graphicData uri="http://schemas.openxmlformats.org/presentationml/2006/ole">
            <p:oleObj spid="_x0000_s50183" name="Формула" r:id="rId5" imgW="1409400" imgH="444240" progId="Equation.3">
              <p:embed/>
            </p:oleObj>
          </a:graphicData>
        </a:graphic>
      </p:graphicFrame>
      <p:sp>
        <p:nvSpPr>
          <p:cNvPr id="31" name="Управляющая кнопка: далее 30">
            <a:hlinkClick r:id="" action="ppaction://hlinkshowjump?jump=nextslide" highlightClick="1"/>
          </p:cNvPr>
          <p:cNvSpPr/>
          <p:nvPr/>
        </p:nvSpPr>
        <p:spPr>
          <a:xfrm>
            <a:off x="7500958" y="6500834"/>
            <a:ext cx="571504" cy="21431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назад 31">
            <a:hlinkClick r:id="" action="ppaction://hlinkshowjump?jump=previousslide" highlightClick="1"/>
          </p:cNvPr>
          <p:cNvSpPr/>
          <p:nvPr/>
        </p:nvSpPr>
        <p:spPr>
          <a:xfrm>
            <a:off x="6929454" y="6500834"/>
            <a:ext cx="571504" cy="21431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Управляющая кнопка: возврат 32">
            <a:hlinkClick r:id="rId6" action="ppaction://hlinksldjump" highlightClick="1"/>
          </p:cNvPr>
          <p:cNvSpPr/>
          <p:nvPr/>
        </p:nvSpPr>
        <p:spPr>
          <a:xfrm>
            <a:off x="8072462" y="6500834"/>
            <a:ext cx="642942" cy="21431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1" grpId="0" animBg="1"/>
      <p:bldP spid="12" grpId="0" animBg="1"/>
      <p:bldP spid="14" grpId="0"/>
      <p:bldP spid="15" grpId="0" animBg="1"/>
      <p:bldP spid="16" grpId="0"/>
      <p:bldP spid="17" grpId="0"/>
      <p:bldP spid="20" grpId="0"/>
      <p:bldP spid="22" grpId="0"/>
      <p:bldP spid="23" grpId="0"/>
      <p:bldP spid="26" grpId="0"/>
      <p:bldP spid="19" grpId="0"/>
      <p:bldP spid="2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214290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С2. Решите неравенство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976688" y="142875"/>
          <a:ext cx="2476500" cy="447675"/>
        </p:xfrm>
        <a:graphic>
          <a:graphicData uri="http://schemas.openxmlformats.org/presentationml/2006/ole">
            <p:oleObj spid="_x0000_s72708" name="Формула" r:id="rId3" imgW="1333440" imgH="2412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43174" y="785794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Решение.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14348" y="12858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ОДЗ: </a:t>
            </a:r>
            <a:r>
              <a:rPr lang="en-US" dirty="0" smtClean="0"/>
              <a:t>x</a:t>
            </a:r>
            <a:r>
              <a:rPr lang="ru-RU" dirty="0" smtClean="0"/>
              <a:t> </a:t>
            </a:r>
            <a:r>
              <a:rPr lang="en-US" dirty="0" smtClean="0"/>
              <a:t>&gt;</a:t>
            </a:r>
            <a:r>
              <a:rPr lang="ru-RU" dirty="0" smtClean="0"/>
              <a:t> </a:t>
            </a:r>
            <a:r>
              <a:rPr lang="en-US" dirty="0" smtClean="0"/>
              <a:t>0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143108" y="128586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пусть</a:t>
            </a:r>
            <a:endParaRPr lang="ru-RU" dirty="0"/>
          </a:p>
        </p:txBody>
      </p:sp>
      <p:graphicFrame>
        <p:nvGraphicFramePr>
          <p:cNvPr id="72710" name="Object 6"/>
          <p:cNvGraphicFramePr>
            <a:graphicFrameLocks noChangeAspect="1"/>
          </p:cNvGraphicFramePr>
          <p:nvPr/>
        </p:nvGraphicFramePr>
        <p:xfrm>
          <a:off x="2833692" y="1285872"/>
          <a:ext cx="1179513" cy="423863"/>
        </p:xfrm>
        <a:graphic>
          <a:graphicData uri="http://schemas.openxmlformats.org/presentationml/2006/ole">
            <p:oleObj spid="_x0000_s72710" name="Формула" r:id="rId4" imgW="634680" imgH="2286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071934" y="128586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тогда</a:t>
            </a:r>
            <a:endParaRPr lang="ru-RU" dirty="0"/>
          </a:p>
        </p:txBody>
      </p:sp>
      <p:graphicFrame>
        <p:nvGraphicFramePr>
          <p:cNvPr id="72711" name="Object 7"/>
          <p:cNvGraphicFramePr>
            <a:graphicFrameLocks noChangeAspect="1"/>
          </p:cNvGraphicFramePr>
          <p:nvPr/>
        </p:nvGraphicFramePr>
        <p:xfrm>
          <a:off x="4786314" y="1214422"/>
          <a:ext cx="714380" cy="379614"/>
        </p:xfrm>
        <a:graphic>
          <a:graphicData uri="http://schemas.openxmlformats.org/presentationml/2006/ole">
            <p:oleObj spid="_x0000_s72711" name="Формула" r:id="rId5" imgW="380880" imgH="203040" progId="Equation.3">
              <p:embed/>
            </p:oleObj>
          </a:graphicData>
        </a:graphic>
      </p:graphicFrame>
      <p:graphicFrame>
        <p:nvGraphicFramePr>
          <p:cNvPr id="72712" name="Object 8"/>
          <p:cNvGraphicFramePr>
            <a:graphicFrameLocks noChangeAspect="1"/>
          </p:cNvGraphicFramePr>
          <p:nvPr/>
        </p:nvGraphicFramePr>
        <p:xfrm>
          <a:off x="642910" y="1714488"/>
          <a:ext cx="1952625" cy="449262"/>
        </p:xfrm>
        <a:graphic>
          <a:graphicData uri="http://schemas.openxmlformats.org/presentationml/2006/ole">
            <p:oleObj spid="_x0000_s72712" name="Формула" r:id="rId6" imgW="1041120" imgH="241200" progId="Equation.3">
              <p:embed/>
            </p:oleObj>
          </a:graphicData>
        </a:graphic>
      </p:graphicFrame>
      <p:graphicFrame>
        <p:nvGraphicFramePr>
          <p:cNvPr id="72713" name="Object 9"/>
          <p:cNvGraphicFramePr>
            <a:graphicFrameLocks noChangeAspect="1"/>
          </p:cNvGraphicFramePr>
          <p:nvPr/>
        </p:nvGraphicFramePr>
        <p:xfrm>
          <a:off x="595307" y="2143122"/>
          <a:ext cx="2047875" cy="449263"/>
        </p:xfrm>
        <a:graphic>
          <a:graphicData uri="http://schemas.openxmlformats.org/presentationml/2006/ole">
            <p:oleObj spid="_x0000_s72713" name="Формула" r:id="rId7" imgW="1091880" imgH="241200" progId="Equation.3">
              <p:embed/>
            </p:oleObj>
          </a:graphicData>
        </a:graphic>
      </p:graphicFrame>
      <p:graphicFrame>
        <p:nvGraphicFramePr>
          <p:cNvPr id="72714" name="Object 10"/>
          <p:cNvGraphicFramePr>
            <a:graphicFrameLocks noChangeAspect="1"/>
          </p:cNvGraphicFramePr>
          <p:nvPr/>
        </p:nvGraphicFramePr>
        <p:xfrm>
          <a:off x="928662" y="2571744"/>
          <a:ext cx="1500188" cy="568325"/>
        </p:xfrm>
        <a:graphic>
          <a:graphicData uri="http://schemas.openxmlformats.org/presentationml/2006/ole">
            <p:oleObj spid="_x0000_s72714" name="Формула" r:id="rId8" imgW="799920" imgH="304560" progId="Equation.3">
              <p:embed/>
            </p:oleObj>
          </a:graphicData>
        </a:graphic>
      </p:graphicFrame>
      <p:graphicFrame>
        <p:nvGraphicFramePr>
          <p:cNvPr id="72715" name="Object 11"/>
          <p:cNvGraphicFramePr>
            <a:graphicFrameLocks noChangeAspect="1"/>
          </p:cNvGraphicFramePr>
          <p:nvPr/>
        </p:nvGraphicFramePr>
        <p:xfrm>
          <a:off x="1214414" y="3143248"/>
          <a:ext cx="928688" cy="568325"/>
        </p:xfrm>
        <a:graphic>
          <a:graphicData uri="http://schemas.openxmlformats.org/presentationml/2006/ole">
            <p:oleObj spid="_x0000_s72715" name="Формула" r:id="rId9" imgW="495000" imgH="304560" progId="Equation.3">
              <p:embed/>
            </p:oleObj>
          </a:graphicData>
        </a:graphic>
      </p:graphicFrame>
      <p:graphicFrame>
        <p:nvGraphicFramePr>
          <p:cNvPr id="72716" name="Object 12"/>
          <p:cNvGraphicFramePr>
            <a:graphicFrameLocks noChangeAspect="1"/>
          </p:cNvGraphicFramePr>
          <p:nvPr/>
        </p:nvGraphicFramePr>
        <p:xfrm>
          <a:off x="1285852" y="3643314"/>
          <a:ext cx="785813" cy="735013"/>
        </p:xfrm>
        <a:graphic>
          <a:graphicData uri="http://schemas.openxmlformats.org/presentationml/2006/ole">
            <p:oleObj spid="_x0000_s72716" name="Формула" r:id="rId10" imgW="419040" imgH="393480" progId="Equation.3">
              <p:embed/>
            </p:oleObj>
          </a:graphicData>
        </a:graphic>
      </p:graphicFrame>
      <p:graphicFrame>
        <p:nvGraphicFramePr>
          <p:cNvPr id="72717" name="Object 13"/>
          <p:cNvGraphicFramePr>
            <a:graphicFrameLocks noChangeAspect="1"/>
          </p:cNvGraphicFramePr>
          <p:nvPr/>
        </p:nvGraphicFramePr>
        <p:xfrm>
          <a:off x="1214414" y="4286256"/>
          <a:ext cx="833438" cy="735012"/>
        </p:xfrm>
        <a:graphic>
          <a:graphicData uri="http://schemas.openxmlformats.org/presentationml/2006/ole">
            <p:oleObj spid="_x0000_s72717" name="Формула" r:id="rId11" imgW="444240" imgH="393480" progId="Equation.3">
              <p:embed/>
            </p:oleObj>
          </a:graphicData>
        </a:graphic>
      </p:graphicFrame>
      <p:graphicFrame>
        <p:nvGraphicFramePr>
          <p:cNvPr id="72718" name="Object 14"/>
          <p:cNvGraphicFramePr>
            <a:graphicFrameLocks noChangeAspect="1"/>
          </p:cNvGraphicFramePr>
          <p:nvPr/>
        </p:nvGraphicFramePr>
        <p:xfrm>
          <a:off x="1214414" y="5000636"/>
          <a:ext cx="762000" cy="1566863"/>
        </p:xfrm>
        <a:graphic>
          <a:graphicData uri="http://schemas.openxmlformats.org/presentationml/2006/ole">
            <p:oleObj spid="_x0000_s72718" name="Формула" r:id="rId12" imgW="406080" imgH="838080" progId="Equation.3">
              <p:embed/>
            </p:oleObj>
          </a:graphicData>
        </a:graphic>
      </p:graphicFrame>
      <p:graphicFrame>
        <p:nvGraphicFramePr>
          <p:cNvPr id="72719" name="Object 15"/>
          <p:cNvGraphicFramePr>
            <a:graphicFrameLocks noChangeAspect="1"/>
          </p:cNvGraphicFramePr>
          <p:nvPr/>
        </p:nvGraphicFramePr>
        <p:xfrm>
          <a:off x="3643306" y="1785926"/>
          <a:ext cx="1547812" cy="2897187"/>
        </p:xfrm>
        <a:graphic>
          <a:graphicData uri="http://schemas.openxmlformats.org/presentationml/2006/ole">
            <p:oleObj spid="_x0000_s72719" name="Формула" r:id="rId13" imgW="825480" imgH="1549080" progId="Equation.3">
              <p:embed/>
            </p:oleObj>
          </a:graphicData>
        </a:graphic>
      </p:graphicFrame>
      <p:graphicFrame>
        <p:nvGraphicFramePr>
          <p:cNvPr id="72721" name="Object 17"/>
          <p:cNvGraphicFramePr>
            <a:graphicFrameLocks noChangeAspect="1"/>
          </p:cNvGraphicFramePr>
          <p:nvPr/>
        </p:nvGraphicFramePr>
        <p:xfrm>
          <a:off x="6000760" y="1857364"/>
          <a:ext cx="1305354" cy="2019302"/>
        </p:xfrm>
        <a:graphic>
          <a:graphicData uri="http://schemas.openxmlformats.org/presentationml/2006/ole">
            <p:oleObj spid="_x0000_s72721" name="Формула" r:id="rId14" imgW="622080" imgH="965160" progId="Equation.3">
              <p:embed/>
            </p:oleObj>
          </a:graphicData>
        </a:graphic>
      </p:graphicFrame>
      <p:graphicFrame>
        <p:nvGraphicFramePr>
          <p:cNvPr id="72722" name="Object 18"/>
          <p:cNvGraphicFramePr>
            <a:graphicFrameLocks noChangeAspect="1"/>
          </p:cNvGraphicFramePr>
          <p:nvPr/>
        </p:nvGraphicFramePr>
        <p:xfrm>
          <a:off x="6072198" y="4071942"/>
          <a:ext cx="1624012" cy="1487488"/>
        </p:xfrm>
        <a:graphic>
          <a:graphicData uri="http://schemas.openxmlformats.org/presentationml/2006/ole">
            <p:oleObj spid="_x0000_s72722" name="Формула" r:id="rId15" imgW="774360" imgH="711000" progId="Equation.3">
              <p:embed/>
            </p:oleObj>
          </a:graphicData>
        </a:graphic>
      </p:graphicFrame>
      <p:graphicFrame>
        <p:nvGraphicFramePr>
          <p:cNvPr id="72723" name="Object 19"/>
          <p:cNvGraphicFramePr>
            <a:graphicFrameLocks noChangeAspect="1"/>
          </p:cNvGraphicFramePr>
          <p:nvPr/>
        </p:nvGraphicFramePr>
        <p:xfrm>
          <a:off x="2428860" y="5957571"/>
          <a:ext cx="3311543" cy="900429"/>
        </p:xfrm>
        <a:graphic>
          <a:graphicData uri="http://schemas.openxmlformats.org/presentationml/2006/ole">
            <p:oleObj spid="_x0000_s72723" name="Формула" r:id="rId16" imgW="1676160" imgH="457200" progId="Equation.3">
              <p:embed/>
            </p:oleObj>
          </a:graphicData>
        </a:graphic>
      </p:graphicFrame>
      <p:sp>
        <p:nvSpPr>
          <p:cNvPr id="24" name="Управляющая кнопка: далее 23">
            <a:hlinkClick r:id="" action="ppaction://hlinkshowjump?jump=nextslide" highlightClick="1"/>
          </p:cNvPr>
          <p:cNvSpPr/>
          <p:nvPr/>
        </p:nvSpPr>
        <p:spPr>
          <a:xfrm>
            <a:off x="7500958" y="6500834"/>
            <a:ext cx="571504" cy="21431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правляющая кнопка: назад 24">
            <a:hlinkClick r:id="" action="ppaction://hlinkshowjump?jump=previousslide" highlightClick="1"/>
          </p:cNvPr>
          <p:cNvSpPr/>
          <p:nvPr/>
        </p:nvSpPr>
        <p:spPr>
          <a:xfrm>
            <a:off x="6929454" y="6500834"/>
            <a:ext cx="571504" cy="21431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правляющая кнопка: возврат 25">
            <a:hlinkClick r:id="rId17" action="ppaction://hlinksldjump" highlightClick="1"/>
          </p:cNvPr>
          <p:cNvSpPr/>
          <p:nvPr/>
        </p:nvSpPr>
        <p:spPr>
          <a:xfrm>
            <a:off x="8072462" y="6500834"/>
            <a:ext cx="642942" cy="21431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2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2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727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2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2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727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642918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EF6D25"/>
                </a:solidFill>
              </a:rPr>
              <a:t>Литература</a:t>
            </a:r>
            <a:endParaRPr lang="ru-RU" sz="2800" dirty="0">
              <a:solidFill>
                <a:srgbClr val="EF6D2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1571612"/>
            <a:ext cx="69294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EF6D25"/>
                </a:solidFill>
              </a:rPr>
              <a:t>ЕГЭ 2009. Математика: сборник заданий/ В.В. Кочагин, М.Н. Кочагина. – М.: Эксмо, 2008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EF6D25"/>
                </a:solidFill>
              </a:rPr>
              <a:t>ЕГЭ 1009. Математика: сборник экзаменационных заданий / Авт.- сост. Л.О.</a:t>
            </a:r>
            <a:r>
              <a:rPr lang="en-US" dirty="0" smtClean="0">
                <a:solidFill>
                  <a:srgbClr val="EF6D25"/>
                </a:solidFill>
              </a:rPr>
              <a:t> </a:t>
            </a:r>
            <a:r>
              <a:rPr lang="ru-RU" dirty="0" smtClean="0">
                <a:solidFill>
                  <a:srgbClr val="EF6D25"/>
                </a:solidFill>
              </a:rPr>
              <a:t>Денищева и др. – М.: Эксмо, 2009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EF6D25"/>
                </a:solidFill>
              </a:rPr>
              <a:t>Математика. Подготовка К ЕГЭ / Г.Г. Мамонтова. – М.: Новое знание, 2008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EF6D25"/>
                </a:solidFill>
              </a:rPr>
              <a:t>ЕГЭ 2009, Математика. Справочник / Авт. – сост. А.М. Титаренко и др. – М.: Эксмо, 2008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EF6D25"/>
                </a:solidFill>
              </a:rPr>
              <a:t>Математика: практикум для старшеклассников и абитуриентов / Авт. – сост. А.В. Борзенков. – Волгоград: Учитель, 2009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EF6D25"/>
                </a:solidFill>
              </a:rPr>
              <a:t>ЕГЭ. Математика: Раздаточный материал тренировочных тестов / С.Л. Никушкина, О.И. Судавная. – СПб.: Тригон, 2009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EF6D25"/>
                </a:solidFill>
              </a:rPr>
              <a:t>Система подготовки к ЕГЭ по математике. А.Семенов, Е.Юрченко. – Газета «Математика» №21, 2008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7500958" y="6500834"/>
            <a:ext cx="571504" cy="21431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возврат 8">
            <a:hlinkClick r:id="rId2" action="ppaction://hlinksldjump" highlightClick="1"/>
          </p:cNvPr>
          <p:cNvSpPr/>
          <p:nvPr/>
        </p:nvSpPr>
        <p:spPr>
          <a:xfrm>
            <a:off x="8072462" y="6500834"/>
            <a:ext cx="642942" cy="21431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TextBox 1"/>
          <p:cNvSpPr txBox="1">
            <a:spLocks noChangeArrowheads="1"/>
          </p:cNvSpPr>
          <p:nvPr/>
        </p:nvSpPr>
        <p:spPr bwMode="auto">
          <a:xfrm>
            <a:off x="1143000" y="928688"/>
            <a:ext cx="6215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dirty="0">
                <a:latin typeface="Century Schoolbook" pitchFamily="18" charset="0"/>
              </a:rPr>
              <a:t>Линейным неравенством </a:t>
            </a:r>
            <a:r>
              <a:rPr lang="ru-RU" dirty="0">
                <a:latin typeface="Century Schoolbook" pitchFamily="18" charset="0"/>
              </a:rPr>
              <a:t>называется неравенство вида                     (или                      )   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857375" y="1214438"/>
          <a:ext cx="1144588" cy="320675"/>
        </p:xfrm>
        <a:graphic>
          <a:graphicData uri="http://schemas.openxmlformats.org/presentationml/2006/ole">
            <p:oleObj spid="_x0000_s2050" name="Формула" r:id="rId3" imgW="634680" imgH="1774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714750" y="1214438"/>
          <a:ext cx="1250950" cy="357187"/>
        </p:xfrm>
        <a:graphic>
          <a:graphicData uri="http://schemas.openxmlformats.org/presentationml/2006/ole">
            <p:oleObj spid="_x0000_s2051" name="Формула" r:id="rId4" imgW="622080" imgH="177480" progId="Equation.3">
              <p:embed/>
            </p:oleObj>
          </a:graphicData>
        </a:graphic>
      </p:graphicFrame>
      <p:sp>
        <p:nvSpPr>
          <p:cNvPr id="2064" name="TextBox 4"/>
          <p:cNvSpPr txBox="1">
            <a:spLocks noChangeArrowheads="1"/>
          </p:cNvSpPr>
          <p:nvPr/>
        </p:nvSpPr>
        <p:spPr bwMode="auto">
          <a:xfrm>
            <a:off x="500063" y="1928813"/>
            <a:ext cx="7429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Решая линейное неравенство вида                    , получим: </a:t>
            </a: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500563" y="1928813"/>
          <a:ext cx="1144587" cy="320675"/>
        </p:xfrm>
        <a:graphic>
          <a:graphicData uri="http://schemas.openxmlformats.org/presentationml/2006/ole">
            <p:oleObj spid="_x0000_s2052" name="Формула" r:id="rId5" imgW="634680" imgH="17748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858016" y="1928802"/>
          <a:ext cx="1020544" cy="357190"/>
        </p:xfrm>
        <a:graphic>
          <a:graphicData uri="http://schemas.openxmlformats.org/presentationml/2006/ole">
            <p:oleObj spid="_x0000_s2053" name="Формула" r:id="rId6" imgW="507960" imgH="177480" progId="Equation.3">
              <p:embed/>
            </p:oleObj>
          </a:graphicData>
        </a:graphic>
      </p:graphicFrame>
      <p:sp>
        <p:nvSpPr>
          <p:cNvPr id="2065" name="TextBox 7"/>
          <p:cNvSpPr txBox="1">
            <a:spLocks noChangeArrowheads="1"/>
          </p:cNvSpPr>
          <p:nvPr/>
        </p:nvSpPr>
        <p:spPr bwMode="auto">
          <a:xfrm>
            <a:off x="1357290" y="2786058"/>
            <a:ext cx="4143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entury Schoolbook" pitchFamily="18" charset="0"/>
              </a:rPr>
              <a:t>1 случай:              </a:t>
            </a:r>
            <a:r>
              <a:rPr lang="ru-RU" dirty="0" smtClean="0">
                <a:latin typeface="Century Schoolbook" pitchFamily="18" charset="0"/>
              </a:rPr>
              <a:t>тогда </a:t>
            </a:r>
            <a:endParaRPr lang="ru-RU" dirty="0">
              <a:latin typeface="Century Schoolbook" pitchFamily="18" charset="0"/>
            </a:endParaRPr>
          </a:p>
        </p:txBody>
      </p:sp>
      <p:sp>
        <p:nvSpPr>
          <p:cNvPr id="2066" name="TextBox 8"/>
          <p:cNvSpPr txBox="1">
            <a:spLocks noChangeArrowheads="1"/>
          </p:cNvSpPr>
          <p:nvPr/>
        </p:nvSpPr>
        <p:spPr bwMode="auto">
          <a:xfrm>
            <a:off x="1285852" y="3643314"/>
            <a:ext cx="7715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entury Schoolbook" pitchFamily="18" charset="0"/>
              </a:rPr>
              <a:t>2 случай:              тогда    </a:t>
            </a:r>
          </a:p>
        </p:txBody>
      </p:sp>
      <p:sp>
        <p:nvSpPr>
          <p:cNvPr id="2067" name="TextBox 9"/>
          <p:cNvSpPr txBox="1">
            <a:spLocks noChangeArrowheads="1"/>
          </p:cNvSpPr>
          <p:nvPr/>
        </p:nvSpPr>
        <p:spPr bwMode="auto">
          <a:xfrm>
            <a:off x="1285852" y="4500570"/>
            <a:ext cx="74295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entury Schoolbook" pitchFamily="18" charset="0"/>
              </a:rPr>
              <a:t>3 случай:         </a:t>
            </a:r>
            <a:r>
              <a:rPr lang="ru-RU" dirty="0" smtClean="0">
                <a:latin typeface="Century Schoolbook" pitchFamily="18" charset="0"/>
              </a:rPr>
              <a:t> , тогда</a:t>
            </a:r>
          </a:p>
          <a:p>
            <a:r>
              <a:rPr lang="ru-RU" dirty="0" smtClean="0">
                <a:latin typeface="Century Schoolbook" pitchFamily="18" charset="0"/>
              </a:rPr>
              <a:t> </a:t>
            </a:r>
          </a:p>
          <a:p>
            <a:r>
              <a:rPr lang="ru-RU" dirty="0" smtClean="0">
                <a:latin typeface="Century Schoolbook" pitchFamily="18" charset="0"/>
              </a:rPr>
              <a:t>                                  Если </a:t>
            </a:r>
            <a:r>
              <a:rPr lang="ru-RU" dirty="0">
                <a:latin typeface="Century Schoolbook" pitchFamily="18" charset="0"/>
              </a:rPr>
              <a:t>при этом         </a:t>
            </a:r>
            <a:r>
              <a:rPr lang="ru-RU" dirty="0" smtClean="0">
                <a:latin typeface="Century Schoolbook" pitchFamily="18" charset="0"/>
              </a:rPr>
              <a:t> </a:t>
            </a:r>
            <a:r>
              <a:rPr lang="ru-RU" dirty="0">
                <a:latin typeface="Century Schoolbook" pitchFamily="18" charset="0"/>
              </a:rPr>
              <a:t>то решений </a:t>
            </a:r>
            <a:r>
              <a:rPr lang="ru-RU" dirty="0" smtClean="0">
                <a:latin typeface="Century Schoolbook" pitchFamily="18" charset="0"/>
              </a:rPr>
              <a:t>нет</a:t>
            </a:r>
          </a:p>
          <a:p>
            <a:endParaRPr lang="ru-RU" dirty="0" smtClean="0">
              <a:latin typeface="Century Schoolbook" pitchFamily="18" charset="0"/>
            </a:endParaRPr>
          </a:p>
          <a:p>
            <a:r>
              <a:rPr lang="ru-RU" dirty="0" smtClean="0">
                <a:latin typeface="Century Schoolbook" pitchFamily="18" charset="0"/>
              </a:rPr>
              <a:t>                                  Если          , </a:t>
            </a:r>
            <a:r>
              <a:rPr lang="ru-RU" dirty="0">
                <a:latin typeface="Century Schoolbook" pitchFamily="18" charset="0"/>
              </a:rPr>
              <a:t>то </a:t>
            </a: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571736" y="2786058"/>
          <a:ext cx="750889" cy="387350"/>
        </p:xfrm>
        <a:graphic>
          <a:graphicData uri="http://schemas.openxmlformats.org/presentationml/2006/ole">
            <p:oleObj spid="_x0000_s2054" name="Формула" r:id="rId7" imgW="393480" imgH="20304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071934" y="2643182"/>
          <a:ext cx="928687" cy="738187"/>
        </p:xfrm>
        <a:graphic>
          <a:graphicData uri="http://schemas.openxmlformats.org/presentationml/2006/ole">
            <p:oleObj spid="_x0000_s2055" name="Формула" r:id="rId8" imgW="495000" imgH="39348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2428860" y="3643314"/>
          <a:ext cx="781050" cy="403225"/>
        </p:xfrm>
        <a:graphic>
          <a:graphicData uri="http://schemas.openxmlformats.org/presentationml/2006/ole">
            <p:oleObj spid="_x0000_s2056" name="Формула" r:id="rId9" imgW="393480" imgH="203040" progId="Equation.3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3929063" y="3500438"/>
          <a:ext cx="876300" cy="714375"/>
        </p:xfrm>
        <a:graphic>
          <a:graphicData uri="http://schemas.openxmlformats.org/presentationml/2006/ole">
            <p:oleObj spid="_x0000_s2057" name="Формула" r:id="rId10" imgW="482400" imgH="393480" progId="Equation.3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2428860" y="4572008"/>
          <a:ext cx="571504" cy="285752"/>
        </p:xfrm>
        <a:graphic>
          <a:graphicData uri="http://schemas.openxmlformats.org/presentationml/2006/ole">
            <p:oleObj spid="_x0000_s2058" name="Формула" r:id="rId11" imgW="355320" imgH="177480" progId="Equation.3">
              <p:embed/>
            </p:oleObj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3786182" y="4572008"/>
          <a:ext cx="857256" cy="260792"/>
        </p:xfrm>
        <a:graphic>
          <a:graphicData uri="http://schemas.openxmlformats.org/presentationml/2006/ole">
            <p:oleObj spid="_x0000_s2059" name="Формула" r:id="rId12" imgW="583920" imgH="177480" progId="Equation.3">
              <p:embed/>
            </p:oleObj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5143504" y="5072074"/>
          <a:ext cx="571504" cy="304616"/>
        </p:xfrm>
        <a:graphic>
          <a:graphicData uri="http://schemas.openxmlformats.org/presentationml/2006/ole">
            <p:oleObj spid="_x0000_s2060" name="Формула" r:id="rId13" imgW="380880" imgH="203040" progId="Equation.3">
              <p:embed/>
            </p:oleObj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4143372" y="5643578"/>
          <a:ext cx="505165" cy="261937"/>
        </p:xfrm>
        <a:graphic>
          <a:graphicData uri="http://schemas.openxmlformats.org/presentationml/2006/ole">
            <p:oleObj spid="_x0000_s2061" name="Формула" r:id="rId14" imgW="342720" imgH="177480" progId="Equation.3">
              <p:embed/>
            </p:oleObj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5143504" y="5572140"/>
          <a:ext cx="714380" cy="344922"/>
        </p:xfrm>
        <a:graphic>
          <a:graphicData uri="http://schemas.openxmlformats.org/presentationml/2006/ole">
            <p:oleObj spid="_x0000_s2062" name="Формула" r:id="rId15" imgW="368280" imgH="177480" progId="Equation.3">
              <p:embed/>
            </p:oleObj>
          </a:graphicData>
        </a:graphic>
      </p:graphicFrame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7500958" y="6500834"/>
            <a:ext cx="571504" cy="21431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правляющая кнопка: назад 23">
            <a:hlinkClick r:id="" action="ppaction://hlinkshowjump?jump=previousslide" highlightClick="1"/>
          </p:cNvPr>
          <p:cNvSpPr/>
          <p:nvPr/>
        </p:nvSpPr>
        <p:spPr>
          <a:xfrm>
            <a:off x="6929454" y="6500834"/>
            <a:ext cx="571504" cy="21431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правляющая кнопка: возврат 24">
            <a:hlinkClick r:id="rId16" action="ppaction://hlinksldjump" highlightClick="1"/>
          </p:cNvPr>
          <p:cNvSpPr/>
          <p:nvPr/>
        </p:nvSpPr>
        <p:spPr>
          <a:xfrm>
            <a:off x="8072462" y="6500834"/>
            <a:ext cx="642942" cy="21431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3" grpId="0"/>
      <p:bldP spid="2064" grpId="0"/>
      <p:bldP spid="2065" grpId="0"/>
      <p:bldP spid="2066" grpId="0"/>
      <p:bldP spid="20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1"/>
          <p:cNvSpPr txBox="1">
            <a:spLocks noChangeArrowheads="1"/>
          </p:cNvSpPr>
          <p:nvPr/>
        </p:nvSpPr>
        <p:spPr bwMode="auto">
          <a:xfrm>
            <a:off x="714348" y="714356"/>
            <a:ext cx="7572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/>
          </a:p>
          <a:p>
            <a:r>
              <a:rPr lang="en-US" dirty="0"/>
              <a:t>A1. </a:t>
            </a:r>
            <a:r>
              <a:rPr lang="ru-RU" dirty="0"/>
              <a:t>Укажите наименьшее целое решение неравенства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6643702" y="1000108"/>
          <a:ext cx="1893888" cy="366713"/>
        </p:xfrm>
        <a:graphic>
          <a:graphicData uri="http://schemas.openxmlformats.org/presentationml/2006/ole">
            <p:oleObj spid="_x0000_s4098" name="Формула" r:id="rId3" imgW="1180800" imgH="203040" progId="Equation.3">
              <p:embed/>
            </p:oleObj>
          </a:graphicData>
        </a:graphic>
      </p:graphicFrame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3214678" y="1857364"/>
            <a:ext cx="18573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 smtClean="0"/>
              <a:t>Решение.</a:t>
            </a:r>
            <a:endParaRPr lang="ru-RU" dirty="0"/>
          </a:p>
        </p:txBody>
      </p:sp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2786050" y="2643182"/>
          <a:ext cx="2214563" cy="1619250"/>
        </p:xfrm>
        <a:graphic>
          <a:graphicData uri="http://schemas.openxmlformats.org/presentationml/2006/ole">
            <p:oleObj spid="_x0000_s4099" name="Формула" r:id="rId4" imgW="1180800" imgH="8632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86116" y="557214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- 3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1500174"/>
            <a:ext cx="771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 – 5;                       2) – 4;                      3) – 3;                       4) – 2;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4857752" y="1500174"/>
            <a:ext cx="428628" cy="428628"/>
          </a:xfrm>
          <a:prstGeom prst="ellipse">
            <a:avLst/>
          </a:prstGeom>
          <a:noFill/>
          <a:ln>
            <a:solidFill>
              <a:srgbClr val="EF6D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500958" y="6500834"/>
            <a:ext cx="571504" cy="21431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назад 15">
            <a:hlinkClick r:id="" action="ppaction://hlinkshowjump?jump=previousslide" highlightClick="1"/>
          </p:cNvPr>
          <p:cNvSpPr/>
          <p:nvPr/>
        </p:nvSpPr>
        <p:spPr>
          <a:xfrm>
            <a:off x="6929454" y="6500834"/>
            <a:ext cx="571504" cy="21431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возврат 16">
            <a:hlinkClick r:id="rId5" action="ppaction://hlinksldjump" highlightClick="1"/>
          </p:cNvPr>
          <p:cNvSpPr/>
          <p:nvPr/>
        </p:nvSpPr>
        <p:spPr>
          <a:xfrm>
            <a:off x="8072462" y="6500834"/>
            <a:ext cx="642942" cy="21431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6" grpId="0"/>
      <p:bldP spid="7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428596" y="714356"/>
            <a:ext cx="82581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 dirty="0"/>
              <a:t>Квадратными неравенствами </a:t>
            </a:r>
            <a:r>
              <a:rPr lang="ru-RU" sz="2000" dirty="0"/>
              <a:t>называются неравенства </a:t>
            </a:r>
            <a:r>
              <a:rPr lang="ru-RU" sz="2000" dirty="0" smtClean="0"/>
              <a:t>вида</a:t>
            </a:r>
            <a:endParaRPr lang="en-US" sz="2000" dirty="0"/>
          </a:p>
          <a:p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</a:t>
            </a:r>
          </a:p>
          <a:p>
            <a:r>
              <a:rPr lang="ru-RU" sz="2000" dirty="0" smtClean="0"/>
              <a:t>где </a:t>
            </a:r>
            <a:r>
              <a:rPr lang="en-US" sz="2000" i="1" dirty="0" smtClean="0"/>
              <a:t>x</a:t>
            </a:r>
            <a:r>
              <a:rPr lang="en-US" sz="2000" dirty="0" smtClean="0"/>
              <a:t> – </a:t>
            </a:r>
            <a:r>
              <a:rPr lang="ru-RU" sz="2000" dirty="0" smtClean="0"/>
              <a:t>переменная</a:t>
            </a:r>
            <a:r>
              <a:rPr lang="ru-RU" sz="2000" dirty="0"/>
              <a:t>; </a:t>
            </a:r>
            <a:r>
              <a:rPr lang="en-US" sz="2000" i="1" dirty="0"/>
              <a:t>a,b,c – </a:t>
            </a:r>
            <a:r>
              <a:rPr lang="ru-RU" sz="2000" dirty="0"/>
              <a:t>действительные числа, причем </a:t>
            </a:r>
            <a:r>
              <a:rPr lang="en-US" sz="2000" i="1" dirty="0"/>
              <a:t>a    </a:t>
            </a:r>
            <a:r>
              <a:rPr lang="en-US" sz="2000" dirty="0"/>
              <a:t>0.</a:t>
            </a:r>
            <a:endParaRPr lang="ru-RU" sz="2000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00034" y="1000108"/>
          <a:ext cx="3857652" cy="443936"/>
        </p:xfrm>
        <a:graphic>
          <a:graphicData uri="http://schemas.openxmlformats.org/presentationml/2006/ole">
            <p:oleObj spid="_x0000_s3074" name="Формула" r:id="rId3" imgW="1981080" imgH="2286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7715272" y="1357298"/>
          <a:ext cx="285752" cy="281942"/>
        </p:xfrm>
        <a:graphic>
          <a:graphicData uri="http://schemas.openxmlformats.org/presentationml/2006/ole">
            <p:oleObj spid="_x0000_s3075" name="Формула" r:id="rId4" imgW="139680" imgH="13968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286248" y="1000108"/>
          <a:ext cx="3429024" cy="450609"/>
        </p:xfrm>
        <a:graphic>
          <a:graphicData uri="http://schemas.openxmlformats.org/presentationml/2006/ole">
            <p:oleObj spid="_x0000_s3076" name="Формула" r:id="rId5" imgW="1981080" imgH="2286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14546" y="2500306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Способы решения</a:t>
            </a:r>
            <a:endParaRPr lang="ru-RU" sz="2400" dirty="0"/>
          </a:p>
        </p:txBody>
      </p:sp>
      <p:cxnSp>
        <p:nvCxnSpPr>
          <p:cNvPr id="8" name="Прямая со стрелкой 7"/>
          <p:cNvCxnSpPr>
            <a:endCxn id="13" idx="0"/>
          </p:cNvCxnSpPr>
          <p:nvPr/>
        </p:nvCxnSpPr>
        <p:spPr>
          <a:xfrm rot="5400000">
            <a:off x="2053811" y="3554017"/>
            <a:ext cx="1857388" cy="8929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14" idx="0"/>
          </p:cNvCxnSpPr>
          <p:nvPr/>
        </p:nvCxnSpPr>
        <p:spPr>
          <a:xfrm rot="16200000" flipH="1">
            <a:off x="4304109" y="3411142"/>
            <a:ext cx="1928824" cy="11072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43042" y="492919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графический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929190" y="492919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аналитический</a:t>
            </a:r>
            <a:endParaRPr lang="ru-RU" dirty="0"/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7500958" y="6500834"/>
            <a:ext cx="571504" cy="21431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6929454" y="6500834"/>
            <a:ext cx="571504" cy="21431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возврат 17">
            <a:hlinkClick r:id="rId6" action="ppaction://hlinksldjump" highlightClick="1"/>
          </p:cNvPr>
          <p:cNvSpPr/>
          <p:nvPr/>
        </p:nvSpPr>
        <p:spPr>
          <a:xfrm>
            <a:off x="8072462" y="6500834"/>
            <a:ext cx="642942" cy="21431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6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285728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А1. Решите неравенство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928926" y="1500174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Решение.</a:t>
            </a:r>
            <a:endParaRPr lang="ru-RU" dirty="0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714348" y="2000240"/>
          <a:ext cx="1889125" cy="387350"/>
        </p:xfrm>
        <a:graphic>
          <a:graphicData uri="http://schemas.openxmlformats.org/presentationml/2006/ole">
            <p:oleObj spid="_x0000_s27651" name="Формула" r:id="rId3" imgW="990360" imgH="2030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14612" y="207167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 = 49; 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714744" y="1857364"/>
          <a:ext cx="928687" cy="777875"/>
        </p:xfrm>
        <a:graphic>
          <a:graphicData uri="http://schemas.openxmlformats.org/presentationml/2006/ole">
            <p:oleObj spid="_x0000_s27652" name="Формула" r:id="rId4" imgW="469800" imgH="393480" progId="Equation.3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4857752" y="2000240"/>
          <a:ext cx="857256" cy="441617"/>
        </p:xfrm>
        <a:graphic>
          <a:graphicData uri="http://schemas.openxmlformats.org/presentationml/2006/ole">
            <p:oleObj spid="_x0000_s27653" name="Формула" r:id="rId5" imgW="419040" imgH="2156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5720" y="2643182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Построим эскиз графика функции </a:t>
            </a:r>
            <a:endParaRPr lang="ru-RU" dirty="0"/>
          </a:p>
        </p:txBody>
      </p:sp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3714744" y="285728"/>
          <a:ext cx="1889125" cy="387350"/>
        </p:xfrm>
        <a:graphic>
          <a:graphicData uri="http://schemas.openxmlformats.org/presentationml/2006/ole">
            <p:oleObj spid="_x0000_s27654" name="Формула" r:id="rId6" imgW="990360" imgH="203040" progId="Equation.3">
              <p:embed/>
            </p:oleObj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4000496" y="2571744"/>
          <a:ext cx="1938338" cy="434975"/>
        </p:xfrm>
        <a:graphic>
          <a:graphicData uri="http://schemas.openxmlformats.org/presentationml/2006/ole">
            <p:oleObj spid="_x0000_s27655" name="Формула" r:id="rId7" imgW="1015920" imgH="2286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00364" y="4000504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 графика следует, что </a:t>
            </a:r>
            <a:r>
              <a:rPr lang="en-US" dirty="0" smtClean="0"/>
              <a:t>y&lt;0, </a:t>
            </a:r>
            <a:r>
              <a:rPr lang="ru-RU" dirty="0" smtClean="0"/>
              <a:t>если </a:t>
            </a:r>
            <a:endParaRPr lang="ru-RU" dirty="0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6786563" y="3857629"/>
          <a:ext cx="941388" cy="608013"/>
        </p:xfrm>
        <a:graphic>
          <a:graphicData uri="http://schemas.openxmlformats.org/presentationml/2006/ole">
            <p:oleObj spid="_x0000_s27657" name="Формула" r:id="rId8" imgW="609480" imgH="393480" progId="Equation.3">
              <p:embed/>
            </p:oleObj>
          </a:graphicData>
        </a:graphic>
      </p:graphicFrame>
      <p:cxnSp>
        <p:nvCxnSpPr>
          <p:cNvPr id="16" name="Прямая со стрелкой 15"/>
          <p:cNvCxnSpPr>
            <a:endCxn id="31" idx="3"/>
          </p:cNvCxnSpPr>
          <p:nvPr/>
        </p:nvCxnSpPr>
        <p:spPr>
          <a:xfrm rot="5400000" flipH="1" flipV="1">
            <a:off x="-264889" y="4378589"/>
            <a:ext cx="224422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42910" y="5214950"/>
            <a:ext cx="250033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Дуга 18"/>
          <p:cNvSpPr/>
          <p:nvPr/>
        </p:nvSpPr>
        <p:spPr>
          <a:xfrm rot="5400000">
            <a:off x="-433763" y="2719723"/>
            <a:ext cx="4582238" cy="1714512"/>
          </a:xfrm>
          <a:prstGeom prst="arc">
            <a:avLst>
              <a:gd name="adj1" fmla="val 16177713"/>
              <a:gd name="adj2" fmla="val 543119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1000100" y="5286388"/>
          <a:ext cx="304188" cy="785818"/>
        </p:xfrm>
        <a:graphic>
          <a:graphicData uri="http://schemas.openxmlformats.org/presentationml/2006/ole">
            <p:oleObj spid="_x0000_s27658" name="Формула" r:id="rId9" imgW="152280" imgH="393480" progId="Equation.3">
              <p:embed/>
            </p:oleObj>
          </a:graphicData>
        </a:graphic>
      </p:graphicFrame>
      <p:graphicFrame>
        <p:nvGraphicFramePr>
          <p:cNvPr id="27659" name="Object 11"/>
          <p:cNvGraphicFramePr>
            <a:graphicFrameLocks noChangeAspect="1"/>
          </p:cNvGraphicFramePr>
          <p:nvPr/>
        </p:nvGraphicFramePr>
        <p:xfrm>
          <a:off x="2428860" y="5357826"/>
          <a:ext cx="277814" cy="361158"/>
        </p:xfrm>
        <a:graphic>
          <a:graphicData uri="http://schemas.openxmlformats.org/presentationml/2006/ole">
            <p:oleObj spid="_x0000_s27659" name="Формула" r:id="rId10" imgW="126720" imgH="164880" progId="Equation.3">
              <p:embed/>
            </p:oleObj>
          </a:graphicData>
        </a:graphic>
      </p:graphicFrame>
      <p:sp>
        <p:nvSpPr>
          <p:cNvPr id="22" name="TextBox 26"/>
          <p:cNvSpPr txBox="1">
            <a:spLocks noChangeArrowheads="1"/>
          </p:cNvSpPr>
          <p:nvPr/>
        </p:nvSpPr>
        <p:spPr bwMode="auto">
          <a:xfrm>
            <a:off x="1214415" y="4929198"/>
            <a:ext cx="150019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///////////////////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71736" y="607220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</a:t>
            </a:r>
            <a:endParaRPr lang="ru-RU" dirty="0"/>
          </a:p>
        </p:txBody>
      </p:sp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3500430" y="5929330"/>
          <a:ext cx="642942" cy="664373"/>
        </p:xfrm>
        <a:graphic>
          <a:graphicData uri="http://schemas.openxmlformats.org/presentationml/2006/ole">
            <p:oleObj spid="_x0000_s27660" name="Формула" r:id="rId11" imgW="380880" imgH="39348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57158" y="785794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 (-</a:t>
            </a:r>
            <a:r>
              <a:rPr lang="ru-RU" dirty="0" smtClean="0">
                <a:latin typeface="Verdana"/>
              </a:rPr>
              <a:t>∞;   </a:t>
            </a:r>
            <a:r>
              <a:rPr lang="ru-RU" dirty="0" smtClean="0"/>
              <a:t>)      (4;+</a:t>
            </a:r>
            <a:r>
              <a:rPr lang="ru-RU" dirty="0" smtClean="0">
                <a:latin typeface="Verdana"/>
              </a:rPr>
              <a:t>∞</a:t>
            </a:r>
            <a:r>
              <a:rPr lang="ru-RU" dirty="0" smtClean="0"/>
              <a:t>);      2) (    ;4);       3)                           ;  4)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27661" name="Object 13"/>
          <p:cNvGraphicFramePr>
            <a:graphicFrameLocks noChangeAspect="1"/>
          </p:cNvGraphicFramePr>
          <p:nvPr/>
        </p:nvGraphicFramePr>
        <p:xfrm>
          <a:off x="1214414" y="642919"/>
          <a:ext cx="214314" cy="553644"/>
        </p:xfrm>
        <a:graphic>
          <a:graphicData uri="http://schemas.openxmlformats.org/presentationml/2006/ole">
            <p:oleObj spid="_x0000_s27661" name="Формула" r:id="rId12" imgW="152280" imgH="393480" progId="Equation.3">
              <p:embed/>
            </p:oleObj>
          </a:graphicData>
        </a:graphic>
      </p:graphicFrame>
      <p:graphicFrame>
        <p:nvGraphicFramePr>
          <p:cNvPr id="27662" name="Object 14"/>
          <p:cNvGraphicFramePr>
            <a:graphicFrameLocks noChangeAspect="1"/>
          </p:cNvGraphicFramePr>
          <p:nvPr/>
        </p:nvGraphicFramePr>
        <p:xfrm>
          <a:off x="1500166" y="857232"/>
          <a:ext cx="473277" cy="291247"/>
        </p:xfrm>
        <a:graphic>
          <a:graphicData uri="http://schemas.openxmlformats.org/presentationml/2006/ole">
            <p:oleObj spid="_x0000_s27662" name="Формула" r:id="rId13" imgW="164880" imgH="126720" progId="Equation.3">
              <p:embed/>
            </p:oleObj>
          </a:graphicData>
        </a:graphic>
      </p:graphicFrame>
      <p:graphicFrame>
        <p:nvGraphicFramePr>
          <p:cNvPr id="27663" name="Object 15"/>
          <p:cNvGraphicFramePr>
            <a:graphicFrameLocks noChangeAspect="1"/>
          </p:cNvGraphicFramePr>
          <p:nvPr/>
        </p:nvGraphicFramePr>
        <p:xfrm>
          <a:off x="3357554" y="714356"/>
          <a:ext cx="214312" cy="554037"/>
        </p:xfrm>
        <a:graphic>
          <a:graphicData uri="http://schemas.openxmlformats.org/presentationml/2006/ole">
            <p:oleObj spid="_x0000_s27663" name="Формула" r:id="rId14" imgW="152280" imgH="393480" progId="Equation.3">
              <p:embed/>
            </p:oleObj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4643437" y="642918"/>
          <a:ext cx="1664085" cy="642942"/>
        </p:xfrm>
        <a:graphic>
          <a:graphicData uri="http://schemas.openxmlformats.org/presentationml/2006/ole">
            <p:oleObj spid="_x0000_s27664" name="Формула" r:id="rId15" imgW="1117440" imgH="431640" progId="Equation.3">
              <p:embed/>
            </p:oleObj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6715140" y="642918"/>
          <a:ext cx="571504" cy="607223"/>
        </p:xfrm>
        <a:graphic>
          <a:graphicData uri="http://schemas.openxmlformats.org/presentationml/2006/ole">
            <p:oleObj spid="_x0000_s27666" name="Формула" r:id="rId16" imgW="406080" imgH="431640" progId="Equation.3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000364" y="528638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500034" y="30718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33" name="Овал 32"/>
          <p:cNvSpPr/>
          <p:nvPr/>
        </p:nvSpPr>
        <p:spPr>
          <a:xfrm>
            <a:off x="2928926" y="785794"/>
            <a:ext cx="357190" cy="357190"/>
          </a:xfrm>
          <a:prstGeom prst="ellipse">
            <a:avLst/>
          </a:prstGeom>
          <a:noFill/>
          <a:ln>
            <a:solidFill>
              <a:srgbClr val="EF6D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Управляющая кнопка: далее 36">
            <a:hlinkClick r:id="" action="ppaction://hlinkshowjump?jump=nextslide" highlightClick="1"/>
          </p:cNvPr>
          <p:cNvSpPr/>
          <p:nvPr/>
        </p:nvSpPr>
        <p:spPr>
          <a:xfrm>
            <a:off x="7500958" y="6500834"/>
            <a:ext cx="571504" cy="21431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Управляющая кнопка: назад 37">
            <a:hlinkClick r:id="" action="ppaction://hlinkshowjump?jump=previousslide" highlightClick="1"/>
          </p:cNvPr>
          <p:cNvSpPr/>
          <p:nvPr/>
        </p:nvSpPr>
        <p:spPr>
          <a:xfrm>
            <a:off x="6929454" y="6500834"/>
            <a:ext cx="571504" cy="21431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Управляющая кнопка: возврат 38">
            <a:hlinkClick r:id="rId17" action="ppaction://hlinksldjump" highlightClick="1"/>
          </p:cNvPr>
          <p:cNvSpPr/>
          <p:nvPr/>
        </p:nvSpPr>
        <p:spPr>
          <a:xfrm>
            <a:off x="8072462" y="6500834"/>
            <a:ext cx="642942" cy="21431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9" grpId="0"/>
      <p:bldP spid="12" grpId="0"/>
      <p:bldP spid="19" grpId="0" animBg="1"/>
      <p:bldP spid="22" grpId="0"/>
      <p:bldP spid="27" grpId="0"/>
      <p:bldP spid="21" grpId="0"/>
      <p:bldP spid="30" grpId="0"/>
      <p:bldP spid="31" grpId="0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42852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А2. Решите неравенство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4000496" y="142852"/>
          <a:ext cx="2057808" cy="387352"/>
        </p:xfrm>
        <a:graphic>
          <a:graphicData uri="http://schemas.openxmlformats.org/presentationml/2006/ole">
            <p:oleObj spid="_x0000_s28674" name="Формула" r:id="rId3" imgW="1079280" imgH="203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86116" y="121442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Решение.</a:t>
            </a:r>
            <a:endParaRPr lang="ru-RU" dirty="0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857224" y="1500174"/>
          <a:ext cx="2057400" cy="387350"/>
        </p:xfrm>
        <a:graphic>
          <a:graphicData uri="http://schemas.openxmlformats.org/presentationml/2006/ole">
            <p:oleObj spid="_x0000_s28675" name="Формула" r:id="rId4" imgW="1079280" imgH="2030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4348" y="200024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 &lt; 0   =&gt;  </a:t>
            </a:r>
            <a:r>
              <a:rPr lang="ru-RU" dirty="0" smtClean="0"/>
              <a:t>график функции </a:t>
            </a:r>
            <a:endParaRPr lang="ru-RU" dirty="0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3786182" y="2000240"/>
          <a:ext cx="2057400" cy="436563"/>
        </p:xfrm>
        <a:graphic>
          <a:graphicData uri="http://schemas.openxmlformats.org/presentationml/2006/ole">
            <p:oleObj spid="_x0000_s28676" name="Формула" r:id="rId5" imgW="1079280" imgH="2286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786446" y="200024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 осью абсцисс не 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85786" y="250030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пересекается</a:t>
            </a:r>
            <a:endParaRPr lang="ru-RU" dirty="0"/>
          </a:p>
        </p:txBody>
      </p:sp>
      <p:sp>
        <p:nvSpPr>
          <p:cNvPr id="11" name="Дуга 10"/>
          <p:cNvSpPr/>
          <p:nvPr/>
        </p:nvSpPr>
        <p:spPr>
          <a:xfrm rot="16200000">
            <a:off x="-104770" y="4891062"/>
            <a:ext cx="3724981" cy="1372362"/>
          </a:xfrm>
          <a:prstGeom prst="arc">
            <a:avLst>
              <a:gd name="adj1" fmla="val 19081357"/>
              <a:gd name="adj2" fmla="val 252693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 flipH="1" flipV="1">
            <a:off x="-320709" y="3963991"/>
            <a:ext cx="221457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57158" y="3571876"/>
            <a:ext cx="271464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3286116" y="3500438"/>
            <a:ext cx="3921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Из графика следует, что </a:t>
            </a:r>
            <a:r>
              <a:rPr lang="en-US" dirty="0" smtClean="0"/>
              <a:t>y&lt;0, </a:t>
            </a:r>
            <a:r>
              <a:rPr lang="ru-RU" dirty="0" smtClean="0"/>
              <a:t>если 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714612" y="600076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</a:t>
            </a:r>
            <a:endParaRPr lang="ru-RU" dirty="0"/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7072330" y="3500438"/>
          <a:ext cx="827088" cy="360363"/>
        </p:xfrm>
        <a:graphic>
          <a:graphicData uri="http://schemas.openxmlformats.org/presentationml/2006/ole">
            <p:oleObj spid="_x0000_s28678" name="Формула" r:id="rId6" imgW="368280" imgH="17748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3571868" y="6000768"/>
          <a:ext cx="1113637" cy="387352"/>
        </p:xfrm>
        <a:graphic>
          <a:graphicData uri="http://schemas.openxmlformats.org/presentationml/2006/ole">
            <p:oleObj spid="_x0000_s28679" name="Формула" r:id="rId7" imgW="583920" imgH="20304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85786" y="642918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</a:t>
            </a:r>
            <a:r>
              <a:rPr lang="ru-RU" dirty="0" smtClean="0"/>
              <a:t>   </a:t>
            </a:r>
            <a:r>
              <a:rPr lang="en-US" dirty="0" smtClean="0"/>
              <a:t>(-</a:t>
            </a:r>
            <a:r>
              <a:rPr lang="en-US" dirty="0" smtClean="0">
                <a:latin typeface="Verdana"/>
              </a:rPr>
              <a:t>∞</a:t>
            </a:r>
            <a:r>
              <a:rPr lang="en-US" dirty="0" smtClean="0"/>
              <a:t>;+</a:t>
            </a:r>
            <a:r>
              <a:rPr lang="en-US" dirty="0" smtClean="0">
                <a:latin typeface="Verdana"/>
              </a:rPr>
              <a:t>∞</a:t>
            </a:r>
            <a:r>
              <a:rPr lang="en-US" dirty="0" smtClean="0"/>
              <a:t>);               2) – 0,5;             3) </a:t>
            </a:r>
            <a:r>
              <a:rPr lang="ru-RU" dirty="0" smtClean="0"/>
              <a:t>решений нет;      4) 5;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14282" y="285749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786050" y="364331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</a:t>
            </a:r>
          </a:p>
        </p:txBody>
      </p:sp>
      <p:sp>
        <p:nvSpPr>
          <p:cNvPr id="23" name="Овал 22"/>
          <p:cNvSpPr/>
          <p:nvPr/>
        </p:nvSpPr>
        <p:spPr>
          <a:xfrm>
            <a:off x="785786" y="642918"/>
            <a:ext cx="357190" cy="357190"/>
          </a:xfrm>
          <a:prstGeom prst="ellipse">
            <a:avLst/>
          </a:prstGeom>
          <a:noFill/>
          <a:ln>
            <a:solidFill>
              <a:srgbClr val="EF6D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7500958" y="6500834"/>
            <a:ext cx="571504" cy="21431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назад 27">
            <a:hlinkClick r:id="" action="ppaction://hlinkshowjump?jump=previousslide" highlightClick="1"/>
          </p:cNvPr>
          <p:cNvSpPr/>
          <p:nvPr/>
        </p:nvSpPr>
        <p:spPr>
          <a:xfrm>
            <a:off x="6929454" y="6500834"/>
            <a:ext cx="571504" cy="21431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возврат 28">
            <a:hlinkClick r:id="rId8" action="ppaction://hlinksldjump" highlightClick="1"/>
          </p:cNvPr>
          <p:cNvSpPr/>
          <p:nvPr/>
        </p:nvSpPr>
        <p:spPr>
          <a:xfrm>
            <a:off x="8072462" y="6500834"/>
            <a:ext cx="642942" cy="21431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9" grpId="0"/>
      <p:bldP spid="10" grpId="0"/>
      <p:bldP spid="11" grpId="0" animBg="1"/>
      <p:bldP spid="17" grpId="0"/>
      <p:bldP spid="19" grpId="0"/>
      <p:bldP spid="18" grpId="0"/>
      <p:bldP spid="20" grpId="0"/>
      <p:bldP spid="22" grpId="0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3116"/>
            <a:ext cx="8143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Рациональным неравенством </a:t>
            </a:r>
            <a:r>
              <a:rPr lang="ru-RU" sz="2000" dirty="0" smtClean="0"/>
              <a:t>называется неравенство вида</a:t>
            </a:r>
            <a:endParaRPr lang="ru-RU" sz="20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714348" y="3071810"/>
          <a:ext cx="1143008" cy="438414"/>
        </p:xfrm>
        <a:graphic>
          <a:graphicData uri="http://schemas.openxmlformats.org/presentationml/2006/ole">
            <p:oleObj spid="_x0000_s29698" name="Формула" r:id="rId3" imgW="596880" imgH="228600" progId="Equation.3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4643438" y="2797163"/>
          <a:ext cx="1071570" cy="687422"/>
        </p:xfrm>
        <a:graphic>
          <a:graphicData uri="http://schemas.openxmlformats.org/presentationml/2006/ole">
            <p:oleObj spid="_x0000_s29699" name="Формула" r:id="rId4" imgW="672840" imgH="431640" progId="Equation.3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6572264" y="2868601"/>
          <a:ext cx="1014413" cy="650875"/>
        </p:xfrm>
        <a:graphic>
          <a:graphicData uri="http://schemas.openxmlformats.org/presentationml/2006/ole">
            <p:oleObj spid="_x0000_s29700" name="Формула" r:id="rId5" imgW="672840" imgH="43164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3000364" y="3082915"/>
          <a:ext cx="939800" cy="404812"/>
        </p:xfrm>
        <a:graphic>
          <a:graphicData uri="http://schemas.openxmlformats.org/presentationml/2006/ole">
            <p:oleObj spid="_x0000_s29701" name="Формула" r:id="rId6" imgW="596880" imgH="2286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5720" y="3071810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	         ,		             ,		            ,		            , </a:t>
            </a:r>
          </a:p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dirty="0" smtClean="0"/>
              <a:t>где                ,                - многочлены</a:t>
            </a:r>
            <a:endParaRPr lang="ru-RU" dirty="0"/>
          </a:p>
        </p:txBody>
      </p:sp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928662" y="3857628"/>
          <a:ext cx="787400" cy="488950"/>
        </p:xfrm>
        <a:graphic>
          <a:graphicData uri="http://schemas.openxmlformats.org/presentationml/2006/ole">
            <p:oleObj spid="_x0000_s29702" name="Формула" r:id="rId7" imgW="368280" imgH="228600" progId="Equation.3">
              <p:embed/>
            </p:oleObj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2000232" y="3857628"/>
          <a:ext cx="785818" cy="428628"/>
        </p:xfrm>
        <a:graphic>
          <a:graphicData uri="http://schemas.openxmlformats.org/presentationml/2006/ole">
            <p:oleObj spid="_x0000_s29703" name="Формула" r:id="rId8" imgW="419040" imgH="2286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8596" y="4572008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Основной метод решения – метод интервалов</a:t>
            </a:r>
            <a:endParaRPr lang="ru-RU" dirty="0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500958" y="6500834"/>
            <a:ext cx="571504" cy="21431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6929454" y="6500834"/>
            <a:ext cx="571504" cy="21431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возврат 15">
            <a:hlinkClick r:id="rId9" action="ppaction://hlinksldjump" highlightClick="1"/>
          </p:cNvPr>
          <p:cNvSpPr/>
          <p:nvPr/>
        </p:nvSpPr>
        <p:spPr>
          <a:xfrm>
            <a:off x="8072462" y="6500834"/>
            <a:ext cx="642942" cy="214314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1221</TotalTime>
  <Words>1348</Words>
  <Application>Microsoft Office PowerPoint</Application>
  <PresentationFormat>Экран (4:3)</PresentationFormat>
  <Paragraphs>372</Paragraphs>
  <Slides>34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6" baseType="lpstr">
      <vt:lpstr>Эркер</vt:lpstr>
      <vt:lpstr>Формула</vt:lpstr>
      <vt:lpstr>Слайд 1</vt:lpstr>
      <vt:lpstr>Содержание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19 кабинет</dc:creator>
  <cp:lastModifiedBy>matematika</cp:lastModifiedBy>
  <cp:revision>129</cp:revision>
  <dcterms:created xsi:type="dcterms:W3CDTF">2009-02-16T10:11:42Z</dcterms:created>
  <dcterms:modified xsi:type="dcterms:W3CDTF">2011-05-03T14:20:41Z</dcterms:modified>
</cp:coreProperties>
</file>