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90" r:id="rId3"/>
    <p:sldId id="262" r:id="rId4"/>
    <p:sldId id="272" r:id="rId5"/>
    <p:sldId id="273" r:id="rId6"/>
    <p:sldId id="274" r:id="rId7"/>
    <p:sldId id="293" r:id="rId8"/>
    <p:sldId id="304" r:id="rId9"/>
    <p:sldId id="305" r:id="rId10"/>
    <p:sldId id="277" r:id="rId11"/>
    <p:sldId id="276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082"/>
    <a:srgbClr val="FAC9A0"/>
    <a:srgbClr val="D7E4F9"/>
    <a:srgbClr val="B87F68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CA742-104B-44C5-AAB3-A4D6BDEC8384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F7843-A693-49FA-BDA0-46E4287ED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2%FB%F1%FF%F7%E5%EB%E5%F2%E8%E5_%D0%EE%F1%F1%E8%E8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2%D0%B0%D0%BD_III" TargetMode="External"/><Relationship Id="rId3" Type="http://schemas.openxmlformats.org/officeDocument/2006/relationships/image" Target="../media/image50.jpeg"/><Relationship Id="rId7" Type="http://schemas.openxmlformats.org/officeDocument/2006/relationships/hyperlink" Target="http://ru.wikipedia.org/wiki/%D0%A0%D1%8E%D1%80%D0%B8%D0%B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20.jpeg"/><Relationship Id="rId4" Type="http://schemas.openxmlformats.org/officeDocument/2006/relationships/image" Target="../media/image51.jpeg"/><Relationship Id="rId9" Type="http://schemas.openxmlformats.org/officeDocument/2006/relationships/hyperlink" Target="http://ru.wikipedia.org/wiki/%D0%9F%D1%91%D1%82%D1%80_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0%D0%BC%D1%8F%D1%82%D0%BD%D0%B8%D0%BA_1000-%D0%BB%D0%B5%D1%82%D0%B8%D1%8E_%D0%A0%D0%BE%D1%81%D1%81%D0%B8%D0%B8" TargetMode="External"/><Relationship Id="rId3" Type="http://schemas.openxmlformats.org/officeDocument/2006/relationships/image" Target="../media/image54.jpeg"/><Relationship Id="rId7" Type="http://schemas.openxmlformats.org/officeDocument/2006/relationships/hyperlink" Target="http://www.detisavve.ru/prose/2011/5361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hyperlink" Target="http://www.slideboom.com/presentations/559704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20.jpeg"/><Relationship Id="rId4" Type="http://schemas.openxmlformats.org/officeDocument/2006/relationships/image" Target="../media/image55.jpeg"/><Relationship Id="rId9" Type="http://schemas.openxmlformats.org/officeDocument/2006/relationships/hyperlink" Target="http://periferiya.info/articles/ot-prekrasnoi-do-velikoi:-knyaginya-olga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://drevo-info.ru/articles/18374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4.png"/><Relationship Id="rId7" Type="http://schemas.openxmlformats.org/officeDocument/2006/relationships/hyperlink" Target="http://www.twirpx.com/file/510738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evnyaya.ru/drusa.php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0.jpeg"/><Relationship Id="rId4" Type="http://schemas.openxmlformats.org/officeDocument/2006/relationships/image" Target="../media/image25.png"/><Relationship Id="rId9" Type="http://schemas.openxmlformats.org/officeDocument/2006/relationships/hyperlink" Target="http://ru.wikipedia.org/wiki/%D5%F0%EE%ED%EE%EB%EE%E3%E8%FF_%E8%F1%F2%EE%F0%E8%E8_%D0%EE%F1%F1%E8%E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://lib.pushkinskijdom.ru/Default.aspx?tabid=4871" TargetMode="External"/><Relationship Id="rId18" Type="http://schemas.openxmlformats.org/officeDocument/2006/relationships/image" Target="../media/image35.jpeg"/><Relationship Id="rId3" Type="http://schemas.openxmlformats.org/officeDocument/2006/relationships/hyperlink" Target="http://www.pushkinskijdom.ru/Default.aspx?tabid=4869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32.jpeg"/><Relationship Id="rId17" Type="http://schemas.openxmlformats.org/officeDocument/2006/relationships/hyperlink" Target="http://lib.pushkinskijdom.ru/Default.aspx?tabid=4953" TargetMode="External"/><Relationship Id="rId2" Type="http://schemas.openxmlformats.org/officeDocument/2006/relationships/image" Target="../media/image8.jpeg"/><Relationship Id="rId16" Type="http://schemas.openxmlformats.org/officeDocument/2006/relationships/image" Target="../media/image34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hyperlink" Target="http://lib.pushkinskijdom.ru/Default.aspx?tabid=4874" TargetMode="External"/><Relationship Id="rId5" Type="http://schemas.openxmlformats.org/officeDocument/2006/relationships/image" Target="../media/image28.jpeg"/><Relationship Id="rId15" Type="http://schemas.openxmlformats.org/officeDocument/2006/relationships/hyperlink" Target="http://www.pushkinskijdom.ru/Default.aspx?tabid=4872" TargetMode="External"/><Relationship Id="rId10" Type="http://schemas.openxmlformats.org/officeDocument/2006/relationships/image" Target="../media/image31.jpeg"/><Relationship Id="rId19" Type="http://schemas.openxmlformats.org/officeDocument/2006/relationships/hyperlink" Target="http://www.pushkinskijdom.ru/Default.aspx?tabid=4940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://lib.pushkinskijdom.ru/Default.aspx?tabid=4870" TargetMode="External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shkinskijdom.ru/Default.aspx?tabid=5053" TargetMode="External"/><Relationship Id="rId13" Type="http://schemas.openxmlformats.org/officeDocument/2006/relationships/hyperlink" Target="http://www.pushkinskijdom.ru/Default.aspx?tabid=4954" TargetMode="External"/><Relationship Id="rId18" Type="http://schemas.openxmlformats.org/officeDocument/2006/relationships/image" Target="../media/image41.jpeg"/><Relationship Id="rId3" Type="http://schemas.openxmlformats.org/officeDocument/2006/relationships/image" Target="../media/image27.jpeg"/><Relationship Id="rId21" Type="http://schemas.openxmlformats.org/officeDocument/2006/relationships/hyperlink" Target="http://gramoty.ru/" TargetMode="External"/><Relationship Id="rId7" Type="http://schemas.openxmlformats.org/officeDocument/2006/relationships/hyperlink" Target="http://ru.wikipedia.org/wiki/%D0%A1%D0%BB%D0%BE%D0%B2%D0%BE_%D0%BE_%D0%BF%D0%BE%D0%BB%D0%BA%D1%83_%D0%98%D0%B3%D0%BE%D1%80%D0%B5%D0%B2%D0%B5" TargetMode="External"/><Relationship Id="rId12" Type="http://schemas.openxmlformats.org/officeDocument/2006/relationships/image" Target="../media/image38.png"/><Relationship Id="rId17" Type="http://schemas.openxmlformats.org/officeDocument/2006/relationships/hyperlink" Target="http://ru.wikipedia.org/wiki/%D0%9A%D0%B8%D1%82%D0%B5%D0%B6" TargetMode="External"/><Relationship Id="rId2" Type="http://schemas.openxmlformats.org/officeDocument/2006/relationships/image" Target="../media/image8.jpeg"/><Relationship Id="rId16" Type="http://schemas.openxmlformats.org/officeDocument/2006/relationships/image" Target="../media/image40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hyperlink" Target="http://www.pushkinskijdom.ru/Default.aspx?tabid=4951" TargetMode="External"/><Relationship Id="rId5" Type="http://schemas.openxmlformats.org/officeDocument/2006/relationships/image" Target="../media/image29.jpeg"/><Relationship Id="rId15" Type="http://schemas.openxmlformats.org/officeDocument/2006/relationships/hyperlink" Target="http://www.pushkinskijdom.ru/Default.aspx?tabid=4956" TargetMode="External"/><Relationship Id="rId10" Type="http://schemas.openxmlformats.org/officeDocument/2006/relationships/image" Target="../media/image37.png"/><Relationship Id="rId19" Type="http://schemas.openxmlformats.org/officeDocument/2006/relationships/hyperlink" Target="http://ru.wikipedia.org/wiki/%D0%9F%D0%BE%D0%B2%D0%B5%D1%81%D1%82%D1%8C_%D0%BE_%D0%B6%D0%B8%D1%82%D0%B8%D0%B8_%D0%90%D0%BB%D0%B5%D0%BA%D1%81%D0%B0%D0%BD%D0%B4%D1%80%D0%B0_%D0%9D%D0%B5%D0%B2%D1%81%D0%BA%D0%BE%D0%B3%D0%BE" TargetMode="External"/><Relationship Id="rId4" Type="http://schemas.openxmlformats.org/officeDocument/2006/relationships/image" Target="../media/image28.jpeg"/><Relationship Id="rId9" Type="http://schemas.openxmlformats.org/officeDocument/2006/relationships/hyperlink" Target="http://www.pushkinskijdom.ru/Default.aspx?tabid=5055" TargetMode="External"/><Relationship Id="rId14" Type="http://schemas.openxmlformats.org/officeDocument/2006/relationships/image" Target="../media/image39.jpeg"/><Relationship Id="rId22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6d7b43b555d.gif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00" t="18671" r="73600" b="42168"/>
          <a:stretch>
            <a:fillRect/>
          </a:stretch>
        </p:blipFill>
        <p:spPr>
          <a:xfrm rot="16200000">
            <a:off x="142892" y="-142892"/>
            <a:ext cx="2214546" cy="2500330"/>
          </a:xfrm>
          <a:prstGeom prst="rect">
            <a:avLst/>
          </a:prstGeom>
        </p:spPr>
      </p:pic>
      <p:pic>
        <p:nvPicPr>
          <p:cNvPr id="3" name="Рисунок 2" descr="76d7b43b555d.gif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00" t="18671" r="73600" b="42168"/>
          <a:stretch>
            <a:fillRect/>
          </a:stretch>
        </p:blipFill>
        <p:spPr>
          <a:xfrm rot="16200000">
            <a:off x="142892" y="2071662"/>
            <a:ext cx="2214546" cy="2500330"/>
          </a:xfrm>
          <a:prstGeom prst="rect">
            <a:avLst/>
          </a:prstGeom>
        </p:spPr>
      </p:pic>
      <p:pic>
        <p:nvPicPr>
          <p:cNvPr id="4" name="Рисунок 3" descr="76d7b43b555d.gif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00" t="18671" r="73600" b="42168"/>
          <a:stretch>
            <a:fillRect/>
          </a:stretch>
        </p:blipFill>
        <p:spPr>
          <a:xfrm rot="16200000">
            <a:off x="142892" y="4286240"/>
            <a:ext cx="2214546" cy="2500330"/>
          </a:xfrm>
          <a:prstGeom prst="rect">
            <a:avLst/>
          </a:prstGeom>
        </p:spPr>
      </p:pic>
      <p:pic>
        <p:nvPicPr>
          <p:cNvPr id="5" name="Рисунок 4" descr="76d7b43b555d.gif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4480" t="18671" r="73600" b="42168"/>
          <a:stretch>
            <a:fillRect/>
          </a:stretch>
        </p:blipFill>
        <p:spPr>
          <a:xfrm rot="16200000">
            <a:off x="1143020" y="5500690"/>
            <a:ext cx="214290" cy="2500330"/>
          </a:xfrm>
          <a:prstGeom prst="rect">
            <a:avLst/>
          </a:prstGeom>
        </p:spPr>
      </p:pic>
      <p:pic>
        <p:nvPicPr>
          <p:cNvPr id="7" name="Рисунок 6" descr="1242379650_ramka007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144" t="3846" r="7446" b="5769"/>
          <a:stretch>
            <a:fillRect/>
          </a:stretch>
        </p:blipFill>
        <p:spPr>
          <a:xfrm rot="10800000">
            <a:off x="0" y="-4"/>
            <a:ext cx="9144000" cy="6858004"/>
          </a:xfrm>
          <a:prstGeom prst="rect">
            <a:avLst/>
          </a:prstGeom>
        </p:spPr>
      </p:pic>
      <p:pic>
        <p:nvPicPr>
          <p:cNvPr id="8" name="Рисунок 7" descr="76d7b43b555d.gif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208"/>
          <a:stretch>
            <a:fillRect/>
          </a:stretch>
        </p:blipFill>
        <p:spPr>
          <a:xfrm>
            <a:off x="1000100" y="357166"/>
            <a:ext cx="7429552" cy="60722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14612" y="1500174"/>
            <a:ext cx="4035528" cy="341632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bliqueTopLef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1150-летию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российского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государства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посвящается</a:t>
            </a:r>
            <a:endParaRPr lang="ru-RU" sz="5400" b="1" cap="none" spc="0" dirty="0">
              <a:ln w="19050">
                <a:solidFill>
                  <a:schemeClr val="accent6">
                    <a:lumMod val="75000"/>
                  </a:schemeClr>
                </a:solidFill>
              </a:ln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5" y="357166"/>
            <a:ext cx="1285884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Ткач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6211669"/>
            <a:ext cx="1503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571480"/>
            <a:ext cx="47319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…О, как столетья птицами летят…</a:t>
            </a:r>
          </a:p>
          <a:p>
            <a:r>
              <a:rPr lang="ru-RU" sz="2000" dirty="0" smtClean="0"/>
              <a:t>Великих взлётов, бурь, трагедий, славы…</a:t>
            </a:r>
          </a:p>
          <a:p>
            <a:r>
              <a:rPr lang="ru-RU" sz="2000" dirty="0" smtClean="0"/>
              <a:t>И вот тысячелетие спустя </a:t>
            </a:r>
          </a:p>
          <a:p>
            <a:r>
              <a:rPr lang="ru-RU" sz="2000" dirty="0" smtClean="0"/>
              <a:t>(Вслед за отменой крепостного права,</a:t>
            </a:r>
          </a:p>
          <a:p>
            <a:r>
              <a:rPr lang="ru-RU" sz="2000" dirty="0" smtClean="0"/>
              <a:t> </a:t>
            </a:r>
            <a:endParaRPr lang="ru-RU" sz="800" dirty="0" smtClean="0"/>
          </a:p>
          <a:p>
            <a:r>
              <a:rPr lang="ru-RU" sz="2000" dirty="0" smtClean="0"/>
              <a:t>Что Александр Второй как раз за год</a:t>
            </a:r>
          </a:p>
          <a:p>
            <a:r>
              <a:rPr lang="ru-RU" sz="2000" dirty="0" smtClean="0"/>
              <a:t>До этого скрепил своим Указом, -</a:t>
            </a:r>
          </a:p>
          <a:p>
            <a:r>
              <a:rPr lang="ru-RU" sz="2000" dirty="0" smtClean="0"/>
              <a:t>Совпало так, но верилось всем: ждёт</a:t>
            </a:r>
          </a:p>
          <a:p>
            <a:r>
              <a:rPr lang="ru-RU" sz="2000" dirty="0" smtClean="0"/>
              <a:t>Россию взлёт в такие выси сразу!),</a:t>
            </a:r>
          </a:p>
          <a:p>
            <a:r>
              <a:rPr lang="ru-RU" sz="2000" dirty="0" smtClean="0"/>
              <a:t> </a:t>
            </a:r>
            <a:endParaRPr lang="ru-RU" sz="800" dirty="0" smtClean="0"/>
          </a:p>
          <a:p>
            <a:r>
              <a:rPr lang="ru-RU" sz="2000" dirty="0" smtClean="0"/>
              <a:t>Так вот, за весь тысячелетний срок</a:t>
            </a:r>
          </a:p>
          <a:p>
            <a:r>
              <a:rPr lang="ru-RU" sz="2000" dirty="0" smtClean="0"/>
              <a:t>Был </a:t>
            </a:r>
            <a:r>
              <a:rPr lang="ru-RU" sz="2000" dirty="0" smtClean="0">
                <a:hlinkClick r:id="rId3"/>
              </a:rPr>
              <a:t>монумент</a:t>
            </a:r>
            <a:r>
              <a:rPr lang="ru-RU" sz="2000" dirty="0" smtClean="0"/>
              <a:t> невиданный воздвигнут:</a:t>
            </a:r>
          </a:p>
          <a:p>
            <a:r>
              <a:rPr lang="ru-RU" sz="2000" dirty="0" smtClean="0"/>
              <a:t>В нём каждый образ – значимый урок,</a:t>
            </a:r>
          </a:p>
          <a:p>
            <a:r>
              <a:rPr lang="ru-RU" sz="2000" dirty="0" smtClean="0"/>
              <a:t>Великий путь как на ладони видно…</a:t>
            </a:r>
          </a:p>
          <a:p>
            <a:endParaRPr lang="ru-RU" sz="800" dirty="0" smtClean="0"/>
          </a:p>
          <a:p>
            <a:r>
              <a:rPr lang="ru-RU" sz="2000" dirty="0" smtClean="0"/>
              <a:t>И наш знакомый, наш старинный друг,</a:t>
            </a:r>
          </a:p>
          <a:p>
            <a:r>
              <a:rPr lang="ru-RU" sz="2000" dirty="0" smtClean="0"/>
              <a:t>Наш летописец Нестор есть там тоже!</a:t>
            </a:r>
          </a:p>
          <a:p>
            <a:r>
              <a:rPr lang="ru-RU" sz="2000" dirty="0" smtClean="0"/>
              <a:t>Мы  изваянье обойдём  вокруг,</a:t>
            </a:r>
          </a:p>
          <a:p>
            <a:r>
              <a:rPr lang="ru-RU" sz="2000" dirty="0" smtClean="0"/>
              <a:t>Нам  Интернет  в экскурсии поможет!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428868"/>
            <a:ext cx="1643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1000- </a:t>
            </a:r>
          </a:p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летия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инет в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3929066"/>
            <a:ext cx="435484" cy="43548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571480"/>
            <a:ext cx="4731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Смотри-ка: шар-держава водружён</a:t>
            </a:r>
          </a:p>
          <a:p>
            <a:r>
              <a:rPr lang="ru-RU" sz="2000" dirty="0" smtClean="0"/>
              <a:t>На колокол-образную  фигуру;</a:t>
            </a:r>
          </a:p>
          <a:p>
            <a:r>
              <a:rPr lang="ru-RU" sz="2000" dirty="0" smtClean="0"/>
              <a:t>Она огромна - десять тысяч тонн!</a:t>
            </a:r>
          </a:p>
          <a:p>
            <a:r>
              <a:rPr lang="ru-RU" sz="2000" dirty="0" smtClean="0"/>
              <a:t>Вглядимся </a:t>
            </a:r>
          </a:p>
          <a:p>
            <a:r>
              <a:rPr lang="ru-RU" sz="2000" dirty="0" smtClean="0"/>
              <a:t>          повнимательней в скульптуру: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2000" dirty="0" smtClean="0"/>
              <a:t>128 значимых имён… </a:t>
            </a:r>
          </a:p>
          <a:p>
            <a:r>
              <a:rPr lang="ru-RU" sz="2000" dirty="0" smtClean="0"/>
              <a:t>(Конечно, этот список очень краткий!</a:t>
            </a:r>
          </a:p>
          <a:p>
            <a:r>
              <a:rPr lang="ru-RU" sz="2000" dirty="0" smtClean="0"/>
              <a:t>За всё тысячелетие найдём</a:t>
            </a:r>
          </a:p>
          <a:p>
            <a:r>
              <a:rPr lang="ru-RU" sz="2000" dirty="0" smtClean="0"/>
              <a:t>Имён, бесспорно, больше на порядки…)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2000" dirty="0" smtClean="0"/>
              <a:t>Три уровня. Венчают ангел, крест,</a:t>
            </a:r>
          </a:p>
          <a:p>
            <a:r>
              <a:rPr lang="ru-RU" sz="2000" dirty="0" smtClean="0"/>
              <a:t>Россия, преклонившая колена…</a:t>
            </a:r>
          </a:p>
          <a:p>
            <a:r>
              <a:rPr lang="ru-RU" sz="2000" dirty="0" smtClean="0"/>
              <a:t>И по державе медной вьётся текст </a:t>
            </a:r>
          </a:p>
          <a:p>
            <a:r>
              <a:rPr lang="ru-RU" sz="2000" dirty="0" smtClean="0"/>
              <a:t>Полузабытой  вязью  вдохновенно…</a:t>
            </a:r>
            <a:endParaRPr lang="ru-RU" sz="2000" dirty="0"/>
          </a:p>
        </p:txBody>
      </p:sp>
      <p:pic>
        <p:nvPicPr>
          <p:cNvPr id="6" name="Рисунок 5" descr="e034.jpg"/>
          <p:cNvPicPr>
            <a:picLocks noChangeAspect="1"/>
          </p:cNvPicPr>
          <p:nvPr/>
        </p:nvPicPr>
        <p:blipFill>
          <a:blip r:embed="rId3"/>
          <a:srcRect t="10000" b="24000"/>
          <a:stretch>
            <a:fillRect/>
          </a:stretch>
        </p:blipFill>
        <p:spPr>
          <a:xfrm>
            <a:off x="3714744" y="4857760"/>
            <a:ext cx="4143404" cy="15382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ая выноска 8"/>
          <p:cNvSpPr/>
          <p:nvPr/>
        </p:nvSpPr>
        <p:spPr>
          <a:xfrm>
            <a:off x="3143240" y="1928802"/>
            <a:ext cx="5286412" cy="1928826"/>
          </a:xfrm>
          <a:prstGeom prst="wedgeRectCallout">
            <a:avLst>
              <a:gd name="adj1" fmla="val -75597"/>
              <a:gd name="adj2" fmla="val 256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Па́мятник</a:t>
            </a:r>
            <a:r>
              <a:rPr lang="ru-RU" sz="1600" dirty="0" smtClean="0">
                <a:solidFill>
                  <a:schemeClr val="tx1"/>
                </a:solidFill>
              </a:rPr>
              <a:t> «</a:t>
            </a:r>
            <a:r>
              <a:rPr lang="ru-RU" sz="1600" dirty="0" err="1" smtClean="0">
                <a:solidFill>
                  <a:schemeClr val="tx1"/>
                </a:solidFill>
              </a:rPr>
              <a:t>Тысячеле́тие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Росси́и</a:t>
            </a:r>
            <a:r>
              <a:rPr lang="ru-RU" sz="1600" dirty="0" smtClean="0">
                <a:solidFill>
                  <a:schemeClr val="tx1"/>
                </a:solidFill>
              </a:rPr>
              <a:t>» — монумент, воздвигнутый в Великом Новгороде в 1862 году в честь тысячелетнего юбилея легендарного призвания варягов на Русь. Авторами проекта памятника являются скульпторы Михаил Микешин, Иван Шредер и архитектор Виктор Гартман. Памятник находится в новгородском детинце, напротив Софийского собора и бывшего здания Присутственных мест.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143240" y="3929066"/>
            <a:ext cx="5286412" cy="2643206"/>
          </a:xfrm>
          <a:prstGeom prst="wedgeRectCallout">
            <a:avLst>
              <a:gd name="adj1" fmla="val -53665"/>
              <a:gd name="adj2" fmla="val 2900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Группа из двух фигур — ангела с крестом в руке (олицетворение православной церкви) и коленопреклоненной женщины (олицетворение России). Установлена эта группа вверху на державе (эмблема царской власти), венчая композицию. Держава украшена рельефным орнаментом из крестов (символ единения церкви и самодержавия) и опоясан надписью, выполненной славянской вязью:</a:t>
            </a:r>
            <a:r>
              <a:rPr lang="ru-RU" sz="1600" i="1" dirty="0" smtClean="0">
                <a:solidFill>
                  <a:schemeClr val="tx1"/>
                </a:solidFill>
              </a:rPr>
              <a:t>«Свершившемуся тысячелетию царства Российского в благополучное царствование императора Александра </a:t>
            </a:r>
            <a:r>
              <a:rPr lang="ru-RU" sz="1600" i="1" dirty="0" err="1" smtClean="0">
                <a:solidFill>
                  <a:schemeClr val="tx1"/>
                </a:solidFill>
              </a:rPr>
              <a:t>IIго</a:t>
            </a:r>
            <a:r>
              <a:rPr lang="ru-RU" sz="1600" i="1" dirty="0" smtClean="0">
                <a:solidFill>
                  <a:schemeClr val="tx1"/>
                </a:solidFill>
              </a:rPr>
              <a:t> лета 1862»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286116" y="642918"/>
            <a:ext cx="5143536" cy="1214446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Среднюю часть памятника занимают 17  «колоссальных фигур», сгруппированных в шесть скульптурных групп вокруг шара-державы, символизирующих различные периоды истории Русского государства.  Все группы ориентированы на определённые  части света.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1857364"/>
            <a:ext cx="4731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ниже, под державою, стоят </a:t>
            </a:r>
          </a:p>
          <a:p>
            <a:r>
              <a:rPr lang="ru-RU" sz="2000" dirty="0" smtClean="0"/>
              <a:t>Колоссами  помазанники Божьи -</a:t>
            </a:r>
          </a:p>
          <a:p>
            <a:r>
              <a:rPr lang="ru-RU" sz="2000" dirty="0" smtClean="0"/>
              <a:t>Шесть групп. И символичен каждый ряд,</a:t>
            </a:r>
          </a:p>
          <a:p>
            <a:r>
              <a:rPr lang="ru-RU" sz="2000" dirty="0" smtClean="0"/>
              <a:t>Страницы  становления итожа: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Кто укреплял границы; кто радел</a:t>
            </a:r>
          </a:p>
          <a:p>
            <a:r>
              <a:rPr lang="ru-RU" sz="2000" dirty="0" smtClean="0"/>
              <a:t>О целостности, </a:t>
            </a:r>
            <a:r>
              <a:rPr lang="ru-RU" sz="2000" dirty="0" err="1" smtClean="0"/>
              <a:t>вседержавной</a:t>
            </a:r>
            <a:r>
              <a:rPr lang="ru-RU" sz="2000" dirty="0" smtClean="0"/>
              <a:t> власти;</a:t>
            </a:r>
          </a:p>
          <a:p>
            <a:r>
              <a:rPr lang="ru-RU" sz="2000" dirty="0" smtClean="0"/>
              <a:t>Кто повелел искать  иной  удел,</a:t>
            </a:r>
          </a:p>
          <a:p>
            <a:r>
              <a:rPr lang="ru-RU" sz="2000" dirty="0" smtClean="0"/>
              <a:t>Окно в Европу прорубив, и   снасти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Солёный ветер разорвать не мог,</a:t>
            </a:r>
          </a:p>
          <a:p>
            <a:r>
              <a:rPr lang="ru-RU" sz="2000" dirty="0" smtClean="0"/>
              <a:t>Морской державой в дали Русь летела, -</a:t>
            </a:r>
          </a:p>
          <a:p>
            <a:r>
              <a:rPr lang="ru-RU" sz="2000" dirty="0" smtClean="0"/>
              <a:t>Великий реформаторский итог,</a:t>
            </a:r>
          </a:p>
          <a:p>
            <a:r>
              <a:rPr lang="ru-RU" sz="2000" dirty="0" smtClean="0"/>
              <a:t>Где мысль и слово увенчались делом…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93px-Памятник_Тысячелетию_России.jpg"/>
          <p:cNvPicPr>
            <a:picLocks noChangeAspect="1"/>
          </p:cNvPicPr>
          <p:nvPr/>
        </p:nvPicPr>
        <p:blipFill>
          <a:blip r:embed="rId6"/>
          <a:srcRect l="21357" t="24395" r="22725" b="51508"/>
          <a:stretch>
            <a:fillRect/>
          </a:stretch>
        </p:blipFill>
        <p:spPr>
          <a:xfrm>
            <a:off x="4429124" y="214290"/>
            <a:ext cx="2714644" cy="1785950"/>
          </a:xfrm>
          <a:prstGeom prst="snip2SameRect">
            <a:avLst>
              <a:gd name="adj1" fmla="val 36374"/>
              <a:gd name="adj2" fmla="val 0"/>
            </a:avLst>
          </a:prstGeom>
          <a:effectLst>
            <a:softEdge rad="127000"/>
          </a:effectLst>
        </p:spPr>
      </p:pic>
      <p:sp>
        <p:nvSpPr>
          <p:cNvPr id="10" name="Прямоугольная выноска 9"/>
          <p:cNvSpPr/>
          <p:nvPr/>
        </p:nvSpPr>
        <p:spPr>
          <a:xfrm>
            <a:off x="3286116" y="642918"/>
            <a:ext cx="5072098" cy="1857388"/>
          </a:xfrm>
          <a:prstGeom prst="wedgeRectCallout">
            <a:avLst>
              <a:gd name="adj1" fmla="val -73910"/>
              <a:gd name="adj2" fmla="val 11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Первый князь           </a:t>
            </a:r>
            <a:r>
              <a:rPr lang="ru-RU" sz="1600" dirty="0" err="1" smtClean="0">
                <a:solidFill>
                  <a:schemeClr val="tx1"/>
                </a:solidFill>
                <a:hlinkClick r:id="rId7" tooltip="Рюрик"/>
              </a:rPr>
              <a:t>Рюрик</a:t>
            </a:r>
            <a:r>
              <a:rPr lang="ru-RU" sz="1600" dirty="0" smtClean="0">
                <a:solidFill>
                  <a:schemeClr val="tx1"/>
                </a:solidFill>
              </a:rPr>
              <a:t>  в остроконечном шлеме с остроконечным щитом (надпись </a:t>
            </a:r>
            <a:r>
              <a:rPr lang="ru-RU" sz="1600" i="1" dirty="0" smtClean="0">
                <a:solidFill>
                  <a:schemeClr val="tx1"/>
                </a:solidFill>
              </a:rPr>
              <a:t>«Лета 6370»</a:t>
            </a:r>
            <a:r>
              <a:rPr lang="ru-RU" sz="1600" dirty="0" smtClean="0">
                <a:solidFill>
                  <a:schemeClr val="tx1"/>
                </a:solidFill>
              </a:rPr>
              <a:t> — по летоисчислению «от сотворения мира», разница между этим летоисчислением и современным равна 5508 лет, следовательно получается 862 год н. э.), в звериной шкуре, наброшенной на плечи, и языческий бог Велес (обращен на юг, к Киеву)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286116" y="2571744"/>
            <a:ext cx="5072098" cy="2000264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Основание самодержавного царства Русского (1491 год):</a:t>
            </a:r>
            <a:r>
              <a:rPr lang="ru-RU" sz="1600" dirty="0" smtClean="0">
                <a:solidFill>
                  <a:schemeClr val="tx1"/>
                </a:solidFill>
              </a:rPr>
              <a:t>          </a:t>
            </a:r>
            <a:r>
              <a:rPr lang="ru-RU" sz="1600" dirty="0" smtClean="0">
                <a:solidFill>
                  <a:schemeClr val="tx1"/>
                </a:solidFill>
                <a:hlinkClick r:id="rId8" tooltip="Иван III"/>
              </a:rPr>
              <a:t>Иван III</a:t>
            </a:r>
            <a:r>
              <a:rPr lang="ru-RU" sz="1600" dirty="0" smtClean="0">
                <a:solidFill>
                  <a:schemeClr val="tx1"/>
                </a:solidFill>
              </a:rPr>
              <a:t> в царских ризах, шапке Мономаха, со скипетром и державой, принимающий от коленопреклонённого татарина знак власти — бунчук. Рядом лежат побежденный в битве литовец и поверженный ливонский рыцарь с обломанным мечом (обращены на восток).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214678" y="4643446"/>
            <a:ext cx="5143536" cy="1643074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Образование Российской империи (1721 г):</a:t>
            </a:r>
            <a:r>
              <a:rPr lang="ru-RU" sz="1600" dirty="0" smtClean="0">
                <a:solidFill>
                  <a:schemeClr val="tx1"/>
                </a:solidFill>
              </a:rPr>
              <a:t>      </a:t>
            </a:r>
            <a:r>
              <a:rPr lang="ru-RU" sz="1600" dirty="0" smtClean="0">
                <a:solidFill>
                  <a:schemeClr val="tx1"/>
                </a:solidFill>
                <a:hlinkClick r:id="rId9" tooltip="Пётр I"/>
              </a:rPr>
              <a:t>Пётр I</a:t>
            </a:r>
            <a:r>
              <a:rPr lang="ru-RU" sz="1600" dirty="0" smtClean="0">
                <a:solidFill>
                  <a:schemeClr val="tx1"/>
                </a:solidFill>
              </a:rPr>
              <a:t>  в порфире, увенчанный лавровым венком со скипетром в правой руке и  </a:t>
            </a:r>
            <a:r>
              <a:rPr lang="ru-RU" sz="1600" dirty="0" err="1" smtClean="0">
                <a:solidFill>
                  <a:schemeClr val="tx1"/>
                </a:solidFill>
              </a:rPr>
              <a:t>Гений-крылатый</a:t>
            </a:r>
            <a:r>
              <a:rPr lang="ru-RU" sz="1600" dirty="0" smtClean="0">
                <a:solidFill>
                  <a:schemeClr val="tx1"/>
                </a:solidFill>
              </a:rPr>
              <a:t> ангел, указывающий путь на север, к месту будущего Санкт-Петербурга. У ног Петра поверженный на колени швед, защищающий свое разорванное знамя (обращены на север, к Петербургу)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6314" y="714356"/>
            <a:ext cx="364046" cy="364046"/>
          </a:xfrm>
          <a:prstGeom prst="ellipse">
            <a:avLst/>
          </a:prstGeom>
        </p:spPr>
      </p:pic>
      <p:pic>
        <p:nvPicPr>
          <p:cNvPr id="14" name="Рисунок 13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620" y="2928934"/>
            <a:ext cx="292608" cy="292608"/>
          </a:xfrm>
          <a:prstGeom prst="ellipse">
            <a:avLst/>
          </a:prstGeom>
        </p:spPr>
      </p:pic>
      <p:pic>
        <p:nvPicPr>
          <p:cNvPr id="15" name="Рисунок 14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5206" y="4714884"/>
            <a:ext cx="292608" cy="292608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1928802"/>
            <a:ext cx="48748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Вот нижний ярус («фриз»):  тридцать одна</a:t>
            </a:r>
          </a:p>
          <a:p>
            <a:r>
              <a:rPr lang="ru-RU" sz="2000" dirty="0" smtClean="0"/>
              <a:t>Фигура просветителей под князем </a:t>
            </a:r>
          </a:p>
          <a:p>
            <a:r>
              <a:rPr lang="ru-RU" sz="2000" dirty="0" smtClean="0"/>
              <a:t>Владимиром… Незримо нас она</a:t>
            </a:r>
          </a:p>
          <a:p>
            <a:r>
              <a:rPr lang="ru-RU" sz="2000" dirty="0" smtClean="0"/>
              <a:t>Оберегает… Нет прочнее связи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Духовной! Помнит христианский мир</a:t>
            </a:r>
          </a:p>
          <a:p>
            <a:r>
              <a:rPr lang="ru-RU" sz="2000" dirty="0" smtClean="0"/>
              <a:t>Подвижнический православный путь их …</a:t>
            </a:r>
          </a:p>
          <a:p>
            <a:r>
              <a:rPr lang="ru-RU" sz="2000" dirty="0" smtClean="0"/>
              <a:t>Княгиня Ольга, Нестор и Кирилл,</a:t>
            </a:r>
          </a:p>
          <a:p>
            <a:r>
              <a:rPr lang="ru-RU" sz="2000" dirty="0" err="1" smtClean="0"/>
              <a:t>Мефодий</a:t>
            </a:r>
            <a:r>
              <a:rPr lang="ru-RU" sz="2000" dirty="0" smtClean="0"/>
              <a:t>, Сергий… Мало по минуте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Тут постоять у каждого!  Открой</a:t>
            </a:r>
          </a:p>
          <a:p>
            <a:r>
              <a:rPr lang="ru-RU" sz="2000" dirty="0" smtClean="0"/>
              <a:t>Их имена: и книги, и страницы</a:t>
            </a:r>
          </a:p>
          <a:p>
            <a:r>
              <a:rPr lang="ru-RU" sz="2000" dirty="0" err="1" smtClean="0"/>
              <a:t>Веб-сайтов</a:t>
            </a:r>
            <a:r>
              <a:rPr lang="ru-RU" sz="2000" dirty="0" smtClean="0"/>
              <a:t>, – целый мир готов с тобой</a:t>
            </a:r>
          </a:p>
          <a:p>
            <a:r>
              <a:rPr lang="ru-RU" sz="2000" dirty="0" smtClean="0"/>
              <a:t>Сокровищами  щедро  поделиться!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прпосветител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428604"/>
            <a:ext cx="4714908" cy="17145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ая выноска 8"/>
          <p:cNvSpPr/>
          <p:nvPr/>
        </p:nvSpPr>
        <p:spPr>
          <a:xfrm>
            <a:off x="2071670" y="2571744"/>
            <a:ext cx="1428760" cy="928694"/>
          </a:xfrm>
          <a:prstGeom prst="wedgeRectCallout">
            <a:avLst>
              <a:gd name="adj1" fmla="val -72841"/>
              <a:gd name="adj2" fmla="val 1681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hlinkClick r:id="rId7"/>
              </a:rPr>
              <a:t>Просветители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hlinkClick r:id="rId7"/>
              </a:rPr>
              <a:t>Кирилл и </a:t>
            </a:r>
            <a:r>
              <a:rPr lang="ru-RU" sz="1600" dirty="0" err="1" smtClean="0">
                <a:solidFill>
                  <a:schemeClr val="tx1"/>
                </a:solidFill>
                <a:hlinkClick r:id="rId7"/>
              </a:rPr>
              <a:t>Мефодий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00034" y="4714884"/>
            <a:ext cx="1428760" cy="1285884"/>
          </a:xfrm>
          <a:prstGeom prst="wedgeRectCallout">
            <a:avLst>
              <a:gd name="adj1" fmla="val -49356"/>
              <a:gd name="adj2" fmla="val 188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hlinkClick r:id="rId8"/>
              </a:rPr>
              <a:t> История создания памятника «1000- </a:t>
            </a:r>
            <a:r>
              <a:rPr lang="ru-RU" sz="1600" dirty="0" err="1" smtClean="0">
                <a:solidFill>
                  <a:schemeClr val="tx1"/>
                </a:solidFill>
                <a:hlinkClick r:id="rId8"/>
              </a:rPr>
              <a:t>летие</a:t>
            </a:r>
            <a:endParaRPr lang="ru-RU" sz="1600" dirty="0" smtClean="0">
              <a:solidFill>
                <a:schemeClr val="tx1"/>
              </a:solidFill>
              <a:hlinkClick r:id="rId8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hlinkClick r:id="rId8"/>
              </a:rPr>
              <a:t> России»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285984" y="0"/>
            <a:ext cx="3071834" cy="428604"/>
          </a:xfrm>
          <a:prstGeom prst="wedgeRectCallout">
            <a:avLst>
              <a:gd name="adj1" fmla="val -61271"/>
              <a:gd name="adj2" fmla="val 4851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hlinkClick r:id="rId9"/>
              </a:rPr>
              <a:t>Ольга, великая княгиня Киевская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100" y="5929330"/>
            <a:ext cx="435484" cy="435484"/>
          </a:xfrm>
          <a:prstGeom prst="ellipse">
            <a:avLst/>
          </a:prstGeom>
        </p:spPr>
      </p:pic>
      <p:pic>
        <p:nvPicPr>
          <p:cNvPr id="14" name="Рисунок 13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1670" y="0"/>
            <a:ext cx="292608" cy="292608"/>
          </a:xfrm>
          <a:prstGeom prst="ellipse">
            <a:avLst/>
          </a:prstGeom>
        </p:spPr>
      </p:pic>
      <p:pic>
        <p:nvPicPr>
          <p:cNvPr id="15" name="Рисунок 14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1670" y="3000372"/>
            <a:ext cx="292608" cy="292608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1736" y="6286520"/>
            <a:ext cx="6107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Презентация-экскурсия полностью </a:t>
            </a:r>
            <a:r>
              <a:rPr lang="ru-RU" sz="1200" smtClean="0"/>
              <a:t>здесь: </a:t>
            </a:r>
            <a:r>
              <a:rPr lang="en-US" sz="1200" smtClean="0">
                <a:hlinkClick r:id="rId11"/>
              </a:rPr>
              <a:t>http</a:t>
            </a:r>
            <a:r>
              <a:rPr lang="en-US" sz="1200" dirty="0" smtClean="0">
                <a:hlinkClick r:id="rId11"/>
              </a:rPr>
              <a:t>://www.slideboom.com/presentations/559704</a:t>
            </a:r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286676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Года…</a:t>
            </a:r>
          </a:p>
          <a:p>
            <a:r>
              <a:rPr lang="ru-RU" sz="2400" dirty="0" smtClean="0"/>
              <a:t>       Десятилетия…</a:t>
            </a:r>
          </a:p>
          <a:p>
            <a:r>
              <a:rPr lang="ru-RU" sz="2400" dirty="0" smtClean="0"/>
              <a:t>                        Столетья…</a:t>
            </a:r>
          </a:p>
          <a:p>
            <a:r>
              <a:rPr lang="ru-RU" sz="2400" dirty="0" smtClean="0"/>
              <a:t>История </a:t>
            </a:r>
          </a:p>
          <a:p>
            <a:r>
              <a:rPr lang="ru-RU" sz="2400" dirty="0" smtClean="0"/>
              <a:t>    в глубины лет ведёт …</a:t>
            </a:r>
          </a:p>
          <a:p>
            <a:r>
              <a:rPr lang="ru-RU" sz="2400" dirty="0" smtClean="0"/>
              <a:t>Попробуй, для себя </a:t>
            </a:r>
          </a:p>
          <a:p>
            <a:r>
              <a:rPr lang="ru-RU" sz="2400" dirty="0" smtClean="0"/>
              <a:t>             сейчас ответь: «Я,</a:t>
            </a:r>
          </a:p>
          <a:p>
            <a:r>
              <a:rPr lang="ru-RU" sz="2400" dirty="0" smtClean="0"/>
              <a:t>А  лично Я   </a:t>
            </a:r>
          </a:p>
          <a:p>
            <a:r>
              <a:rPr lang="ru-RU" sz="2400" dirty="0" smtClean="0"/>
              <a:t>       СВОЙ знаю ли народ?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Откуда он пошёл, </a:t>
            </a:r>
          </a:p>
          <a:p>
            <a:r>
              <a:rPr lang="ru-RU" sz="2400" dirty="0" smtClean="0"/>
              <a:t>                         какие бури</a:t>
            </a:r>
          </a:p>
          <a:p>
            <a:r>
              <a:rPr lang="ru-RU" sz="2400" dirty="0" smtClean="0"/>
              <a:t>Над ним кружили? </a:t>
            </a:r>
          </a:p>
          <a:p>
            <a:r>
              <a:rPr lang="ru-RU" sz="2400" dirty="0" smtClean="0"/>
              <a:t>Сколько лет стране?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 что о роли  </a:t>
            </a:r>
          </a:p>
          <a:p>
            <a:r>
              <a:rPr lang="ru-RU" sz="2400" dirty="0" smtClean="0"/>
              <a:t>            в мировой культуре</a:t>
            </a:r>
          </a:p>
          <a:p>
            <a:r>
              <a:rPr lang="ru-RU" sz="2400" dirty="0" smtClean="0"/>
              <a:t>   Моей страны </a:t>
            </a:r>
          </a:p>
          <a:p>
            <a:r>
              <a:rPr lang="ru-RU" sz="2400" dirty="0" smtClean="0"/>
              <a:t>           уже известно мне?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   Чьим именам </a:t>
            </a:r>
          </a:p>
          <a:p>
            <a:r>
              <a:rPr lang="ru-RU" sz="2400" dirty="0" smtClean="0"/>
              <a:t>            не нужно перевода?</a:t>
            </a:r>
          </a:p>
          <a:p>
            <a:r>
              <a:rPr lang="ru-RU" sz="2400" dirty="0" smtClean="0"/>
              <a:t>   Как он сложился, </a:t>
            </a:r>
          </a:p>
          <a:p>
            <a:r>
              <a:rPr lang="ru-RU" sz="2400" dirty="0" smtClean="0"/>
              <a:t>                    этот самый мир,</a:t>
            </a:r>
          </a:p>
          <a:p>
            <a:r>
              <a:rPr lang="ru-RU" sz="2400" dirty="0" smtClean="0"/>
              <a:t>  Где я живу, </a:t>
            </a:r>
          </a:p>
          <a:p>
            <a:r>
              <a:rPr lang="ru-RU" sz="2400" dirty="0" smtClean="0"/>
              <a:t>  взрослея год за годом?...»</a:t>
            </a:r>
          </a:p>
          <a:p>
            <a:r>
              <a:rPr lang="ru-RU" sz="2400" dirty="0" smtClean="0"/>
              <a:t>  Экскурсоводом  </a:t>
            </a:r>
          </a:p>
          <a:p>
            <a:r>
              <a:rPr lang="ru-RU" sz="2400" dirty="0" smtClean="0"/>
              <a:t>                Прошлое</a:t>
            </a:r>
          </a:p>
          <a:p>
            <a:r>
              <a:rPr lang="ru-RU" sz="2400" dirty="0" smtClean="0"/>
              <a:t>                                 возьми!...</a:t>
            </a:r>
          </a:p>
        </p:txBody>
      </p:sp>
      <p:pic>
        <p:nvPicPr>
          <p:cNvPr id="5" name="Picture 4" descr="C:\Documents and Settings\User\Мои документы\Мои рисунки\анимашки\Photo%200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857892"/>
            <a:ext cx="1047750" cy="771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428604"/>
            <a:ext cx="390042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народов многих тесная семья? &lt;&lt;</a:t>
            </a:r>
            <a:endParaRPr lang="ru-RU" sz="22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5357826"/>
            <a:ext cx="4164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862    ∞  2012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история с -  встав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642918"/>
            <a:ext cx="7215238" cy="52149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000364" y="1857364"/>
            <a:ext cx="372249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Каких богатырей потомок я?&lt;&lt;</a:t>
            </a:r>
            <a:endParaRPr lang="ru-RU" sz="22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8860" y="2571744"/>
            <a:ext cx="4286280" cy="1714512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 cap="rnd" cmpd="dbl">
            <a:noFill/>
            <a:prstDash val="sysDot"/>
            <a:beve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Виртуальная экскурсия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страницам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истории РОССИИ </a:t>
            </a:r>
            <a:endParaRPr lang="ru-RU" sz="2400" b="1" dirty="0">
              <a:ln w="1905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28604"/>
            <a:ext cx="366157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&gt;&gt; Откуда  родом  Родина  моя,</a:t>
            </a:r>
            <a:endParaRPr lang="ru-RU" sz="22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2013 C 0.03889 0.02152 0.06215 0.02106 0.08524 0.0243 C 0.0875 0.02453 0.08802 0.02962 0.0901 0.03078 C 0.09357 0.03263 0.09757 0.03217 0.10139 0.03287 C 0.10434 0.03425 0.1118 0.03773 0.1158 0.03935 C 0.11736 0.04004 0.12066 0.04143 0.12066 0.04166 C 0.12864 0.04861 0.13298 0.04837 0.14323 0.05023 C 0.15034 0.05324 0.15712 0.05763 0.16423 0.06087 C 0.17291 0.06967 0.17291 0.07777 0.18368 0.0824 C 0.18906 0.09351 0.1908 0.08773 0.19809 0.09537 C 0.20156 0.09907 0.20399 0.10462 0.20781 0.1081 C 0.20937 0.10949 0.21111 0.11111 0.21267 0.1125 C 0.21371 0.11458 0.21441 0.11712 0.2158 0.11898 C 0.21719 0.12083 0.21944 0.12106 0.22066 0.12314 C 0.2217 0.125 0.22135 0.12777 0.22239 0.12962 C 0.22482 0.13379 0.22847 0.13472 0.23194 0.13611 C 0.23246 0.13819 0.23264 0.14074 0.23368 0.14259 C 0.23906 0.15162 0.23993 0.14166 0.2368 0.15347 C 0.23524 0.15277 0.23368 0.15092 0.23194 0.15115 C 0.22326 0.15231 0.21962 0.15763 0.20937 0.15763 " pathEditMode="relative" rAng="0" ptsTypes="fffffffffffffffffffA">
                                      <p:cBhvr>
                                        <p:cTn id="18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69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2400"/>
                            </p:stCondLst>
                            <p:childTnLst>
                              <p:par>
                                <p:cTn id="1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3400"/>
                            </p:stCondLst>
                            <p:childTnLst>
                              <p:par>
                                <p:cTn id="20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  <p:bldP spid="6" grpId="1"/>
      <p:bldP spid="11" grpId="0"/>
      <p:bldP spid="13" grpId="0"/>
      <p:bldP spid="14" grpId="0" animBg="1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500042"/>
            <a:ext cx="4731936" cy="614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Тысяча сто пятидесятилетье</a:t>
            </a:r>
          </a:p>
          <a:p>
            <a:r>
              <a:rPr lang="ru-RU" sz="2000" dirty="0" smtClean="0"/>
              <a:t>(Да, так глубинно, то, что свято нам!)</a:t>
            </a:r>
          </a:p>
          <a:p>
            <a:r>
              <a:rPr lang="ru-RU" sz="2000" dirty="0" smtClean="0"/>
              <a:t>Россия существует на планете,</a:t>
            </a:r>
          </a:p>
          <a:p>
            <a:r>
              <a:rPr lang="ru-RU" sz="2000" dirty="0" smtClean="0"/>
              <a:t>Великая державная  страна.</a:t>
            </a:r>
          </a:p>
          <a:p>
            <a:r>
              <a:rPr lang="ru-RU" sz="1400" dirty="0" smtClean="0"/>
              <a:t> </a:t>
            </a:r>
            <a:endParaRPr lang="ru-RU" sz="800" dirty="0" smtClean="0"/>
          </a:p>
          <a:p>
            <a:r>
              <a:rPr lang="ru-RU" sz="2000" dirty="0" smtClean="0"/>
              <a:t>Она не раз доказывала силу </a:t>
            </a:r>
          </a:p>
          <a:p>
            <a:r>
              <a:rPr lang="ru-RU" sz="2000" dirty="0" smtClean="0"/>
              <a:t>Славянской удивительной души!</a:t>
            </a:r>
          </a:p>
          <a:p>
            <a:r>
              <a:rPr lang="ru-RU" sz="2000" dirty="0" smtClean="0"/>
              <a:t>И столько языков в себя вместила -</a:t>
            </a:r>
          </a:p>
          <a:p>
            <a:r>
              <a:rPr lang="ru-RU" sz="2000" dirty="0" smtClean="0"/>
              <a:t>Исконно сердцем славилась большим!…</a:t>
            </a:r>
          </a:p>
          <a:p>
            <a:r>
              <a:rPr lang="ru-RU" sz="2000" dirty="0" smtClean="0"/>
              <a:t> </a:t>
            </a:r>
            <a:endParaRPr lang="ru-RU" sz="800" dirty="0" smtClean="0"/>
          </a:p>
          <a:p>
            <a:r>
              <a:rPr lang="ru-RU" sz="2000" dirty="0" smtClean="0"/>
              <a:t>А начиналось всё с междоусобиц:</a:t>
            </a:r>
          </a:p>
          <a:p>
            <a:r>
              <a:rPr lang="ru-RU" sz="2000" dirty="0" smtClean="0"/>
              <a:t>Изгнав варягов, род пошёл на род…</a:t>
            </a:r>
          </a:p>
          <a:p>
            <a:r>
              <a:rPr lang="ru-RU" sz="2000" dirty="0" smtClean="0"/>
              <a:t>Остановить лишь княжеской особе</a:t>
            </a:r>
          </a:p>
          <a:p>
            <a:r>
              <a:rPr lang="ru-RU" sz="2000" dirty="0" smtClean="0"/>
              <a:t>Возможно было всё… Великий год,</a:t>
            </a:r>
          </a:p>
          <a:p>
            <a:r>
              <a:rPr lang="ru-RU" sz="2000" dirty="0" smtClean="0"/>
              <a:t> </a:t>
            </a:r>
            <a:endParaRPr lang="ru-RU" sz="800" dirty="0" smtClean="0"/>
          </a:p>
          <a:p>
            <a:r>
              <a:rPr lang="ru-RU" sz="2000" dirty="0" smtClean="0"/>
              <a:t>Где «Повесть временных лет» нам истоки</a:t>
            </a:r>
          </a:p>
          <a:p>
            <a:r>
              <a:rPr lang="ru-RU" sz="2000" dirty="0" smtClean="0"/>
              <a:t>Откроет, жажду знаний утолить</a:t>
            </a:r>
          </a:p>
          <a:p>
            <a:r>
              <a:rPr lang="ru-RU" sz="2000" dirty="0" smtClean="0"/>
              <a:t>Помогут древней летописи строки,</a:t>
            </a:r>
          </a:p>
          <a:p>
            <a:r>
              <a:rPr lang="ru-RU" sz="2000" dirty="0" smtClean="0"/>
              <a:t>Начал начала  родовой  земли…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1614545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1150</a:t>
            </a:r>
          </a:p>
          <a:p>
            <a:pPr algn="ctr"/>
            <a:r>
              <a:rPr lang="ru-RU" sz="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357554" y="1928802"/>
            <a:ext cx="4929222" cy="4357718"/>
          </a:xfrm>
          <a:prstGeom prst="wedgeRectCallout">
            <a:avLst>
              <a:gd name="adj1" fmla="val -68706"/>
              <a:gd name="adj2" fmla="val 2459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Величайшим историческим и литературным памятником древней Руси стала </a:t>
            </a:r>
            <a:r>
              <a:rPr lang="ru-RU" b="1" dirty="0" smtClean="0">
                <a:solidFill>
                  <a:schemeClr val="tx1"/>
                </a:solidFill>
              </a:rPr>
              <a:t>«Повесть временных лет»</a:t>
            </a:r>
            <a:r>
              <a:rPr lang="ru-RU" dirty="0" smtClean="0">
                <a:solidFill>
                  <a:schemeClr val="tx1"/>
                </a:solidFill>
              </a:rPr>
              <a:t>, написанная в 1113 году монахом Киево-Печерского монастыря </a:t>
            </a:r>
            <a:r>
              <a:rPr lang="ru-RU" b="1" dirty="0" smtClean="0">
                <a:solidFill>
                  <a:schemeClr val="tx1"/>
                </a:solidFill>
              </a:rPr>
              <a:t>Нестором.</a:t>
            </a:r>
            <a:r>
              <a:rPr lang="ru-RU" dirty="0" smtClean="0">
                <a:solidFill>
                  <a:schemeClr val="tx1"/>
                </a:solidFill>
              </a:rPr>
              <a:t> Об этом произведении академик  Д.С.Лихачев писал: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Высокое литературное образование Нестора, его исключительная начитанность в источниках, умение выбрать в них всё существенное, сделали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”Повесть временных лет”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просто собранием фактов русской истории и не просто </a:t>
            </a:r>
            <a:r>
              <a:rPr lang="ru-RU" b="1" dirty="0" err="1" smtClean="0">
                <a:solidFill>
                  <a:schemeClr val="tx1"/>
                </a:solidFill>
              </a:rPr>
              <a:t>историко-публистическим</a:t>
            </a:r>
            <a:r>
              <a:rPr lang="ru-RU" b="1" dirty="0" smtClean="0">
                <a:solidFill>
                  <a:schemeClr val="tx1"/>
                </a:solidFill>
              </a:rPr>
              <a:t> сочинением,  а цельно литературно изложенной историей Руси».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642918"/>
            <a:ext cx="492922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Чудь, кривичи, славяне, весь и меря,</a:t>
            </a:r>
          </a:p>
          <a:p>
            <a:r>
              <a:rPr lang="ru-RU" sz="2000" dirty="0" smtClean="0"/>
              <a:t>И мурома – о, сколько было их,</a:t>
            </a:r>
          </a:p>
          <a:p>
            <a:r>
              <a:rPr lang="ru-RU" sz="2000" dirty="0" smtClean="0"/>
              <a:t>Кто трём князьям, </a:t>
            </a:r>
          </a:p>
          <a:p>
            <a:r>
              <a:rPr lang="ru-RU" sz="2000" dirty="0" smtClean="0"/>
              <a:t>             трём братьям судьбы вверил,</a:t>
            </a:r>
          </a:p>
          <a:p>
            <a:r>
              <a:rPr lang="ru-RU" sz="2000" dirty="0" smtClean="0"/>
              <a:t>Всего: своей земли, детей своих…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(Князей нам этих имена не знать ли?</a:t>
            </a:r>
          </a:p>
          <a:p>
            <a:r>
              <a:rPr lang="ru-RU" sz="2000" dirty="0" smtClean="0"/>
              <a:t>Так  Трувор младшим,</a:t>
            </a:r>
          </a:p>
          <a:p>
            <a:r>
              <a:rPr lang="ru-RU" sz="2000" dirty="0" smtClean="0"/>
              <a:t>                               </a:t>
            </a:r>
            <a:r>
              <a:rPr lang="ru-RU" sz="2000" dirty="0" err="1" smtClean="0"/>
              <a:t>Синеус</a:t>
            </a:r>
            <a:r>
              <a:rPr lang="ru-RU" sz="2000" dirty="0" smtClean="0"/>
              <a:t> вторым,</a:t>
            </a:r>
          </a:p>
          <a:p>
            <a:r>
              <a:rPr lang="ru-RU" sz="2000" dirty="0" smtClean="0"/>
              <a:t>А </a:t>
            </a:r>
            <a:r>
              <a:rPr lang="ru-RU" sz="2000" dirty="0" err="1" smtClean="0"/>
              <a:t>Рюрик</a:t>
            </a:r>
            <a:r>
              <a:rPr lang="ru-RU" sz="2000" dirty="0" smtClean="0"/>
              <a:t> самым старшим был из братьев, - </a:t>
            </a:r>
          </a:p>
          <a:p>
            <a:r>
              <a:rPr lang="ru-RU" sz="2000" dirty="0" smtClean="0"/>
              <a:t>Династия основывалась им…</a:t>
            </a:r>
          </a:p>
          <a:p>
            <a:r>
              <a:rPr lang="ru-RU" sz="2000" b="1" dirty="0" smtClean="0"/>
              <a:t>        </a:t>
            </a:r>
            <a:r>
              <a:rPr lang="ru-RU" sz="900" b="1" dirty="0" smtClean="0"/>
              <a:t>  /</a:t>
            </a:r>
          </a:p>
          <a:p>
            <a:r>
              <a:rPr lang="ru-RU" sz="2000" dirty="0" smtClean="0"/>
              <a:t>И Рюриковичей старинный род </a:t>
            </a:r>
          </a:p>
          <a:p>
            <a:r>
              <a:rPr lang="ru-RU" sz="2000" dirty="0" smtClean="0"/>
              <a:t>Династию царей до Иоанна</a:t>
            </a:r>
          </a:p>
          <a:p>
            <a:r>
              <a:rPr lang="ru-RU" sz="2000" dirty="0" smtClean="0"/>
              <a:t>Оттуда, из глубин веков, ведёт</a:t>
            </a:r>
          </a:p>
          <a:p>
            <a:r>
              <a:rPr lang="ru-RU" sz="2000" dirty="0" smtClean="0"/>
              <a:t>Отсчёт имён  известный и пространный….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714356"/>
            <a:ext cx="4786346" cy="54292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71868" y="857232"/>
            <a:ext cx="4500594" cy="514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643174" y="1214422"/>
            <a:ext cx="5357850" cy="1285884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Фрагмент  картины </a:t>
            </a:r>
            <a:r>
              <a:rPr lang="ru-RU" b="1" dirty="0" smtClean="0">
                <a:solidFill>
                  <a:schemeClr val="tx1"/>
                </a:solidFill>
              </a:rPr>
              <a:t>«Призвание варягов»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(Виктор Михайлович </a:t>
            </a:r>
            <a:r>
              <a:rPr lang="ru-RU" sz="1600" b="1" dirty="0" err="1" smtClean="0">
                <a:solidFill>
                  <a:schemeClr val="tx1"/>
                </a:solidFill>
              </a:rPr>
              <a:t>Васнецо́в</a:t>
            </a:r>
            <a:r>
              <a:rPr lang="ru-RU" sz="1600" dirty="0" smtClean="0">
                <a:solidFill>
                  <a:schemeClr val="tx1"/>
                </a:solidFill>
              </a:rPr>
              <a:t> — русский художник и архитектор, мастер живописи на исторические и фольклорные сюжеты. 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786050" y="2928934"/>
            <a:ext cx="5214974" cy="1143008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Первые  </a:t>
            </a:r>
            <a:r>
              <a:rPr lang="ru-RU" sz="1600" b="1" dirty="0" smtClean="0">
                <a:solidFill>
                  <a:schemeClr val="tx1"/>
                </a:solidFill>
              </a:rPr>
              <a:t>Рюриковичи.</a:t>
            </a:r>
            <a:r>
              <a:rPr lang="ru-RU" sz="1600" dirty="0" smtClean="0">
                <a:solidFill>
                  <a:schemeClr val="tx1"/>
                </a:solidFill>
              </a:rPr>
              <a:t>  Игорь I, </a:t>
            </a:r>
            <a:r>
              <a:rPr lang="ru-RU" sz="1600" dirty="0" err="1" smtClean="0">
                <a:solidFill>
                  <a:schemeClr val="tx1"/>
                </a:solidFill>
              </a:rPr>
              <a:t>Рюрик</a:t>
            </a:r>
            <a:r>
              <a:rPr lang="ru-RU" sz="1600" dirty="0" smtClean="0">
                <a:solidFill>
                  <a:schemeClr val="tx1"/>
                </a:solidFill>
              </a:rPr>
              <a:t>, Святослав Игоревич (В византийских источниках X века его имя пишется как </a:t>
            </a:r>
            <a:r>
              <a:rPr lang="ru-RU" sz="1600" dirty="0" err="1" smtClean="0">
                <a:solidFill>
                  <a:schemeClr val="tx1"/>
                </a:solidFill>
              </a:rPr>
              <a:t>Сфендославос</a:t>
            </a:r>
            <a:r>
              <a:rPr lang="ru-RU" sz="1600" b="1" dirty="0" smtClean="0">
                <a:solidFill>
                  <a:schemeClr val="tx1"/>
                </a:solidFill>
              </a:rPr>
              <a:t>).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Неизвестный автор.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786050" y="4643446"/>
            <a:ext cx="5286412" cy="1143008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Игорь Тихоненко. «Династия». Часть 1. «</a:t>
            </a:r>
            <a:r>
              <a:rPr lang="ru-RU" sz="1600" b="1" dirty="0" err="1" smtClean="0">
                <a:solidFill>
                  <a:schemeClr val="tx1"/>
                </a:solidFill>
              </a:rPr>
              <a:t>Рюрик</a:t>
            </a:r>
            <a:r>
              <a:rPr lang="ru-RU" sz="1600" b="1" dirty="0" smtClean="0">
                <a:solidFill>
                  <a:schemeClr val="tx1"/>
                </a:solidFill>
              </a:rPr>
              <a:t>». </a:t>
            </a:r>
            <a:r>
              <a:rPr lang="ru-RU" sz="1600" dirty="0" smtClean="0">
                <a:solidFill>
                  <a:schemeClr val="tx1"/>
                </a:solidFill>
              </a:rPr>
              <a:t>Исторический роман с элементами мистики. Современная литература.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  <p:bldP spid="9" grpId="0" animBg="1"/>
      <p:bldP spid="11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642918"/>
            <a:ext cx="4731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 это  будет дальше, а пока</a:t>
            </a:r>
          </a:p>
          <a:p>
            <a:r>
              <a:rPr lang="ru-RU" sz="2000" dirty="0" smtClean="0"/>
              <a:t>Диктует Время Нестору преданья,</a:t>
            </a:r>
          </a:p>
          <a:p>
            <a:r>
              <a:rPr lang="ru-RU" sz="2000" dirty="0" smtClean="0"/>
              <a:t>Струится, полновесна, но легка </a:t>
            </a:r>
          </a:p>
          <a:p>
            <a:r>
              <a:rPr lang="ru-RU" sz="2000" dirty="0" smtClean="0"/>
              <a:t>Его строка потомкам в назиданье…)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 мы потомки, </a:t>
            </a:r>
          </a:p>
          <a:p>
            <a:r>
              <a:rPr lang="ru-RU" sz="2000" dirty="0" smtClean="0"/>
              <a:t>                           </a:t>
            </a:r>
            <a:r>
              <a:rPr lang="ru-RU" sz="2000" dirty="0" err="1" smtClean="0"/>
              <a:t>пра-пра-пра-пра</a:t>
            </a:r>
            <a:r>
              <a:rPr lang="ru-RU" sz="2000" dirty="0" smtClean="0"/>
              <a:t>- дети</a:t>
            </a:r>
          </a:p>
          <a:p>
            <a:r>
              <a:rPr lang="ru-RU" sz="2000" dirty="0" smtClean="0"/>
              <a:t>Всех тех, кто мира искренне желал,</a:t>
            </a:r>
          </a:p>
          <a:p>
            <a:r>
              <a:rPr lang="ru-RU" sz="2000" dirty="0" smtClean="0"/>
              <a:t>Вражду изжив,  не можем на  планете </a:t>
            </a:r>
          </a:p>
          <a:p>
            <a:r>
              <a:rPr lang="ru-RU" sz="2000" dirty="0" smtClean="0"/>
              <a:t>(По долгу первородства!) сеять зла…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(Хотя в истории без счёта строк,</a:t>
            </a:r>
          </a:p>
          <a:p>
            <a:r>
              <a:rPr lang="ru-RU" sz="2000" dirty="0" smtClean="0"/>
              <a:t>Где проливалась кровь родам во славу, -</a:t>
            </a:r>
          </a:p>
          <a:p>
            <a:r>
              <a:rPr lang="ru-RU" sz="2000" dirty="0" smtClean="0"/>
              <a:t>В любом деянье  - собственный урок -</a:t>
            </a:r>
          </a:p>
          <a:p>
            <a:r>
              <a:rPr lang="ru-RU" sz="2000" dirty="0" smtClean="0"/>
              <a:t>Его извлечь  - наш долг и наше право…)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3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2000240"/>
            <a:ext cx="836104" cy="1122470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2285984" y="1857364"/>
            <a:ext cx="2857520" cy="428628"/>
          </a:xfrm>
          <a:prstGeom prst="wedgeRectCallout">
            <a:avLst>
              <a:gd name="adj1" fmla="val -63030"/>
              <a:gd name="adj2" fmla="val -4884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hlinkClick r:id="rId7"/>
              </a:rPr>
              <a:t>Князь </a:t>
            </a:r>
            <a:r>
              <a:rPr lang="ru-RU" sz="1600" b="1" dirty="0" err="1" smtClean="0">
                <a:solidFill>
                  <a:schemeClr val="tx1"/>
                </a:solidFill>
                <a:hlinkClick r:id="rId7"/>
              </a:rPr>
              <a:t>Рюрик</a:t>
            </a:r>
            <a:r>
              <a:rPr lang="ru-RU" sz="1600" b="1" dirty="0" smtClean="0">
                <a:solidFill>
                  <a:schemeClr val="tx1"/>
                </a:solidFill>
                <a:hlinkClick r:id="rId7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 Гравюра 1805 г.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357422" y="2428868"/>
            <a:ext cx="2786082" cy="785818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Художник Андрей </a:t>
            </a:r>
            <a:r>
              <a:rPr lang="ru-RU" sz="1600" b="1" dirty="0" err="1" smtClean="0">
                <a:solidFill>
                  <a:schemeClr val="tx1"/>
                </a:solidFill>
              </a:rPr>
              <a:t>Зеленский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«Святой Нестор Летописец» </a:t>
            </a:r>
            <a:r>
              <a:rPr lang="ru-RU" sz="1600" dirty="0" smtClean="0">
                <a:solidFill>
                  <a:schemeClr val="tx1"/>
                </a:solidFill>
              </a:rPr>
              <a:t>(2005г.)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357554" y="4786322"/>
            <a:ext cx="4786346" cy="1500198"/>
          </a:xfrm>
          <a:prstGeom prst="wedgeRectCallout">
            <a:avLst>
              <a:gd name="adj1" fmla="val -70425"/>
              <a:gd name="adj2" fmla="val 1411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Орден </a:t>
            </a:r>
            <a:r>
              <a:rPr lang="ru-RU" sz="1600" b="1" dirty="0" err="1" smtClean="0">
                <a:solidFill>
                  <a:schemeClr val="tx1"/>
                </a:solidFill>
              </a:rPr>
              <a:t>Священномученика</a:t>
            </a:r>
            <a:r>
              <a:rPr lang="ru-RU" sz="1600" b="1" dirty="0" smtClean="0">
                <a:solidFill>
                  <a:schemeClr val="tx1"/>
                </a:solidFill>
              </a:rPr>
              <a:t> Нестора Летописца </a:t>
            </a:r>
            <a:r>
              <a:rPr lang="ru-RU" sz="1600" dirty="0" smtClean="0">
                <a:solidFill>
                  <a:schemeClr val="tx1"/>
                </a:solidFill>
              </a:rPr>
              <a:t>(основан православной церковью свыше 200 лет назад. Имеет 3 степени. Им награждаются государственные и общественные деятели, меценаты за личный вклад в развитие Церкви.</a:t>
            </a:r>
            <a:r>
              <a:rPr lang="ru-RU" sz="1600" dirty="0" smtClean="0"/>
              <a:t> 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инет веб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32" y="1857364"/>
            <a:ext cx="435484" cy="43548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500042"/>
            <a:ext cx="4731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Открой великой ПОВЕСТИ страницы -</a:t>
            </a:r>
          </a:p>
          <a:p>
            <a:r>
              <a:rPr lang="ru-RU" sz="2000" dirty="0" smtClean="0"/>
              <a:t>Библейских далей (от Потопа!) мир</a:t>
            </a:r>
          </a:p>
          <a:p>
            <a:r>
              <a:rPr lang="ru-RU" sz="2000" dirty="0" smtClean="0"/>
              <a:t>Тебе  в ярчайших  красках  отворится,</a:t>
            </a:r>
          </a:p>
          <a:p>
            <a:r>
              <a:rPr lang="ru-RU" sz="2000" dirty="0" smtClean="0"/>
              <a:t>Всё из ПЕРВОИСТОЧНИКА возьми:</a:t>
            </a:r>
          </a:p>
          <a:p>
            <a:endParaRPr lang="ru-RU" sz="2000" dirty="0" smtClean="0"/>
          </a:p>
          <a:p>
            <a:r>
              <a:rPr lang="ru-RU" sz="2000" dirty="0" smtClean="0"/>
              <a:t>...Три сына НОЯ (Сим, Хам, </a:t>
            </a:r>
            <a:r>
              <a:rPr lang="ru-RU" sz="2000" dirty="0" err="1" smtClean="0"/>
              <a:t>Иофет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Когда-то поделили белый свет…</a:t>
            </a:r>
          </a:p>
          <a:p>
            <a:r>
              <a:rPr lang="ru-RU" sz="2000" dirty="0" smtClean="0"/>
              <a:t>А  Нестор, автор «</a:t>
            </a:r>
            <a:r>
              <a:rPr lang="ru-RU" sz="2000" i="1" dirty="0" smtClean="0"/>
              <a:t>Повести..»</a:t>
            </a:r>
            <a:r>
              <a:rPr lang="ru-RU" sz="2000" dirty="0" smtClean="0"/>
              <a:t>, для нас</a:t>
            </a:r>
          </a:p>
          <a:p>
            <a:r>
              <a:rPr lang="ru-RU" sz="2000" dirty="0" smtClean="0"/>
              <a:t>Включил и эти строки в свой рассказ…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000" dirty="0" smtClean="0"/>
              <a:t>Но пересказ  - неблагодарный труд </a:t>
            </a:r>
          </a:p>
          <a:p>
            <a:r>
              <a:rPr lang="ru-RU" sz="2000" dirty="0" smtClean="0"/>
              <a:t>(Так просто злата упустить крупицы!);</a:t>
            </a:r>
          </a:p>
          <a:p>
            <a:r>
              <a:rPr lang="ru-RU" sz="2000" dirty="0" smtClean="0"/>
              <a:t>К ним прикоснись,  и годы не сотрут</a:t>
            </a:r>
          </a:p>
          <a:p>
            <a:r>
              <a:rPr lang="ru-RU" sz="2000" dirty="0" smtClean="0"/>
              <a:t>        Истории заветные страницы…</a:t>
            </a:r>
          </a:p>
          <a:p>
            <a:endParaRPr lang="ru-RU" sz="900" dirty="0" smtClean="0"/>
          </a:p>
          <a:p>
            <a:r>
              <a:rPr lang="ru-RU" sz="2000" i="1" dirty="0" smtClean="0"/>
              <a:t>Чего там только нет! И всё хранится </a:t>
            </a:r>
            <a:endParaRPr lang="ru-RU" sz="2000" dirty="0" smtClean="0"/>
          </a:p>
          <a:p>
            <a:r>
              <a:rPr lang="ru-RU" sz="2000" i="1" dirty="0" smtClean="0"/>
              <a:t>В библиотечной трепетной тиши…</a:t>
            </a:r>
            <a:endParaRPr lang="ru-RU" sz="2000" dirty="0" smtClean="0"/>
          </a:p>
          <a:p>
            <a:r>
              <a:rPr lang="ru-RU" sz="2000" i="1" dirty="0" smtClean="0"/>
              <a:t>И в Интернете тоже! На страницы  </a:t>
            </a:r>
            <a:endParaRPr lang="ru-RU" sz="2000" dirty="0" smtClean="0"/>
          </a:p>
          <a:p>
            <a:r>
              <a:rPr lang="ru-RU" sz="2000" i="1" dirty="0" smtClean="0"/>
              <a:t>      Истории Отчизны  поспеши!...</a:t>
            </a:r>
          </a:p>
          <a:p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357554" y="5000636"/>
            <a:ext cx="4857784" cy="1357322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Преподобный Нестор Летописец, Печерский. Икона.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Знаменитый славянский летописец, который жил на рубеже XI-XII веков и оставил после себя грандиозный труд – «Повесть временных лет». Канонизирован церковью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357554" y="1714488"/>
            <a:ext cx="5000660" cy="357190"/>
          </a:xfrm>
          <a:prstGeom prst="wedgeRectCallout">
            <a:avLst>
              <a:gd name="adj1" fmla="val -81479"/>
              <a:gd name="adj2" fmla="val -434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«Повесть временных лет» Нестора Летописца. 1-й лист.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143240" y="2143116"/>
            <a:ext cx="5357850" cy="1500198"/>
          </a:xfrm>
          <a:prstGeom prst="wedgeRectCallout">
            <a:avLst>
              <a:gd name="adj1" fmla="val -72222"/>
              <a:gd name="adj2" fmla="val 546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А. </a:t>
            </a:r>
            <a:r>
              <a:rPr lang="ru-RU" sz="1600" dirty="0" err="1" smtClean="0">
                <a:solidFill>
                  <a:schemeClr val="tx1"/>
                </a:solidFill>
              </a:rPr>
              <a:t>Нечволодов</a:t>
            </a:r>
            <a:r>
              <a:rPr lang="ru-RU" sz="1600" dirty="0" smtClean="0">
                <a:solidFill>
                  <a:schemeClr val="tx1"/>
                </a:solidFill>
              </a:rPr>
              <a:t> "Сказания о Русской земле». Глава 2. Древняя Русь.</a:t>
            </a:r>
            <a:r>
              <a:rPr lang="ru-RU" sz="16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Книга охватывают период становления Русского государства с момента объединения славян до начала царствования династии Романовых.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«..</a:t>
            </a:r>
            <a:r>
              <a:rPr lang="ru-RU" sz="1600" b="1" i="1" dirty="0" smtClean="0">
                <a:solidFill>
                  <a:schemeClr val="tx1"/>
                </a:solidFill>
              </a:rPr>
              <a:t>сказочные амазонки </a:t>
            </a:r>
            <a:r>
              <a:rPr lang="ru-RU" sz="1600" i="1" dirty="0" smtClean="0">
                <a:solidFill>
                  <a:schemeClr val="tx1"/>
                </a:solidFill>
              </a:rPr>
              <a:t>были также, надо думать, не кто иные, как </a:t>
            </a:r>
            <a:r>
              <a:rPr lang="ru-RU" sz="1600" b="1" i="1" dirty="0" smtClean="0">
                <a:solidFill>
                  <a:schemeClr val="tx1"/>
                </a:solidFill>
              </a:rPr>
              <a:t>наши доблестные прародительницы…»</a:t>
            </a:r>
          </a:p>
          <a:p>
            <a:pPr algn="ctr"/>
            <a:endParaRPr lang="ru-RU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10" grpId="0" animBg="1"/>
      <p:bldP spid="1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357554" y="642918"/>
            <a:ext cx="1714512" cy="1357322"/>
            <a:chOff x="0" y="1609"/>
            <a:chExt cx="1857388" cy="12766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609"/>
              <a:ext cx="1857388" cy="127663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62320" y="63929"/>
              <a:ext cx="1732748" cy="11519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hlinkClick r:id="rId6"/>
                </a:rPr>
                <a:t>Каталог научных Интернет-ресурсов, посвященных Древней Руси </a:t>
              </a:r>
              <a:endParaRPr lang="ru-RU" sz="15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57554" y="3643314"/>
            <a:ext cx="1714512" cy="1214446"/>
            <a:chOff x="0" y="1609"/>
            <a:chExt cx="1857388" cy="12766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1609"/>
              <a:ext cx="1857388" cy="127663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62320" y="63929"/>
              <a:ext cx="1732748" cy="11519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/>
              <a:r>
                <a:rPr lang="ru-RU" sz="1600" dirty="0" smtClean="0">
                  <a:hlinkClick r:id="rId7"/>
                </a:rPr>
                <a:t>Справочник   по Отечественной истории</a:t>
              </a:r>
              <a:endParaRPr lang="ru-RU" sz="16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428992" y="5072074"/>
            <a:ext cx="1643074" cy="1214446"/>
            <a:chOff x="0" y="1609"/>
            <a:chExt cx="1857388" cy="12766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1609"/>
              <a:ext cx="1857388" cy="127663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62320" y="63929"/>
              <a:ext cx="1732748" cy="11519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/>
              <a:r>
                <a:rPr lang="ru-RU" sz="1600" dirty="0" smtClean="0">
                  <a:hlinkClick r:id="rId8" action="ppaction://hlinksldjump"/>
                </a:rPr>
                <a:t>Древнерусская литература</a:t>
              </a:r>
              <a:r>
                <a:rPr lang="ru-RU" sz="1600" dirty="0" smtClean="0"/>
                <a:t>  </a:t>
              </a:r>
              <a:endParaRPr lang="ru-RU" sz="16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57554" y="2214554"/>
            <a:ext cx="1714512" cy="1242400"/>
            <a:chOff x="0" y="1609"/>
            <a:chExt cx="1857388" cy="12766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609"/>
              <a:ext cx="1857388" cy="127663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0" y="295236"/>
              <a:ext cx="1732749" cy="7849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/>
              <a:r>
                <a:rPr lang="ru-RU" sz="1600" dirty="0" smtClean="0">
                  <a:hlinkClick r:id="rId9"/>
                </a:rPr>
                <a:t>Хронология истории    России</a:t>
              </a:r>
              <a:endParaRPr lang="ru-RU" sz="16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929190" y="714356"/>
            <a:ext cx="3500462" cy="1214447"/>
            <a:chOff x="1800528" y="-788689"/>
            <a:chExt cx="2786082" cy="10334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трелка вправо 16"/>
            <p:cNvSpPr/>
            <p:nvPr/>
          </p:nvSpPr>
          <p:spPr>
            <a:xfrm>
              <a:off x="1800528" y="-788689"/>
              <a:ext cx="2786082" cy="103346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1">
                <a:lumMod val="95000"/>
                <a:alpha val="90000"/>
              </a:schemeClr>
            </a:solidFill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1824397" y="-667105"/>
              <a:ext cx="2307343" cy="75230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" tIns="8255" rIns="8255" bIns="8255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3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sz="1300" kern="1200" dirty="0" smtClean="0"/>
                <a:t>(Словари, справочно-библиографические издания, журналы и сериальные издания)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300" kern="1200" dirty="0"/>
            </a:p>
          </p:txBody>
        </p:sp>
      </p:grpSp>
      <p:pic>
        <p:nvPicPr>
          <p:cNvPr id="10" name="Рисунок 9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2066" y="1142984"/>
            <a:ext cx="357190" cy="357190"/>
          </a:xfrm>
          <a:prstGeom prst="ellipse">
            <a:avLst/>
          </a:prstGeom>
        </p:spPr>
      </p:pic>
      <p:sp>
        <p:nvSpPr>
          <p:cNvPr id="31" name="Стрелка вправо 30"/>
          <p:cNvSpPr/>
          <p:nvPr/>
        </p:nvSpPr>
        <p:spPr>
          <a:xfrm flipH="1">
            <a:off x="4929190" y="2143116"/>
            <a:ext cx="3500462" cy="1214447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bg1">
              <a:lumMod val="95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5643570" y="2428868"/>
            <a:ext cx="27146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300" dirty="0" smtClean="0"/>
              <a:t>ссылка на страницу </a:t>
            </a:r>
            <a:r>
              <a:rPr lang="ru-RU" sz="1300" dirty="0" err="1" smtClean="0"/>
              <a:t>Википедии</a:t>
            </a:r>
            <a:r>
              <a:rPr lang="ru-RU" sz="1300" dirty="0" smtClean="0"/>
              <a:t> (свободной энциклопедии)</a:t>
            </a:r>
            <a:endParaRPr lang="ru-RU" sz="1300" dirty="0"/>
          </a:p>
        </p:txBody>
      </p:sp>
      <p:pic>
        <p:nvPicPr>
          <p:cNvPr id="11" name="Рисунок 10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3504" y="2571744"/>
            <a:ext cx="357190" cy="357190"/>
          </a:xfrm>
          <a:prstGeom prst="ellipse">
            <a:avLst/>
          </a:prstGeom>
        </p:spPr>
      </p:pic>
      <p:sp>
        <p:nvSpPr>
          <p:cNvPr id="33" name="Стрелка вправо 32"/>
          <p:cNvSpPr/>
          <p:nvPr/>
        </p:nvSpPr>
        <p:spPr>
          <a:xfrm flipH="1">
            <a:off x="4929190" y="3643314"/>
            <a:ext cx="3500462" cy="1214447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bg1">
              <a:lumMod val="95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 descr="инет веб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3504" y="4000504"/>
            <a:ext cx="357190" cy="357190"/>
          </a:xfrm>
          <a:prstGeom prst="ellipse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643570" y="3786190"/>
            <a:ext cx="27860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300" dirty="0" smtClean="0"/>
              <a:t>период с середины 4 тысячелетия до н. э. по 21 век;</a:t>
            </a:r>
          </a:p>
          <a:p>
            <a:pPr lvl="0">
              <a:buFont typeface="Arial" pitchFamily="34" charset="0"/>
              <a:buChar char="•"/>
            </a:pPr>
            <a:r>
              <a:rPr lang="ru-RU" sz="1300" dirty="0" smtClean="0"/>
              <a:t>содержит гиперссылки на подробную информацию. </a:t>
            </a:r>
            <a:endParaRPr lang="ru-RU" sz="1300" dirty="0"/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4929190" y="5072074"/>
            <a:ext cx="3500462" cy="1214447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bg1">
              <a:lumMod val="95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Прямоугольник 35"/>
          <p:cNvSpPr/>
          <p:nvPr/>
        </p:nvSpPr>
        <p:spPr>
          <a:xfrm>
            <a:off x="5715008" y="5214950"/>
            <a:ext cx="2714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300" dirty="0" smtClean="0"/>
              <a:t>краткий список наиболее значимых произведений  с переходом на электронное собрание  Пушкинского дома РАН </a:t>
            </a:r>
            <a:endParaRPr lang="ru-RU" sz="1300" dirty="0"/>
          </a:p>
        </p:txBody>
      </p:sp>
      <p:sp>
        <p:nvSpPr>
          <p:cNvPr id="6" name="Управляющая кнопка: далее 5">
            <a:hlinkClick r:id="rId8" action="ppaction://hlinksldjump" highlightClick="1"/>
          </p:cNvPr>
          <p:cNvSpPr/>
          <p:nvPr/>
        </p:nvSpPr>
        <p:spPr>
          <a:xfrm>
            <a:off x="5286380" y="5357826"/>
            <a:ext cx="35719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500430" y="714356"/>
            <a:ext cx="4000528" cy="731890"/>
            <a:chOff x="0" y="0"/>
            <a:chExt cx="2714644" cy="73189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2714644" cy="7318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616117" y="0"/>
              <a:ext cx="2098526" cy="731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3"/>
                </a:rPr>
                <a:t>Повесть временных лет</a:t>
              </a:r>
              <a:endParaRPr lang="ru-RU" sz="1800" kern="1200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 flipH="1">
            <a:off x="500034" y="214290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нет в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834" y="785794"/>
            <a:ext cx="435484" cy="435484"/>
          </a:xfrm>
          <a:prstGeom prst="ellipse">
            <a:avLst/>
          </a:prstGeom>
        </p:spPr>
      </p:pic>
      <p:pic>
        <p:nvPicPr>
          <p:cNvPr id="11" name="Рисунок 10" descr="инет в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4857760"/>
            <a:ext cx="435484" cy="435484"/>
          </a:xfrm>
          <a:prstGeom prst="ellipse">
            <a:avLst/>
          </a:prstGeom>
        </p:spPr>
      </p:pic>
      <p:pic>
        <p:nvPicPr>
          <p:cNvPr id="12" name="Рисунок 11" descr="инет в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4000504"/>
            <a:ext cx="435484" cy="435484"/>
          </a:xfrm>
          <a:prstGeom prst="ellipse">
            <a:avLst/>
          </a:prstGeom>
        </p:spPr>
      </p:pic>
      <p:pic>
        <p:nvPicPr>
          <p:cNvPr id="13" name="Рисунок 12" descr="инет в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3214686"/>
            <a:ext cx="435484" cy="435484"/>
          </a:xfrm>
          <a:prstGeom prst="ellipse">
            <a:avLst/>
          </a:prstGeom>
        </p:spPr>
      </p:pic>
      <p:pic>
        <p:nvPicPr>
          <p:cNvPr id="14" name="Рисунок 13" descr="инет в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2428868"/>
            <a:ext cx="435484" cy="435484"/>
          </a:xfrm>
          <a:prstGeom prst="ellipse">
            <a:avLst/>
          </a:prstGeom>
        </p:spPr>
      </p:pic>
      <p:pic>
        <p:nvPicPr>
          <p:cNvPr id="15" name="Рисунок 14" descr="инет в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834" y="1714488"/>
            <a:ext cx="435484" cy="435484"/>
          </a:xfrm>
          <a:prstGeom prst="ellipse">
            <a:avLst/>
          </a:prstGeom>
        </p:spPr>
      </p:pic>
      <p:pic>
        <p:nvPicPr>
          <p:cNvPr id="16" name="Рисунок 15" descr="инет в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5643578"/>
            <a:ext cx="435484" cy="435484"/>
          </a:xfrm>
          <a:prstGeom prst="ellipse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643306" y="714356"/>
            <a:ext cx="500066" cy="714380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3500430" y="1571612"/>
            <a:ext cx="4000528" cy="731890"/>
            <a:chOff x="0" y="805079"/>
            <a:chExt cx="2714644" cy="73189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805079"/>
              <a:ext cx="2714644" cy="7318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616117" y="805079"/>
              <a:ext cx="2098526" cy="731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9"/>
                </a:rPr>
                <a:t>Память и похвала князю русскому Владимиру</a:t>
              </a:r>
              <a:endParaRPr lang="ru-RU" sz="1800" kern="1200" dirty="0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3643306" y="1643050"/>
            <a:ext cx="500066" cy="585512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Группа 25"/>
          <p:cNvGrpSpPr/>
          <p:nvPr/>
        </p:nvGrpSpPr>
        <p:grpSpPr>
          <a:xfrm>
            <a:off x="3500430" y="2357430"/>
            <a:ext cx="4000528" cy="731890"/>
            <a:chOff x="0" y="1610159"/>
            <a:chExt cx="2714644" cy="73189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1610159"/>
              <a:ext cx="2714644" cy="7318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16117" y="1610159"/>
              <a:ext cx="2098526" cy="731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baseline="0" dirty="0" smtClean="0">
                  <a:hlinkClick r:id="rId11"/>
                </a:rPr>
                <a:t>Поучение </a:t>
              </a:r>
              <a:r>
                <a:rPr lang="ru-RU" sz="1800" b="0" i="0" kern="1200" dirty="0" smtClean="0">
                  <a:hlinkClick r:id="rId11"/>
                </a:rPr>
                <a:t>Владимира Мономаха</a:t>
              </a:r>
              <a:endParaRPr lang="ru-RU" sz="1800" kern="1200" dirty="0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3643306" y="2500306"/>
            <a:ext cx="542928" cy="585512"/>
          </a:xfrm>
          <a:prstGeom prst="roundRect">
            <a:avLst>
              <a:gd name="adj" fmla="val 10000"/>
            </a:avLst>
          </a:prstGeom>
          <a:blipFill rotWithShape="0">
            <a:blip r:embed="rId12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Группа 29"/>
          <p:cNvGrpSpPr/>
          <p:nvPr/>
        </p:nvGrpSpPr>
        <p:grpSpPr>
          <a:xfrm>
            <a:off x="3500430" y="3143248"/>
            <a:ext cx="4000528" cy="731890"/>
            <a:chOff x="0" y="2415239"/>
            <a:chExt cx="2714644" cy="73189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2415239"/>
              <a:ext cx="2714644" cy="7318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616117" y="2415239"/>
              <a:ext cx="2098526" cy="731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13"/>
                </a:rPr>
                <a:t>Сказание о Борисе и Глебе</a:t>
              </a:r>
              <a:endParaRPr lang="ru-RU" sz="1800" kern="1200" dirty="0"/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3643306" y="3214686"/>
            <a:ext cx="542928" cy="585512"/>
          </a:xfrm>
          <a:prstGeom prst="roundRect">
            <a:avLst>
              <a:gd name="adj" fmla="val 10000"/>
            </a:avLst>
          </a:prstGeom>
          <a:blipFill rotWithShape="0">
            <a:blip r:embed="rId14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Группа 33"/>
          <p:cNvGrpSpPr/>
          <p:nvPr/>
        </p:nvGrpSpPr>
        <p:grpSpPr>
          <a:xfrm>
            <a:off x="3500430" y="3857628"/>
            <a:ext cx="4000528" cy="731890"/>
            <a:chOff x="0" y="3220318"/>
            <a:chExt cx="2714644" cy="73189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3220318"/>
              <a:ext cx="2714644" cy="7318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616117" y="3220318"/>
              <a:ext cx="2098526" cy="731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15"/>
                </a:rPr>
                <a:t>Житие Феодосия Печерского</a:t>
              </a:r>
              <a:endParaRPr lang="ru-RU" sz="1800" kern="1200" dirty="0"/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3643306" y="3929066"/>
            <a:ext cx="542928" cy="585512"/>
          </a:xfrm>
          <a:prstGeom prst="roundRect">
            <a:avLst>
              <a:gd name="adj" fmla="val 10000"/>
            </a:avLst>
          </a:prstGeom>
          <a:blipFill rotWithShape="0">
            <a:blip r:embed="rId16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Группа 37"/>
          <p:cNvGrpSpPr/>
          <p:nvPr/>
        </p:nvGrpSpPr>
        <p:grpSpPr>
          <a:xfrm>
            <a:off x="3500430" y="4714884"/>
            <a:ext cx="4000528" cy="731890"/>
            <a:chOff x="0" y="4025398"/>
            <a:chExt cx="2714644" cy="73189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025398"/>
              <a:ext cx="2714644" cy="7318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616117" y="4025398"/>
              <a:ext cx="2098526" cy="731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17"/>
                </a:rPr>
                <a:t>Слово о погибели Русской земли</a:t>
              </a:r>
              <a:endParaRPr lang="ru-RU" sz="1800" kern="1200" dirty="0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3643306" y="4857760"/>
            <a:ext cx="542928" cy="585512"/>
          </a:xfrm>
          <a:prstGeom prst="roundRect">
            <a:avLst>
              <a:gd name="adj" fmla="val 10000"/>
            </a:avLst>
          </a:prstGeom>
          <a:blipFill rotWithShape="0">
            <a:blip r:embed="rId18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Группа 41"/>
          <p:cNvGrpSpPr/>
          <p:nvPr/>
        </p:nvGrpSpPr>
        <p:grpSpPr>
          <a:xfrm>
            <a:off x="3500430" y="5572140"/>
            <a:ext cx="4000528" cy="731890"/>
            <a:chOff x="0" y="4830478"/>
            <a:chExt cx="2714644" cy="73189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0" y="4830478"/>
              <a:ext cx="2714644" cy="7318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616117" y="4830478"/>
              <a:ext cx="2098526" cy="731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19"/>
                </a:rPr>
                <a:t>Летописные повести о походе князя Игоря</a:t>
              </a:r>
              <a:endParaRPr lang="ru-RU" sz="1800" kern="1200" dirty="0"/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3643306" y="5715016"/>
            <a:ext cx="542928" cy="585512"/>
          </a:xfrm>
          <a:prstGeom prst="roundRect">
            <a:avLst>
              <a:gd name="adj" fmla="val 10000"/>
            </a:avLst>
          </a:prstGeom>
          <a:blipFill rotWithShape="0">
            <a:blip r:embed="rId20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flipH="1"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нет ве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785794"/>
            <a:ext cx="435484" cy="435484"/>
          </a:xfrm>
          <a:prstGeom prst="ellipse">
            <a:avLst/>
          </a:prstGeom>
        </p:spPr>
      </p:pic>
      <p:pic>
        <p:nvPicPr>
          <p:cNvPr id="11" name="Рисунок 10" descr="инет ве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4857760"/>
            <a:ext cx="435484" cy="435484"/>
          </a:xfrm>
          <a:prstGeom prst="ellipse">
            <a:avLst/>
          </a:prstGeom>
        </p:spPr>
      </p:pic>
      <p:pic>
        <p:nvPicPr>
          <p:cNvPr id="12" name="Рисунок 11" descr="инет ве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4000504"/>
            <a:ext cx="435484" cy="435484"/>
          </a:xfrm>
          <a:prstGeom prst="ellipse">
            <a:avLst/>
          </a:prstGeom>
        </p:spPr>
      </p:pic>
      <p:pic>
        <p:nvPicPr>
          <p:cNvPr id="13" name="Рисунок 12" descr="инет ве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3214686"/>
            <a:ext cx="435484" cy="435484"/>
          </a:xfrm>
          <a:prstGeom prst="ellipse">
            <a:avLst/>
          </a:prstGeom>
        </p:spPr>
      </p:pic>
      <p:pic>
        <p:nvPicPr>
          <p:cNvPr id="14" name="Рисунок 13" descr="инет ве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2428868"/>
            <a:ext cx="435484" cy="435484"/>
          </a:xfrm>
          <a:prstGeom prst="ellipse">
            <a:avLst/>
          </a:prstGeom>
        </p:spPr>
      </p:pic>
      <p:pic>
        <p:nvPicPr>
          <p:cNvPr id="15" name="Рисунок 14" descr="инет ве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1643050"/>
            <a:ext cx="435484" cy="435484"/>
          </a:xfrm>
          <a:prstGeom prst="ellipse">
            <a:avLst/>
          </a:prstGeom>
        </p:spPr>
      </p:pic>
      <p:pic>
        <p:nvPicPr>
          <p:cNvPr id="16" name="Рисунок 15" descr="инет ве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5715016"/>
            <a:ext cx="435484" cy="435484"/>
          </a:xfrm>
          <a:prstGeom prst="ellipse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214678" y="571480"/>
            <a:ext cx="4500594" cy="741273"/>
            <a:chOff x="0" y="0"/>
            <a:chExt cx="4500594" cy="74127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4500594" cy="7412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974246" y="0"/>
              <a:ext cx="3526347" cy="741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7" tooltip="Слово о полку Игореве"/>
                </a:rPr>
                <a:t>Слово о полку Игореве</a:t>
              </a:r>
              <a:r>
                <a:rPr lang="ru-RU" sz="1800" b="0" i="0" kern="1200" dirty="0" smtClean="0"/>
                <a:t>/ </a:t>
              </a:r>
              <a:r>
                <a:rPr lang="ru-RU" sz="1800" b="0" i="0" kern="1200" dirty="0" smtClean="0">
                  <a:hlinkClick r:id="rId8"/>
                </a:rPr>
                <a:t>Поэтические переводы </a:t>
              </a:r>
              <a:r>
                <a:rPr lang="ru-RU" sz="1800" b="0" i="0" kern="1200" dirty="0" smtClean="0"/>
                <a:t>/ </a:t>
              </a:r>
              <a:r>
                <a:rPr lang="ru-RU" sz="1800" b="0" i="0" kern="1200" dirty="0" smtClean="0">
                  <a:hlinkClick r:id="rId9"/>
                </a:rPr>
                <a:t>Н. А. Заболоцкий</a:t>
              </a:r>
              <a:endParaRPr lang="ru-RU" sz="1800" kern="1200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3286116" y="714356"/>
            <a:ext cx="900118" cy="593019"/>
          </a:xfrm>
          <a:prstGeom prst="roundRect">
            <a:avLst>
              <a:gd name="adj" fmla="val 10000"/>
            </a:avLst>
          </a:prstGeom>
          <a:blipFill rotWithShape="0">
            <a:blip r:embed="rId10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Группа 20"/>
          <p:cNvGrpSpPr/>
          <p:nvPr/>
        </p:nvGrpSpPr>
        <p:grpSpPr>
          <a:xfrm>
            <a:off x="3214678" y="1428737"/>
            <a:ext cx="4500594" cy="642941"/>
            <a:chOff x="0" y="815401"/>
            <a:chExt cx="4500594" cy="74127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815401"/>
              <a:ext cx="4500594" cy="7412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974246" y="815401"/>
              <a:ext cx="3526347" cy="741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11"/>
                </a:rPr>
                <a:t>Повесть о битве на </a:t>
              </a:r>
              <a:r>
                <a:rPr lang="ru-RU" sz="1800" b="0" i="0" kern="1200" dirty="0" err="1" smtClean="0">
                  <a:hlinkClick r:id="rId11"/>
                </a:rPr>
                <a:t>Липице</a:t>
              </a:r>
              <a:endParaRPr lang="ru-RU" sz="1800" kern="1200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286116" y="1500174"/>
            <a:ext cx="900118" cy="593019"/>
          </a:xfrm>
          <a:prstGeom prst="roundRect">
            <a:avLst>
              <a:gd name="adj" fmla="val 10000"/>
            </a:avLst>
          </a:prstGeom>
          <a:blipFill rotWithShape="0">
            <a:blip r:embed="rId12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Группа 24"/>
          <p:cNvGrpSpPr/>
          <p:nvPr/>
        </p:nvGrpSpPr>
        <p:grpSpPr>
          <a:xfrm>
            <a:off x="3214678" y="2214555"/>
            <a:ext cx="4500594" cy="714380"/>
            <a:chOff x="0" y="1630802"/>
            <a:chExt cx="4500594" cy="74127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1630802"/>
              <a:ext cx="4500594" cy="7412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974246" y="1630802"/>
              <a:ext cx="3526347" cy="741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13"/>
                </a:rPr>
                <a:t>Летописные повести о монголо-татарском нашествии</a:t>
              </a:r>
              <a:endParaRPr lang="ru-RU" sz="1800" kern="1200" dirty="0"/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3357554" y="2357430"/>
            <a:ext cx="785818" cy="521581"/>
          </a:xfrm>
          <a:prstGeom prst="roundRect">
            <a:avLst>
              <a:gd name="adj" fmla="val 10000"/>
            </a:avLst>
          </a:prstGeom>
          <a:blipFill rotWithShape="0">
            <a:blip r:embed="rId14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Группа 28"/>
          <p:cNvGrpSpPr/>
          <p:nvPr/>
        </p:nvGrpSpPr>
        <p:grpSpPr>
          <a:xfrm>
            <a:off x="3214678" y="3000372"/>
            <a:ext cx="4500594" cy="741273"/>
            <a:chOff x="0" y="2446203"/>
            <a:chExt cx="4500594" cy="74127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2446203"/>
              <a:ext cx="4500594" cy="7412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974246" y="2446203"/>
              <a:ext cx="3526347" cy="741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i="0" kern="1200" dirty="0" smtClean="0">
                  <a:hlinkClick r:id="rId15"/>
                </a:rPr>
                <a:t>Повесть о разорении Рязани Батыем</a:t>
              </a:r>
              <a:endParaRPr lang="ru-RU" sz="1800" kern="1200" dirty="0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3357554" y="3143248"/>
            <a:ext cx="785818" cy="521581"/>
          </a:xfrm>
          <a:prstGeom prst="roundRect">
            <a:avLst>
              <a:gd name="adj" fmla="val 10000"/>
            </a:avLst>
          </a:prstGeom>
          <a:blipFill rotWithShape="0">
            <a:blip r:embed="rId16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Группа 32"/>
          <p:cNvGrpSpPr/>
          <p:nvPr/>
        </p:nvGrpSpPr>
        <p:grpSpPr>
          <a:xfrm>
            <a:off x="3214678" y="3929067"/>
            <a:ext cx="4500594" cy="714380"/>
            <a:chOff x="0" y="3261605"/>
            <a:chExt cx="4500594" cy="74127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3261605"/>
              <a:ext cx="4500594" cy="7412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974246" y="3261605"/>
              <a:ext cx="3526347" cy="741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17" tooltip="Китеж"/>
                </a:rPr>
                <a:t>Легенда о граде Китеже</a:t>
              </a:r>
              <a:r>
                <a:rPr lang="ru-RU" sz="1800" b="1" i="0" kern="1200" dirty="0" smtClean="0"/>
                <a:t> </a:t>
              </a:r>
              <a:endParaRPr lang="ru-RU" sz="1800" kern="1200" dirty="0"/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3357554" y="4000504"/>
            <a:ext cx="785818" cy="521581"/>
          </a:xfrm>
          <a:prstGeom prst="roundRect">
            <a:avLst>
              <a:gd name="adj" fmla="val 10000"/>
            </a:avLst>
          </a:prstGeom>
          <a:blipFill rotWithShape="0">
            <a:blip r:embed="rId18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Группа 36"/>
          <p:cNvGrpSpPr/>
          <p:nvPr/>
        </p:nvGrpSpPr>
        <p:grpSpPr>
          <a:xfrm>
            <a:off x="3286116" y="4714884"/>
            <a:ext cx="4500594" cy="853337"/>
            <a:chOff x="964413" y="5808679"/>
            <a:chExt cx="4500594" cy="80899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964413" y="5808679"/>
              <a:ext cx="4500594" cy="67725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964545" y="5876402"/>
              <a:ext cx="3383471" cy="741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19" tooltip="Повесть о житии Александра Невского"/>
                </a:rPr>
                <a:t>Повесть о житии Александра Невского</a:t>
              </a:r>
              <a:endParaRPr lang="ru-RU" sz="1800" kern="1200" dirty="0"/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3428992" y="4857760"/>
            <a:ext cx="714380" cy="521581"/>
          </a:xfrm>
          <a:prstGeom prst="roundRect">
            <a:avLst>
              <a:gd name="adj" fmla="val 10000"/>
            </a:avLst>
          </a:prstGeom>
          <a:blipFill rotWithShape="0">
            <a:blip r:embed="rId20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Группа 40"/>
          <p:cNvGrpSpPr/>
          <p:nvPr/>
        </p:nvGrpSpPr>
        <p:grpSpPr>
          <a:xfrm>
            <a:off x="3286116" y="5500702"/>
            <a:ext cx="4500594" cy="741273"/>
            <a:chOff x="0" y="4678093"/>
            <a:chExt cx="4500594" cy="74127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4678094"/>
              <a:ext cx="4500594" cy="6429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928694" y="4678093"/>
              <a:ext cx="3526347" cy="741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hlinkClick r:id="rId21"/>
                </a:rPr>
                <a:t>Рукописные памятники Древней Руси. Берестяные грамоты.</a:t>
              </a:r>
              <a:endParaRPr lang="ru-RU" sz="1800" kern="1200" dirty="0"/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3428992" y="5643578"/>
            <a:ext cx="714380" cy="450143"/>
          </a:xfrm>
          <a:prstGeom prst="roundRect">
            <a:avLst>
              <a:gd name="adj" fmla="val 10000"/>
            </a:avLst>
          </a:prstGeom>
          <a:blipFill rotWithShape="0">
            <a:blip r:embed="rId22" cstate="print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ланская н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яланская нп</Template>
  <TotalTime>3308</TotalTime>
  <Words>765</Words>
  <Application>Microsoft Office PowerPoint</Application>
  <PresentationFormat>Экран (4:3)</PresentationFormat>
  <Paragraphs>241</Paragraphs>
  <Slides>13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яланская нп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Uzer</cp:lastModifiedBy>
  <cp:revision>345</cp:revision>
  <dcterms:created xsi:type="dcterms:W3CDTF">2012-05-22T02:35:47Z</dcterms:created>
  <dcterms:modified xsi:type="dcterms:W3CDTF">2012-11-17T12:50:35Z</dcterms:modified>
</cp:coreProperties>
</file>