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0" r:id="rId2"/>
    <p:sldId id="256" r:id="rId3"/>
    <p:sldId id="260" r:id="rId4"/>
    <p:sldId id="259" r:id="rId5"/>
    <p:sldId id="261" r:id="rId6"/>
    <p:sldId id="263" r:id="rId7"/>
    <p:sldId id="264" r:id="rId8"/>
    <p:sldId id="265" r:id="rId9"/>
    <p:sldId id="268" r:id="rId10"/>
    <p:sldId id="269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Средний стиль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68D230F3-CF80-4859-8CE7-A43EE81993B5}" styleName="Светлый стиль 1 - акцент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29" autoAdjust="0"/>
    <p:restoredTop sz="94660"/>
  </p:normalViewPr>
  <p:slideViewPr>
    <p:cSldViewPr>
      <p:cViewPr varScale="1">
        <p:scale>
          <a:sx n="104" d="100"/>
          <a:sy n="104" d="100"/>
        </p:scale>
        <p:origin x="-19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03.11.2011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03.11.2011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03.11.2011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03.11.2011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928802"/>
            <a:ext cx="8229600" cy="3043246"/>
          </a:xfrm>
        </p:spPr>
        <p:txBody>
          <a:bodyPr/>
          <a:lstStyle/>
          <a:p>
            <a:pPr algn="ctr">
              <a:buNone/>
            </a:pPr>
            <a:r>
              <a:rPr lang="ru-RU" sz="5400" b="1" dirty="0" smtClean="0"/>
              <a:t>ударения</a:t>
            </a:r>
            <a:r>
              <a:rPr lang="ru-RU" sz="5400" b="1" dirty="0" smtClean="0"/>
              <a:t>.</a:t>
            </a:r>
            <a:endParaRPr lang="ru-RU" sz="5400" dirty="0" smtClean="0"/>
          </a:p>
          <a:p>
            <a:endParaRPr lang="ru-RU" dirty="0"/>
          </a:p>
        </p:txBody>
      </p:sp>
      <p:pic>
        <p:nvPicPr>
          <p:cNvPr id="5" name="Picture 2" descr="C:\Documents and Settings\OEM\Desktop\мамино\фоны для презент\Sbortik №4_foni100 shtuk\86-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9" y="0"/>
            <a:ext cx="9141801" cy="685800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1357290" y="2428868"/>
            <a:ext cx="6515119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accent3">
                    <a:lumMod val="50000"/>
                  </a:schemeClr>
                </a:solidFill>
              </a:rPr>
              <a:t>Некоторые трудные случаи в системе норм </a:t>
            </a:r>
            <a:r>
              <a:rPr lang="ru-RU" sz="4000" b="1" dirty="0" smtClean="0">
                <a:solidFill>
                  <a:schemeClr val="accent3">
                    <a:lumMod val="50000"/>
                  </a:schemeClr>
                </a:solidFill>
              </a:rPr>
              <a:t>ударения</a:t>
            </a:r>
            <a:endParaRPr lang="ru-RU" sz="40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142844" y="274638"/>
            <a:ext cx="8543956" cy="1143000"/>
          </a:xfrm>
        </p:spPr>
        <p:txBody>
          <a:bodyPr>
            <a:normAutofit/>
          </a:bodyPr>
          <a:lstStyle/>
          <a:p>
            <a:r>
              <a:rPr lang="ru-RU" sz="2000" dirty="0" smtClean="0"/>
              <a:t>Государственное бюджетное общеобразовательное учреждение начального профессионального образования Автомеханический лицей №77</a:t>
            </a:r>
            <a:endParaRPr lang="ru-RU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5143504" y="4929198"/>
            <a:ext cx="307183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Автор работы преподаватель русского языка и литературы Харламова С.А.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Подзаголовок 9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Documents and Settings\OEM\Desktop\мамино\фоны для презент\Sbortik №4_foni100 shtuk\86-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14290"/>
            <a:ext cx="9144000" cy="7072290"/>
          </a:xfrm>
          <a:prstGeom prst="rect">
            <a:avLst/>
          </a:prstGeom>
          <a:noFill/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714348" y="1052454"/>
            <a:ext cx="750099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kumimoji="0" lang="ru-RU" sz="2400" b="0" i="1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kumimoji="0" lang="en-US" sz="24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400" i="1" dirty="0" smtClean="0">
              <a:latin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143108" y="571480"/>
            <a:ext cx="521497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smtClean="0"/>
              <a:t>Ключи к заданиям</a:t>
            </a:r>
            <a:endParaRPr lang="ru-RU" sz="2800" dirty="0"/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/>
        </p:nvGraphicFramePr>
        <p:xfrm>
          <a:off x="1142971" y="2143115"/>
          <a:ext cx="7072366" cy="1496796"/>
        </p:xfrm>
        <a:graphic>
          <a:graphicData uri="http://schemas.openxmlformats.org/drawingml/2006/table">
            <a:tbl>
              <a:tblPr/>
              <a:tblGrid>
                <a:gridCol w="505169"/>
                <a:gridCol w="505169"/>
                <a:gridCol w="505169"/>
                <a:gridCol w="505169"/>
                <a:gridCol w="505169"/>
                <a:gridCol w="505169"/>
                <a:gridCol w="505169"/>
                <a:gridCol w="505169"/>
                <a:gridCol w="505169"/>
                <a:gridCol w="505169"/>
                <a:gridCol w="505169"/>
                <a:gridCol w="505169"/>
                <a:gridCol w="505169"/>
                <a:gridCol w="505169"/>
              </a:tblGrid>
              <a:tr h="748398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3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804" marR="6804" marT="680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3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6804" marR="6804" marT="680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3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6804" marR="6804" marT="680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3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6804" marR="6804" marT="680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3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6804" marR="6804" marT="680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3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6804" marR="6804" marT="680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3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6804" marR="6804" marT="680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3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6804" marR="6804" marT="680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3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6804" marR="6804" marT="680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3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6804" marR="6804" marT="680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3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 marL="6804" marR="6804" marT="680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3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6804" marR="6804" marT="680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3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</a:t>
                      </a:r>
                    </a:p>
                  </a:txBody>
                  <a:tcPr marL="6804" marR="6804" marT="680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3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</a:t>
                      </a:r>
                    </a:p>
                  </a:txBody>
                  <a:tcPr marL="6804" marR="6804" marT="680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748398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32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804" marR="6804" marT="680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32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6804" marR="6804" marT="680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32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6804" marR="6804" marT="680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32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6804" marR="6804" marT="680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32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6804" marR="6804" marT="680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32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6804" marR="6804" marT="680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32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6804" marR="6804" marT="680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32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6804" marR="6804" marT="680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32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6804" marR="6804" marT="680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32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6804" marR="6804" marT="680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32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804" marR="6804" marT="680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32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6804" marR="6804" marT="680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32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6804" marR="6804" marT="680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32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6804" marR="6804" marT="680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Documents and Settings\OEM\Desktop\мамино\фоны для презент\Sbortik №4_foni100 shtuk\86-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1801" cy="6858000"/>
          </a:xfrm>
          <a:prstGeom prst="rect">
            <a:avLst/>
          </a:prstGeom>
          <a:noFill/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785786" y="-772853"/>
            <a:ext cx="7500990" cy="82176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	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ru-RU" sz="3200" dirty="0" smtClean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	В 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иноязычных словах (например, во французском языке) ударение всегда падает на последний 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слог</a:t>
            </a:r>
            <a:r>
              <a:rPr lang="ru-RU" sz="32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: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ru-RU" sz="3200" dirty="0" smtClean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4400" b="0" i="1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Жалюз’и</a:t>
            </a:r>
            <a:r>
              <a:rPr kumimoji="0" lang="ru-RU" sz="4400" b="0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, </a:t>
            </a:r>
            <a:endParaRPr kumimoji="0" lang="ru-RU" sz="4400" b="0" i="1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4400" b="0" i="1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троту’ар</a:t>
            </a:r>
            <a:r>
              <a:rPr kumimoji="0" lang="ru-RU" sz="4400" b="0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, </a:t>
            </a:r>
            <a:endParaRPr kumimoji="0" lang="ru-RU" sz="4400" b="0" i="1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4400" b="0" i="1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шасс’и</a:t>
            </a:r>
            <a:r>
              <a:rPr kumimoji="0" lang="ru-RU" sz="4400" b="0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, </a:t>
            </a:r>
            <a:endParaRPr kumimoji="0" lang="ru-RU" sz="4400" b="0" i="1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4400" b="0" i="1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ерет’ик</a:t>
            </a:r>
            <a:r>
              <a:rPr kumimoji="0" lang="ru-RU" sz="4400" b="0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en-US" sz="4400" b="0" i="1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kumimoji="0" lang="en-US" sz="4400" b="0" i="1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4400" b="0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400" i="1" dirty="0" smtClean="0">
              <a:latin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Documents and Settings\OEM\Desktop\мамино\фоны для презент\Sbortik №4_foni100 shtuk\86-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1801" cy="6858000"/>
          </a:xfrm>
          <a:prstGeom prst="rect">
            <a:avLst/>
          </a:prstGeom>
          <a:noFill/>
        </p:spPr>
      </p:pic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571472" y="1071546"/>
            <a:ext cx="8001056" cy="470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indent="0" algn="ctr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Слова с неподвижным ударением : </a:t>
            </a:r>
            <a:r>
              <a:rPr lang="ru-RU" sz="4400" i="1" dirty="0" err="1" smtClean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т’орт</a:t>
            </a:r>
            <a:r>
              <a:rPr lang="ru-RU" sz="4400" i="1" dirty="0" smtClean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- </a:t>
            </a:r>
            <a:r>
              <a:rPr lang="ru-RU" sz="4400" i="1" dirty="0" err="1" smtClean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т’орты</a:t>
            </a:r>
            <a:r>
              <a:rPr lang="ru-RU" sz="4400" i="1" dirty="0" smtClean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- </a:t>
            </a:r>
            <a:r>
              <a:rPr lang="ru-RU" sz="4400" i="1" dirty="0" err="1" smtClean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т’ортов</a:t>
            </a:r>
            <a:r>
              <a:rPr lang="ru-RU" sz="4400" i="1" dirty="0" smtClean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–</a:t>
            </a:r>
            <a:r>
              <a:rPr lang="ru-RU" sz="4400" i="1" dirty="0" err="1" smtClean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т’ортами</a:t>
            </a:r>
            <a:r>
              <a:rPr lang="ru-RU" sz="4400" i="1" dirty="0" smtClean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;</a:t>
            </a:r>
          </a:p>
          <a:p>
            <a:pPr marR="0" indent="0" algn="ctr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4400" i="1" dirty="0" smtClean="0">
              <a:solidFill>
                <a:srgbClr val="FF0000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R="0" indent="0" algn="ctr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4400" i="1" dirty="0" err="1" smtClean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Бл’юдо</a:t>
            </a:r>
            <a:r>
              <a:rPr lang="ru-RU" sz="4400" i="1" dirty="0" smtClean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, </a:t>
            </a:r>
            <a:r>
              <a:rPr lang="ru-RU" sz="4400" i="1" dirty="0" err="1" smtClean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г’оспиталь</a:t>
            </a:r>
            <a:r>
              <a:rPr lang="ru-RU" sz="4400" i="1" dirty="0" smtClean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, </a:t>
            </a:r>
            <a:r>
              <a:rPr lang="ru-RU" sz="4400" i="1" dirty="0" err="1" smtClean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дос’уг</a:t>
            </a:r>
            <a:r>
              <a:rPr lang="ru-RU" sz="4400" i="1" dirty="0" smtClean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, </a:t>
            </a:r>
            <a:r>
              <a:rPr lang="ru-RU" sz="4400" i="1" dirty="0" err="1" smtClean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кварт’ал</a:t>
            </a:r>
            <a:r>
              <a:rPr lang="ru-RU" sz="4400" i="1" dirty="0" smtClean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, </a:t>
            </a:r>
            <a:r>
              <a:rPr lang="ru-RU" sz="4400" i="1" dirty="0" err="1" smtClean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скл’ад</a:t>
            </a:r>
            <a:r>
              <a:rPr lang="ru-RU" sz="4400" i="1" dirty="0" smtClean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, </a:t>
            </a:r>
            <a:r>
              <a:rPr lang="ru-RU" sz="4400" i="1" dirty="0" err="1" smtClean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св’ат</a:t>
            </a:r>
            <a:r>
              <a:rPr lang="ru-RU" sz="4400" i="1" dirty="0" smtClean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, </a:t>
            </a:r>
            <a:r>
              <a:rPr lang="ru-RU" sz="4400" i="1" dirty="0" err="1" smtClean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ср’едство</a:t>
            </a:r>
            <a:r>
              <a:rPr lang="ru-RU" sz="4400" i="1" dirty="0" smtClean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, </a:t>
            </a:r>
            <a:r>
              <a:rPr lang="ru-RU" sz="4400" i="1" dirty="0" err="1" smtClean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шоф’ер</a:t>
            </a:r>
            <a:r>
              <a:rPr lang="ru-RU" sz="4400" i="1" dirty="0" smtClean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, </a:t>
            </a:r>
            <a:r>
              <a:rPr lang="ru-RU" sz="4400" i="1" dirty="0" err="1" smtClean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шр’ифт</a:t>
            </a:r>
            <a:endParaRPr lang="ru-RU" sz="4400" i="1" dirty="0" smtClean="0">
              <a:solidFill>
                <a:srgbClr val="FF0000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Documents and Settings\OEM\Desktop\мамино\фоны для презент\Sbortik №4_foni100 shtuk\86-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9" y="0"/>
            <a:ext cx="9141801" cy="6858000"/>
          </a:xfrm>
          <a:prstGeom prst="rect">
            <a:avLst/>
          </a:prstGeom>
          <a:noFill/>
        </p:spPr>
      </p:pic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785786" y="994196"/>
            <a:ext cx="7286676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Запомните глаголы, в которых ударение падает на окончание(в форме </a:t>
            </a:r>
            <a:r>
              <a:rPr kumimoji="0" lang="ru-RU" sz="28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прош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sz="28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вр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. ж.р.)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БралА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28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собралА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28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отобралА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28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убралА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28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былА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28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взялА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28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вралА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28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вилА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28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вралА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,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8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гналА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,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8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гнилА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,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8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далА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,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8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ждалА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,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8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жилА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,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8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звалА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,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8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клалА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,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8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лгалА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,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8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лилА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,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8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пилА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28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плылА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28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прялА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28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рвалА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28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слылА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28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ткалА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,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но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accent3">
                  <a:lumMod val="50000"/>
                </a:schemeClr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1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вЫгнала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2800" b="0" i="1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вЫждала,вЫжила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Documents and Settings\OEM\Desktop\мамино\фоны для презент\Sbortik №4_foni100 shtuk\86-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0"/>
            <a:ext cx="9141801" cy="6858000"/>
          </a:xfrm>
          <a:prstGeom prst="rect">
            <a:avLst/>
          </a:prstGeom>
          <a:noFill/>
        </p:spPr>
      </p:pic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071538" y="1428736"/>
            <a:ext cx="7143800" cy="317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В кратких прилагательных ед.ч.ж. р. ударение падает на окончание: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4400" i="1" dirty="0" err="1" smtClean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веселА</a:t>
            </a:r>
            <a:r>
              <a:rPr lang="ru-RU" sz="4400" i="1" dirty="0" smtClean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, полнА</a:t>
            </a:r>
            <a:r>
              <a:rPr lang="ru-RU" sz="4400" i="1" dirty="0" smtClean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.</a:t>
            </a:r>
            <a:endParaRPr lang="ru-RU" sz="4400" i="1" dirty="0" smtClean="0">
              <a:solidFill>
                <a:srgbClr val="FF0000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800" i="1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В 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кратких причастиях ударение в форме 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ед.ч. 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ж.р. ударение падает на окончание: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4400" i="1" dirty="0" err="1" smtClean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занятА</a:t>
            </a:r>
            <a:r>
              <a:rPr lang="ru-RU" sz="4400" i="1" dirty="0" smtClean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, </a:t>
            </a:r>
            <a:r>
              <a:rPr lang="ru-RU" sz="4400" i="1" dirty="0" err="1" smtClean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запертА</a:t>
            </a:r>
            <a:r>
              <a:rPr lang="ru-RU" sz="4400" i="1" dirty="0" smtClean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, </a:t>
            </a:r>
            <a:r>
              <a:rPr lang="ru-RU" sz="4400" i="1" dirty="0" err="1" smtClean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налитА</a:t>
            </a:r>
            <a:r>
              <a:rPr lang="ru-RU" sz="4400" i="1" dirty="0" smtClean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Documents and Settings\OEM\Desktop\мамино\фоны для презент\Sbortik №4_foni100 shtuk\86-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1801" cy="6858000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1428728" y="642918"/>
            <a:ext cx="5429272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– Плати </a:t>
            </a:r>
            <a:r>
              <a:rPr lang="ru-RU" sz="2800" dirty="0" smtClean="0">
                <a:solidFill>
                  <a:srgbClr val="FF0000"/>
                </a:solidFill>
              </a:rPr>
              <a:t>налог</a:t>
            </a:r>
            <a:r>
              <a:rPr lang="ru-RU" sz="2800" dirty="0" smtClean="0"/>
              <a:t>, говори </a:t>
            </a:r>
            <a:r>
              <a:rPr lang="ru-RU" sz="2800" dirty="0" smtClean="0">
                <a:solidFill>
                  <a:srgbClr val="FF0000"/>
                </a:solidFill>
              </a:rPr>
              <a:t>“</a:t>
            </a:r>
            <a:r>
              <a:rPr lang="ru-RU" sz="2800" dirty="0" err="1" smtClean="0">
                <a:solidFill>
                  <a:srgbClr val="FF0000"/>
                </a:solidFill>
              </a:rPr>
              <a:t>каталОг</a:t>
            </a:r>
            <a:r>
              <a:rPr lang="ru-RU" sz="2800" dirty="0" smtClean="0"/>
              <a:t>”;</a:t>
            </a:r>
            <a:br>
              <a:rPr lang="ru-RU" sz="2800" dirty="0" smtClean="0"/>
            </a:br>
            <a:r>
              <a:rPr lang="ru-RU" sz="2800" dirty="0" smtClean="0"/>
              <a:t>– Мир </a:t>
            </a:r>
            <a:r>
              <a:rPr lang="ru-RU" sz="2800" dirty="0" smtClean="0">
                <a:solidFill>
                  <a:srgbClr val="FF0000"/>
                </a:solidFill>
              </a:rPr>
              <a:t>огромен</a:t>
            </a:r>
            <a:r>
              <a:rPr lang="ru-RU" sz="2800" dirty="0" smtClean="0"/>
              <a:t>: каждый в нем </a:t>
            </a:r>
            <a:r>
              <a:rPr lang="en-US" sz="2800" dirty="0" smtClean="0"/>
              <a:t>   </a:t>
            </a:r>
            <a:r>
              <a:rPr lang="ru-RU" sz="2800" dirty="0" err="1" smtClean="0">
                <a:solidFill>
                  <a:srgbClr val="FF0000"/>
                </a:solidFill>
              </a:rPr>
              <a:t>фенОмен</a:t>
            </a:r>
            <a:r>
              <a:rPr lang="ru-RU" sz="2800" dirty="0" smtClean="0">
                <a:solidFill>
                  <a:srgbClr val="FF0000"/>
                </a:solidFill>
              </a:rPr>
              <a:t>;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– К нам приехал </a:t>
            </a:r>
            <a:r>
              <a:rPr lang="ru-RU" sz="2800" dirty="0" err="1" smtClean="0">
                <a:solidFill>
                  <a:srgbClr val="FF0000"/>
                </a:solidFill>
              </a:rPr>
              <a:t>Саркози</a:t>
            </a:r>
            <a:r>
              <a:rPr lang="ru-RU" sz="2800" dirty="0" smtClean="0">
                <a:solidFill>
                  <a:srgbClr val="FF0000"/>
                </a:solidFill>
              </a:rPr>
              <a:t> </a:t>
            </a:r>
            <a:r>
              <a:rPr lang="ru-RU" sz="2800" dirty="0" smtClean="0"/>
              <a:t>– отворяйте </a:t>
            </a:r>
            <a:r>
              <a:rPr lang="ru-RU" sz="2800" dirty="0" err="1" smtClean="0">
                <a:solidFill>
                  <a:srgbClr val="FF0000"/>
                </a:solidFill>
              </a:rPr>
              <a:t>жалюзИ</a:t>
            </a:r>
            <a:r>
              <a:rPr lang="ru-RU" sz="2800" dirty="0" smtClean="0">
                <a:solidFill>
                  <a:srgbClr val="FF0000"/>
                </a:solidFill>
              </a:rPr>
              <a:t>!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– А вы изобразите </a:t>
            </a:r>
            <a:r>
              <a:rPr lang="ru-RU" sz="2800" dirty="0" err="1" smtClean="0">
                <a:solidFill>
                  <a:srgbClr val="FF0000"/>
                </a:solidFill>
              </a:rPr>
              <a:t>Нефертити</a:t>
            </a:r>
            <a:r>
              <a:rPr lang="ru-RU" sz="2800" dirty="0" smtClean="0">
                <a:solidFill>
                  <a:srgbClr val="FF0000"/>
                </a:solidFill>
              </a:rPr>
              <a:t> </a:t>
            </a:r>
            <a:r>
              <a:rPr lang="ru-RU" sz="2800" dirty="0" smtClean="0"/>
              <a:t>в </a:t>
            </a:r>
            <a:r>
              <a:rPr lang="ru-RU" sz="2800" dirty="0" err="1" smtClean="0">
                <a:solidFill>
                  <a:srgbClr val="FF0000"/>
                </a:solidFill>
              </a:rPr>
              <a:t>граффИти</a:t>
            </a:r>
            <a:r>
              <a:rPr lang="ru-RU" sz="2800" dirty="0" smtClean="0"/>
              <a:t>?</a:t>
            </a:r>
            <a:endParaRPr lang="en-US" sz="2800" dirty="0" smtClean="0"/>
          </a:p>
          <a:p>
            <a:r>
              <a:rPr lang="ru-RU" sz="2800" dirty="0" smtClean="0"/>
              <a:t>- Чтобы </a:t>
            </a:r>
            <a:r>
              <a:rPr lang="ru-RU" sz="2800" dirty="0" smtClean="0"/>
              <a:t>показать свои </a:t>
            </a:r>
            <a:r>
              <a:rPr lang="ru-RU" sz="2800" dirty="0" err="1" smtClean="0">
                <a:solidFill>
                  <a:srgbClr val="FF0000"/>
                </a:solidFill>
              </a:rPr>
              <a:t>талАнты</a:t>
            </a:r>
            <a:r>
              <a:rPr lang="ru-RU" sz="2800" dirty="0" smtClean="0"/>
              <a:t>,</a:t>
            </a:r>
          </a:p>
          <a:p>
            <a:r>
              <a:rPr lang="ru-RU" sz="2800" dirty="0" smtClean="0"/>
              <a:t>Девчатам завязали </a:t>
            </a:r>
            <a:r>
              <a:rPr lang="ru-RU" sz="2800" dirty="0" err="1" smtClean="0">
                <a:solidFill>
                  <a:srgbClr val="FF0000"/>
                </a:solidFill>
              </a:rPr>
              <a:t>бАнты</a:t>
            </a:r>
            <a:r>
              <a:rPr lang="ru-RU" sz="2800" dirty="0" smtClean="0"/>
              <a:t>;</a:t>
            </a:r>
            <a:br>
              <a:rPr lang="ru-RU" sz="2800" dirty="0" smtClean="0"/>
            </a:b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Documents and Settings\OEM\Desktop\мамино\фоны для презент\Sbortik №4_foni100 shtuk\86-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0"/>
            <a:ext cx="9141801" cy="685800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214282" y="214291"/>
            <a:ext cx="8501122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– Долго </a:t>
            </a:r>
            <a:r>
              <a:rPr lang="ru-RU" sz="2800" dirty="0" smtClean="0"/>
              <a:t>ели </a:t>
            </a:r>
            <a:r>
              <a:rPr lang="ru-RU" sz="2800" dirty="0" err="1" smtClean="0">
                <a:solidFill>
                  <a:srgbClr val="FF0000"/>
                </a:solidFill>
              </a:rPr>
              <a:t>тОрты</a:t>
            </a:r>
            <a:r>
              <a:rPr lang="ru-RU" sz="2800" dirty="0" smtClean="0"/>
              <a:t> - не налезли </a:t>
            </a:r>
            <a:r>
              <a:rPr lang="ru-RU" sz="2800" dirty="0" smtClean="0">
                <a:solidFill>
                  <a:srgbClr val="FF0000"/>
                </a:solidFill>
              </a:rPr>
              <a:t>шорты</a:t>
            </a:r>
            <a:r>
              <a:rPr lang="ru-RU" sz="2800" dirty="0" smtClean="0">
                <a:solidFill>
                  <a:srgbClr val="C00000"/>
                </a:solidFill>
              </a:rPr>
              <a:t>.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– Эх, прокатиться бы </a:t>
            </a:r>
            <a:r>
              <a:rPr lang="ru-RU" sz="2800" dirty="0" smtClean="0">
                <a:solidFill>
                  <a:srgbClr val="FF0000"/>
                </a:solidFill>
              </a:rPr>
              <a:t>нам</a:t>
            </a:r>
            <a:r>
              <a:rPr lang="ru-RU" sz="2800" dirty="0" smtClean="0"/>
              <a:t> по каналам и</a:t>
            </a:r>
            <a:r>
              <a:rPr lang="ru-RU" sz="2800" dirty="0" smtClean="0">
                <a:solidFill>
                  <a:srgbClr val="FF0000"/>
                </a:solidFill>
              </a:rPr>
              <a:t> </a:t>
            </a:r>
            <a:r>
              <a:rPr lang="ru-RU" sz="2800" dirty="0" err="1" smtClean="0">
                <a:solidFill>
                  <a:srgbClr val="FF0000"/>
                </a:solidFill>
              </a:rPr>
              <a:t>рекАм</a:t>
            </a:r>
            <a:r>
              <a:rPr lang="ru-RU" sz="2800" dirty="0" smtClean="0">
                <a:solidFill>
                  <a:srgbClr val="FF0000"/>
                </a:solidFill>
              </a:rPr>
              <a:t>!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– А потом мы с тобой </a:t>
            </a:r>
            <a:r>
              <a:rPr lang="ru-RU" sz="2800" dirty="0" err="1" smtClean="0">
                <a:solidFill>
                  <a:srgbClr val="FF0000"/>
                </a:solidFill>
              </a:rPr>
              <a:t>созвонИмся</a:t>
            </a:r>
            <a:r>
              <a:rPr lang="ru-RU" sz="2800" dirty="0" smtClean="0">
                <a:solidFill>
                  <a:srgbClr val="FF0000"/>
                </a:solidFill>
              </a:rPr>
              <a:t> </a:t>
            </a:r>
            <a:r>
              <a:rPr lang="ru-RU" sz="2800" dirty="0" smtClean="0"/>
              <a:t>и, быть может, </a:t>
            </a:r>
            <a:r>
              <a:rPr lang="ru-RU" sz="2800" dirty="0" smtClean="0">
                <a:solidFill>
                  <a:srgbClr val="FF0000"/>
                </a:solidFill>
              </a:rPr>
              <a:t>разговоримся;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– Ты уехала </a:t>
            </a:r>
            <a:r>
              <a:rPr lang="ru-RU" sz="2800" dirty="0" smtClean="0">
                <a:solidFill>
                  <a:srgbClr val="FF0000"/>
                </a:solidFill>
              </a:rPr>
              <a:t>в Париж – не </a:t>
            </a:r>
            <a:r>
              <a:rPr lang="ru-RU" sz="2800" dirty="0" err="1" smtClean="0">
                <a:solidFill>
                  <a:srgbClr val="FF0000"/>
                </a:solidFill>
              </a:rPr>
              <a:t>звонИшь</a:t>
            </a:r>
            <a:r>
              <a:rPr lang="ru-RU" sz="2800" dirty="0" smtClean="0"/>
              <a:t>. А меня все знобит, и </a:t>
            </a:r>
            <a:r>
              <a:rPr lang="ru-RU" sz="2800" dirty="0" smtClean="0">
                <a:solidFill>
                  <a:srgbClr val="FF0000"/>
                </a:solidFill>
              </a:rPr>
              <a:t>знобит: </a:t>
            </a:r>
            <a:r>
              <a:rPr lang="ru-RU" sz="2800" dirty="0" err="1" smtClean="0">
                <a:solidFill>
                  <a:srgbClr val="FF0000"/>
                </a:solidFill>
              </a:rPr>
              <a:t>позвонИт</a:t>
            </a:r>
            <a:r>
              <a:rPr lang="ru-RU" sz="2800" dirty="0" smtClean="0">
                <a:solidFill>
                  <a:srgbClr val="FF0000"/>
                </a:solidFill>
              </a:rPr>
              <a:t> </a:t>
            </a:r>
            <a:r>
              <a:rPr lang="ru-RU" sz="2800" dirty="0" smtClean="0"/>
              <a:t>или </a:t>
            </a:r>
            <a:r>
              <a:rPr lang="ru-RU" sz="2800" dirty="0" smtClean="0">
                <a:solidFill>
                  <a:srgbClr val="FF0000"/>
                </a:solidFill>
              </a:rPr>
              <a:t>не </a:t>
            </a:r>
            <a:r>
              <a:rPr lang="ru-RU" sz="2800" dirty="0" err="1" smtClean="0">
                <a:solidFill>
                  <a:srgbClr val="FF0000"/>
                </a:solidFill>
              </a:rPr>
              <a:t>позвонИт</a:t>
            </a:r>
            <a:r>
              <a:rPr lang="ru-RU" sz="2800" dirty="0" smtClean="0"/>
              <a:t>?</a:t>
            </a:r>
            <a:br>
              <a:rPr lang="ru-RU" sz="2800" dirty="0" smtClean="0"/>
            </a:br>
            <a:r>
              <a:rPr lang="ru-RU" sz="2800" dirty="0" smtClean="0"/>
              <a:t>– Запомни, </a:t>
            </a:r>
            <a:r>
              <a:rPr lang="ru-RU" sz="2800" dirty="0" smtClean="0">
                <a:solidFill>
                  <a:srgbClr val="FF0000"/>
                </a:solidFill>
              </a:rPr>
              <a:t>народ </a:t>
            </a:r>
            <a:r>
              <a:rPr lang="ru-RU" sz="2800" dirty="0" smtClean="0"/>
              <a:t>– </a:t>
            </a:r>
            <a:r>
              <a:rPr lang="ru-RU" sz="2800" dirty="0" err="1" smtClean="0">
                <a:solidFill>
                  <a:srgbClr val="FF0000"/>
                </a:solidFill>
              </a:rPr>
              <a:t>нефтепровОд</a:t>
            </a:r>
            <a:r>
              <a:rPr lang="ru-RU" sz="2800" dirty="0" smtClean="0">
                <a:solidFill>
                  <a:srgbClr val="FF0000"/>
                </a:solidFill>
              </a:rPr>
              <a:t>;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– С детьми, конечно, надо </a:t>
            </a:r>
            <a:r>
              <a:rPr lang="ru-RU" sz="2800" dirty="0" smtClean="0">
                <a:solidFill>
                  <a:srgbClr val="FF0000"/>
                </a:solidFill>
              </a:rPr>
              <a:t>играть</a:t>
            </a:r>
            <a:r>
              <a:rPr lang="ru-RU" sz="2800" dirty="0" smtClean="0"/>
              <a:t>, и это не значит – их </a:t>
            </a:r>
            <a:r>
              <a:rPr lang="ru-RU" sz="2800" dirty="0" err="1" smtClean="0">
                <a:solidFill>
                  <a:srgbClr val="FF0000"/>
                </a:solidFill>
              </a:rPr>
              <a:t>баловАть</a:t>
            </a:r>
            <a:r>
              <a:rPr lang="ru-RU" sz="2800" dirty="0" smtClean="0">
                <a:solidFill>
                  <a:srgbClr val="FF0000"/>
                </a:solidFill>
              </a:rPr>
              <a:t>;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– </a:t>
            </a:r>
            <a:r>
              <a:rPr lang="ru-RU" sz="2800" dirty="0" err="1" smtClean="0">
                <a:solidFill>
                  <a:srgbClr val="FF0000"/>
                </a:solidFill>
              </a:rPr>
              <a:t>Фекла</a:t>
            </a:r>
            <a:r>
              <a:rPr lang="ru-RU" sz="2800" dirty="0" smtClean="0"/>
              <a:t> любит </a:t>
            </a:r>
            <a:r>
              <a:rPr lang="ru-RU" sz="2800" dirty="0" err="1" smtClean="0">
                <a:solidFill>
                  <a:srgbClr val="FF0000"/>
                </a:solidFill>
              </a:rPr>
              <a:t>свЕклу</a:t>
            </a:r>
            <a:r>
              <a:rPr lang="ru-RU" sz="2800" dirty="0" smtClean="0"/>
              <a:t>, </a:t>
            </a:r>
            <a:r>
              <a:rPr lang="ru-RU" sz="2800" dirty="0" err="1" smtClean="0">
                <a:solidFill>
                  <a:srgbClr val="FF0000"/>
                </a:solidFill>
              </a:rPr>
              <a:t>Шанель</a:t>
            </a:r>
            <a:r>
              <a:rPr lang="ru-RU" sz="2800" dirty="0" smtClean="0">
                <a:solidFill>
                  <a:srgbClr val="FF0000"/>
                </a:solidFill>
              </a:rPr>
              <a:t> </a:t>
            </a:r>
            <a:r>
              <a:rPr lang="ru-RU" sz="2800" dirty="0" smtClean="0"/>
              <a:t>не любила </a:t>
            </a:r>
            <a:r>
              <a:rPr lang="ru-RU" sz="2800" dirty="0" err="1" smtClean="0">
                <a:solidFill>
                  <a:srgbClr val="FF0000"/>
                </a:solidFill>
              </a:rPr>
              <a:t>щавЕль</a:t>
            </a:r>
            <a:r>
              <a:rPr lang="ru-RU" sz="2800" dirty="0" smtClean="0">
                <a:solidFill>
                  <a:srgbClr val="FF0000"/>
                </a:solidFill>
              </a:rPr>
              <a:t>;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– Черный </a:t>
            </a:r>
            <a:r>
              <a:rPr lang="ru-RU" sz="2800" dirty="0" smtClean="0">
                <a:solidFill>
                  <a:srgbClr val="FF0000"/>
                </a:solidFill>
              </a:rPr>
              <a:t>монах</a:t>
            </a:r>
            <a:r>
              <a:rPr lang="ru-RU" sz="2800" dirty="0" smtClean="0"/>
              <a:t> на </a:t>
            </a:r>
            <a:r>
              <a:rPr lang="ru-RU" sz="2800" dirty="0" err="1" smtClean="0">
                <a:solidFill>
                  <a:srgbClr val="FF0000"/>
                </a:solidFill>
              </a:rPr>
              <a:t>похоронАх</a:t>
            </a:r>
            <a:r>
              <a:rPr lang="ru-RU" sz="2800" dirty="0" smtClean="0">
                <a:solidFill>
                  <a:srgbClr val="FF0000"/>
                </a:solidFill>
              </a:rPr>
              <a:t>. 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Documents and Settings\OEM\Desktop\мамино\фоны для презент\Sbortik №4_foni100 shtuk\86-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1801" cy="6858000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2000232" y="1214422"/>
            <a:ext cx="2500330" cy="64017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/>
              <a:t>1</a:t>
            </a:r>
            <a:r>
              <a:rPr lang="ru-RU" sz="1600" b="1" dirty="0" smtClean="0"/>
              <a:t>.</a:t>
            </a:r>
            <a:endParaRPr lang="ru-RU" sz="1600" dirty="0" smtClean="0"/>
          </a:p>
          <a:p>
            <a:r>
              <a:rPr lang="ru-RU" sz="1600" dirty="0" smtClean="0"/>
              <a:t>1) </a:t>
            </a:r>
            <a:r>
              <a:rPr lang="ru-RU" sz="1600" dirty="0" err="1" smtClean="0"/>
              <a:t>намЕрение</a:t>
            </a:r>
            <a:endParaRPr lang="ru-RU" sz="1600" dirty="0" smtClean="0"/>
          </a:p>
          <a:p>
            <a:r>
              <a:rPr lang="ru-RU" sz="1600" dirty="0" smtClean="0"/>
              <a:t>2) </a:t>
            </a:r>
            <a:r>
              <a:rPr lang="ru-RU" sz="1600" dirty="0" err="1" smtClean="0"/>
              <a:t>аргУмент</a:t>
            </a:r>
            <a:endParaRPr lang="ru-RU" sz="1600" dirty="0" smtClean="0"/>
          </a:p>
          <a:p>
            <a:r>
              <a:rPr lang="ru-RU" sz="1600" dirty="0" smtClean="0"/>
              <a:t>3) </a:t>
            </a:r>
            <a:r>
              <a:rPr lang="ru-RU" sz="1600" dirty="0" err="1" smtClean="0"/>
              <a:t>бомбардИровать</a:t>
            </a:r>
            <a:endParaRPr lang="ru-RU" sz="1600" dirty="0" smtClean="0"/>
          </a:p>
          <a:p>
            <a:r>
              <a:rPr lang="ru-RU" sz="1600" dirty="0" smtClean="0"/>
              <a:t>4) </a:t>
            </a:r>
            <a:r>
              <a:rPr lang="ru-RU" sz="1600" dirty="0" err="1" smtClean="0"/>
              <a:t>нефтепрОвод</a:t>
            </a:r>
            <a:endParaRPr lang="ru-RU" sz="1600" dirty="0" smtClean="0"/>
          </a:p>
          <a:p>
            <a:r>
              <a:rPr lang="ru-RU" sz="1600" b="1" dirty="0" smtClean="0"/>
              <a:t>2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>1) (вы) </a:t>
            </a:r>
            <a:r>
              <a:rPr lang="ru-RU" sz="1600" dirty="0" err="1" smtClean="0"/>
              <a:t>правЫ</a:t>
            </a:r>
            <a:endParaRPr lang="ru-RU" sz="1600" dirty="0" smtClean="0"/>
          </a:p>
          <a:p>
            <a:r>
              <a:rPr lang="ru-RU" sz="1600" dirty="0" smtClean="0"/>
              <a:t>2) </a:t>
            </a:r>
            <a:r>
              <a:rPr lang="ru-RU" sz="1600" dirty="0" err="1" smtClean="0"/>
              <a:t>обеспЕчение</a:t>
            </a:r>
            <a:endParaRPr lang="ru-RU" sz="1600" dirty="0" smtClean="0"/>
          </a:p>
          <a:p>
            <a:r>
              <a:rPr lang="ru-RU" sz="1600" dirty="0" smtClean="0"/>
              <a:t>3) </a:t>
            </a:r>
            <a:r>
              <a:rPr lang="ru-RU" sz="1600" dirty="0" err="1" smtClean="0"/>
              <a:t>озлоблЕнный</a:t>
            </a:r>
            <a:endParaRPr lang="ru-RU" sz="1600" dirty="0" smtClean="0"/>
          </a:p>
          <a:p>
            <a:r>
              <a:rPr lang="ru-RU" sz="1600" dirty="0" smtClean="0"/>
              <a:t>4) </a:t>
            </a:r>
            <a:r>
              <a:rPr lang="ru-RU" sz="1600" dirty="0" err="1" smtClean="0"/>
              <a:t>диспАнсер</a:t>
            </a:r>
            <a:endParaRPr lang="ru-RU" sz="1600" dirty="0" smtClean="0"/>
          </a:p>
          <a:p>
            <a:r>
              <a:rPr lang="ru-RU" sz="1600" b="1" dirty="0" smtClean="0"/>
              <a:t>3.</a:t>
            </a:r>
            <a:endParaRPr lang="ru-RU" sz="1600" dirty="0" smtClean="0"/>
          </a:p>
          <a:p>
            <a:r>
              <a:rPr lang="ru-RU" sz="1600" dirty="0" smtClean="0"/>
              <a:t>1) </a:t>
            </a:r>
            <a:r>
              <a:rPr lang="ru-RU" sz="1600" dirty="0" err="1" smtClean="0"/>
              <a:t>прОстыня</a:t>
            </a:r>
            <a:endParaRPr lang="ru-RU" sz="1600" dirty="0" smtClean="0"/>
          </a:p>
          <a:p>
            <a:r>
              <a:rPr lang="ru-RU" sz="1600" dirty="0" smtClean="0"/>
              <a:t>2) </a:t>
            </a:r>
            <a:r>
              <a:rPr lang="ru-RU" sz="1600" dirty="0" err="1" smtClean="0"/>
              <a:t>осведомИть</a:t>
            </a:r>
            <a:endParaRPr lang="ru-RU" sz="1600" dirty="0" smtClean="0"/>
          </a:p>
          <a:p>
            <a:r>
              <a:rPr lang="ru-RU" sz="1600" dirty="0" smtClean="0"/>
              <a:t>3) </a:t>
            </a:r>
            <a:r>
              <a:rPr lang="ru-RU" sz="1600" dirty="0" err="1" smtClean="0"/>
              <a:t>облегчИть</a:t>
            </a:r>
            <a:endParaRPr lang="ru-RU" sz="1600" dirty="0" smtClean="0"/>
          </a:p>
          <a:p>
            <a:r>
              <a:rPr lang="ru-RU" sz="1600" dirty="0" smtClean="0"/>
              <a:t>4) </a:t>
            </a:r>
            <a:r>
              <a:rPr lang="ru-RU" sz="1600" dirty="0" err="1" smtClean="0"/>
              <a:t>щАвель</a:t>
            </a:r>
            <a:endParaRPr lang="ru-RU" sz="1600" dirty="0" smtClean="0"/>
          </a:p>
          <a:p>
            <a:r>
              <a:rPr lang="ru-RU" sz="1600" b="1" dirty="0" smtClean="0"/>
              <a:t>4.</a:t>
            </a:r>
            <a:endParaRPr lang="ru-RU" sz="1600" dirty="0" smtClean="0"/>
          </a:p>
          <a:p>
            <a:r>
              <a:rPr lang="ru-RU" sz="1600" dirty="0" smtClean="0"/>
              <a:t>1) </a:t>
            </a:r>
            <a:r>
              <a:rPr lang="ru-RU" sz="1600" dirty="0" err="1" smtClean="0"/>
              <a:t>блокИровать</a:t>
            </a:r>
            <a:endParaRPr lang="ru-RU" sz="1600" dirty="0" smtClean="0"/>
          </a:p>
          <a:p>
            <a:r>
              <a:rPr lang="ru-RU" sz="1600" dirty="0" smtClean="0"/>
              <a:t>2) </a:t>
            </a:r>
            <a:r>
              <a:rPr lang="ru-RU" sz="1600" dirty="0" err="1" smtClean="0"/>
              <a:t>блИзка</a:t>
            </a:r>
            <a:endParaRPr lang="ru-RU" sz="1600" dirty="0" smtClean="0"/>
          </a:p>
          <a:p>
            <a:r>
              <a:rPr lang="ru-RU" sz="1600" dirty="0" smtClean="0"/>
              <a:t>3) </a:t>
            </a:r>
            <a:r>
              <a:rPr lang="ru-RU" sz="1600" dirty="0" err="1" smtClean="0"/>
              <a:t>клалА</a:t>
            </a:r>
            <a:endParaRPr lang="ru-RU" sz="1600" dirty="0" smtClean="0"/>
          </a:p>
          <a:p>
            <a:r>
              <a:rPr lang="ru-RU" sz="1600" dirty="0" smtClean="0"/>
              <a:t>4) в </a:t>
            </a:r>
            <a:r>
              <a:rPr lang="ru-RU" sz="1600" dirty="0" err="1" smtClean="0"/>
              <a:t>туфлЯх</a:t>
            </a:r>
            <a:endParaRPr lang="ru-RU" sz="1600" dirty="0" smtClean="0"/>
          </a:p>
          <a:p>
            <a:r>
              <a:rPr lang="ru-RU" dirty="0" smtClean="0"/>
              <a:t> </a:t>
            </a:r>
          </a:p>
          <a:p>
            <a:r>
              <a:rPr lang="ru-RU" b="1" dirty="0" smtClean="0"/>
              <a:t>            </a:t>
            </a:r>
            <a:endParaRPr lang="ru-RU" dirty="0" smtClean="0"/>
          </a:p>
          <a:p>
            <a:r>
              <a:rPr lang="ru-RU" b="1" dirty="0" smtClean="0"/>
              <a:t>                                                                </a:t>
            </a:r>
            <a:endParaRPr lang="ru-RU" dirty="0" smtClean="0"/>
          </a:p>
          <a:p>
            <a:r>
              <a:rPr lang="ru-RU" dirty="0" smtClean="0"/>
              <a:t> 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5786446" y="1287244"/>
            <a:ext cx="2571768" cy="5570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/>
              <a:t>5.</a:t>
            </a:r>
          </a:p>
          <a:p>
            <a:r>
              <a:rPr lang="ru-RU" sz="1600" dirty="0" smtClean="0"/>
              <a:t>1) </a:t>
            </a:r>
            <a:r>
              <a:rPr lang="ru-RU" sz="1600" dirty="0" err="1" smtClean="0"/>
              <a:t>размИнуться</a:t>
            </a:r>
            <a:endParaRPr lang="ru-RU" sz="1600" dirty="0" smtClean="0"/>
          </a:p>
          <a:p>
            <a:r>
              <a:rPr lang="ru-RU" sz="1600" dirty="0" smtClean="0"/>
              <a:t>2) </a:t>
            </a:r>
            <a:r>
              <a:rPr lang="ru-RU" sz="1600" dirty="0" err="1" smtClean="0"/>
              <a:t>слИвовый</a:t>
            </a:r>
            <a:endParaRPr lang="ru-RU" sz="1600" dirty="0" smtClean="0"/>
          </a:p>
          <a:p>
            <a:r>
              <a:rPr lang="ru-RU" sz="1600" dirty="0" smtClean="0"/>
              <a:t>3) </a:t>
            </a:r>
            <a:r>
              <a:rPr lang="ru-RU" sz="1600" dirty="0" err="1" smtClean="0"/>
              <a:t>мелькОм</a:t>
            </a:r>
            <a:endParaRPr lang="ru-RU" sz="1600" dirty="0" smtClean="0"/>
          </a:p>
          <a:p>
            <a:r>
              <a:rPr lang="ru-RU" sz="1600" dirty="0" smtClean="0"/>
              <a:t>4) </a:t>
            </a:r>
            <a:r>
              <a:rPr lang="ru-RU" sz="1600" dirty="0" err="1" smtClean="0"/>
              <a:t>пломбИровать</a:t>
            </a:r>
            <a:endParaRPr lang="ru-RU" sz="1600" dirty="0" smtClean="0"/>
          </a:p>
          <a:p>
            <a:r>
              <a:rPr lang="ru-RU" sz="1600" b="1" dirty="0" smtClean="0"/>
              <a:t>6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>1) </a:t>
            </a:r>
            <a:r>
              <a:rPr lang="ru-RU" sz="1600" dirty="0" err="1" smtClean="0"/>
              <a:t>усугУбить</a:t>
            </a:r>
            <a:endParaRPr lang="ru-RU" sz="1600" dirty="0" smtClean="0"/>
          </a:p>
          <a:p>
            <a:r>
              <a:rPr lang="ru-RU" sz="1600" dirty="0" smtClean="0"/>
              <a:t>2) </a:t>
            </a:r>
            <a:r>
              <a:rPr lang="ru-RU" sz="1600" dirty="0" err="1" smtClean="0"/>
              <a:t>упрочЕние</a:t>
            </a:r>
            <a:endParaRPr lang="ru-RU" sz="1600" dirty="0" smtClean="0"/>
          </a:p>
          <a:p>
            <a:r>
              <a:rPr lang="ru-RU" sz="1600" dirty="0" smtClean="0"/>
              <a:t>3) </a:t>
            </a:r>
            <a:r>
              <a:rPr lang="ru-RU" sz="1600" dirty="0" err="1" smtClean="0"/>
              <a:t>столЯр</a:t>
            </a:r>
            <a:endParaRPr lang="ru-RU" sz="1600" dirty="0" smtClean="0"/>
          </a:p>
          <a:p>
            <a:r>
              <a:rPr lang="ru-RU" sz="1600" dirty="0" smtClean="0"/>
              <a:t>4) </a:t>
            </a:r>
            <a:r>
              <a:rPr lang="ru-RU" sz="1600" dirty="0" err="1" smtClean="0"/>
              <a:t>разогнУтый</a:t>
            </a:r>
            <a:endParaRPr lang="ru-RU" sz="1600" dirty="0" smtClean="0"/>
          </a:p>
          <a:p>
            <a:r>
              <a:rPr lang="ru-RU" sz="1600" b="1" dirty="0" smtClean="0"/>
              <a:t>7.</a:t>
            </a:r>
            <a:endParaRPr lang="ru-RU" sz="1600" dirty="0" smtClean="0"/>
          </a:p>
          <a:p>
            <a:r>
              <a:rPr lang="ru-RU" sz="1600" dirty="0" smtClean="0"/>
              <a:t>1) </a:t>
            </a:r>
            <a:r>
              <a:rPr lang="ru-RU" sz="1600" dirty="0" err="1" smtClean="0"/>
              <a:t>крЕмень</a:t>
            </a:r>
            <a:endParaRPr lang="ru-RU" sz="1600" dirty="0" smtClean="0"/>
          </a:p>
          <a:p>
            <a:r>
              <a:rPr lang="ru-RU" sz="1600" dirty="0" smtClean="0"/>
              <a:t>2) </a:t>
            </a:r>
            <a:r>
              <a:rPr lang="ru-RU" sz="1600" dirty="0" err="1" smtClean="0"/>
              <a:t>ходатАйство</a:t>
            </a:r>
            <a:endParaRPr lang="ru-RU" sz="1600" dirty="0" smtClean="0"/>
          </a:p>
          <a:p>
            <a:r>
              <a:rPr lang="ru-RU" sz="1600" dirty="0" smtClean="0"/>
              <a:t>3) </a:t>
            </a:r>
            <a:r>
              <a:rPr lang="ru-RU" sz="1600" dirty="0" err="1" smtClean="0"/>
              <a:t>звОнишь</a:t>
            </a:r>
            <a:endParaRPr lang="ru-RU" sz="1600" dirty="0" smtClean="0"/>
          </a:p>
          <a:p>
            <a:r>
              <a:rPr lang="ru-RU" sz="1600" dirty="0" smtClean="0"/>
              <a:t>4)</a:t>
            </a:r>
            <a:r>
              <a:rPr lang="ru-RU" sz="1600" dirty="0" err="1" smtClean="0"/>
              <a:t>балУется</a:t>
            </a:r>
            <a:endParaRPr lang="ru-RU" sz="1600" dirty="0" smtClean="0"/>
          </a:p>
          <a:p>
            <a:r>
              <a:rPr lang="ru-RU" sz="1600" b="1" dirty="0" smtClean="0"/>
              <a:t>8.</a:t>
            </a:r>
            <a:endParaRPr lang="ru-RU" sz="1600" dirty="0" smtClean="0"/>
          </a:p>
          <a:p>
            <a:r>
              <a:rPr lang="ru-RU" sz="1600" dirty="0" smtClean="0"/>
              <a:t>1) </a:t>
            </a:r>
            <a:r>
              <a:rPr lang="ru-RU" sz="1600" dirty="0" err="1" smtClean="0"/>
              <a:t>клАла</a:t>
            </a:r>
            <a:endParaRPr lang="ru-RU" sz="1600" dirty="0" smtClean="0"/>
          </a:p>
          <a:p>
            <a:r>
              <a:rPr lang="ru-RU" sz="1600" dirty="0" smtClean="0"/>
              <a:t>2) </a:t>
            </a:r>
            <a:r>
              <a:rPr lang="ru-RU" sz="1600" dirty="0" err="1" smtClean="0"/>
              <a:t>укрАинский</a:t>
            </a:r>
            <a:endParaRPr lang="ru-RU" sz="1600" dirty="0" smtClean="0"/>
          </a:p>
          <a:p>
            <a:r>
              <a:rPr lang="ru-RU" sz="1600" dirty="0" smtClean="0"/>
              <a:t>3) </a:t>
            </a:r>
            <a:r>
              <a:rPr lang="ru-RU" sz="1600" dirty="0" err="1" smtClean="0"/>
              <a:t>черпАть</a:t>
            </a:r>
            <a:endParaRPr lang="ru-RU" sz="1600" dirty="0" smtClean="0"/>
          </a:p>
          <a:p>
            <a:r>
              <a:rPr lang="ru-RU" sz="1600" dirty="0" smtClean="0"/>
              <a:t>4) </a:t>
            </a:r>
            <a:r>
              <a:rPr lang="ru-RU" sz="1600" dirty="0" err="1" smtClean="0"/>
              <a:t>облЕгчить</a:t>
            </a:r>
            <a:endParaRPr lang="ru-RU" sz="1600" dirty="0" smtClean="0"/>
          </a:p>
          <a:p>
            <a:endParaRPr lang="ru-RU" dirty="0" smtClean="0"/>
          </a:p>
          <a:p>
            <a:endParaRPr lang="ru-RU" dirty="0" smtClean="0"/>
          </a:p>
        </p:txBody>
      </p:sp>
      <p:sp>
        <p:nvSpPr>
          <p:cNvPr id="9" name="TextBox 8"/>
          <p:cNvSpPr txBox="1"/>
          <p:nvPr/>
        </p:nvSpPr>
        <p:spPr>
          <a:xfrm>
            <a:off x="785786" y="357166"/>
            <a:ext cx="778674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i="1" dirty="0" smtClean="0"/>
              <a:t>В каком слове верно выделена буква,</a:t>
            </a:r>
            <a:endParaRPr lang="ru-RU" sz="2800" dirty="0" smtClean="0"/>
          </a:p>
          <a:p>
            <a:pPr algn="ctr"/>
            <a:r>
              <a:rPr lang="ru-RU" sz="2800" b="1" i="1" dirty="0" smtClean="0"/>
              <a:t> обозначающая ударный гласный звук?</a:t>
            </a:r>
            <a:endParaRPr lang="ru-RU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Documents and Settings\OEM\Desktop\мамино\фоны для презент\Sbortik №4_foni100 shtuk\86-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1801" cy="6858000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1357290" y="571480"/>
            <a:ext cx="542927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4714876" y="1000108"/>
            <a:ext cx="2000264" cy="50475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600" dirty="0" smtClean="0"/>
          </a:p>
          <a:p>
            <a:r>
              <a:rPr lang="ru-RU" b="1" dirty="0" smtClean="0"/>
              <a:t>1</a:t>
            </a:r>
            <a:r>
              <a:rPr lang="en-US" b="1" dirty="0" smtClean="0"/>
              <a:t>2</a:t>
            </a:r>
            <a:r>
              <a:rPr lang="ru-RU" b="1" dirty="0" smtClean="0"/>
              <a:t>.</a:t>
            </a:r>
            <a:endParaRPr lang="ru-RU" dirty="0" smtClean="0"/>
          </a:p>
          <a:p>
            <a:r>
              <a:rPr lang="ru-RU" dirty="0" smtClean="0"/>
              <a:t>1) </a:t>
            </a:r>
            <a:r>
              <a:rPr lang="ru-RU" dirty="0" err="1" smtClean="0"/>
              <a:t>премИровать</a:t>
            </a:r>
            <a:endParaRPr lang="ru-RU" dirty="0" smtClean="0"/>
          </a:p>
          <a:p>
            <a:r>
              <a:rPr lang="ru-RU" dirty="0" smtClean="0"/>
              <a:t>2) </a:t>
            </a:r>
            <a:r>
              <a:rPr lang="ru-RU" dirty="0" err="1" smtClean="0"/>
              <a:t>знАмение</a:t>
            </a:r>
            <a:endParaRPr lang="ru-RU" dirty="0" smtClean="0"/>
          </a:p>
          <a:p>
            <a:r>
              <a:rPr lang="ru-RU" dirty="0" smtClean="0"/>
              <a:t>3) </a:t>
            </a:r>
            <a:r>
              <a:rPr lang="ru-RU" dirty="0" err="1" smtClean="0"/>
              <a:t>туфлЯ</a:t>
            </a:r>
            <a:endParaRPr lang="ru-RU" dirty="0" smtClean="0"/>
          </a:p>
          <a:p>
            <a:r>
              <a:rPr lang="ru-RU" dirty="0" smtClean="0"/>
              <a:t>4) </a:t>
            </a:r>
            <a:r>
              <a:rPr lang="ru-RU" dirty="0" err="1" smtClean="0"/>
              <a:t>прибЫл</a:t>
            </a:r>
            <a:endParaRPr lang="ru-RU" dirty="0" smtClean="0"/>
          </a:p>
          <a:p>
            <a:endParaRPr lang="ru-RU" dirty="0" smtClean="0"/>
          </a:p>
          <a:p>
            <a:r>
              <a:rPr lang="ru-RU" b="1" dirty="0" smtClean="0"/>
              <a:t>1</a:t>
            </a:r>
            <a:r>
              <a:rPr lang="en-US" b="1" dirty="0" smtClean="0"/>
              <a:t>3</a:t>
            </a:r>
            <a:r>
              <a:rPr lang="ru-RU" dirty="0" smtClean="0"/>
              <a:t>.</a:t>
            </a:r>
          </a:p>
          <a:p>
            <a:r>
              <a:rPr lang="ru-RU" dirty="0" smtClean="0"/>
              <a:t>1) </a:t>
            </a:r>
            <a:r>
              <a:rPr lang="ru-RU" dirty="0" err="1" smtClean="0"/>
              <a:t>путепрОвод</a:t>
            </a:r>
            <a:endParaRPr lang="ru-RU" dirty="0" smtClean="0"/>
          </a:p>
          <a:p>
            <a:r>
              <a:rPr lang="ru-RU" dirty="0" smtClean="0"/>
              <a:t>2) </a:t>
            </a:r>
            <a:r>
              <a:rPr lang="ru-RU" dirty="0" err="1" smtClean="0"/>
              <a:t>средствАми</a:t>
            </a:r>
            <a:endParaRPr lang="ru-RU" dirty="0" smtClean="0"/>
          </a:p>
          <a:p>
            <a:r>
              <a:rPr lang="ru-RU" dirty="0" smtClean="0"/>
              <a:t>3) </a:t>
            </a:r>
            <a:r>
              <a:rPr lang="ru-RU" dirty="0" err="1" smtClean="0"/>
              <a:t>включИт</a:t>
            </a:r>
            <a:endParaRPr lang="ru-RU" dirty="0" smtClean="0"/>
          </a:p>
          <a:p>
            <a:r>
              <a:rPr lang="ru-RU" dirty="0" smtClean="0"/>
              <a:t>4) без </a:t>
            </a:r>
            <a:r>
              <a:rPr lang="ru-RU" dirty="0" err="1" smtClean="0"/>
              <a:t>умОлку</a:t>
            </a:r>
            <a:endParaRPr lang="ru-RU" dirty="0" smtClean="0"/>
          </a:p>
          <a:p>
            <a:endParaRPr lang="ru-RU" dirty="0" smtClean="0"/>
          </a:p>
          <a:p>
            <a:r>
              <a:rPr lang="ru-RU" b="1" dirty="0" smtClean="0"/>
              <a:t>1</a:t>
            </a:r>
            <a:r>
              <a:rPr lang="en-US" b="1" dirty="0" smtClean="0"/>
              <a:t>4</a:t>
            </a:r>
            <a:r>
              <a:rPr lang="ru-RU" b="1" dirty="0" smtClean="0"/>
              <a:t>.</a:t>
            </a:r>
            <a:endParaRPr lang="ru-RU" dirty="0" smtClean="0"/>
          </a:p>
          <a:p>
            <a:r>
              <a:rPr lang="ru-RU" dirty="0" smtClean="0"/>
              <a:t>1) </a:t>
            </a:r>
            <a:r>
              <a:rPr lang="ru-RU" dirty="0" err="1" smtClean="0"/>
              <a:t>свеклА</a:t>
            </a:r>
            <a:endParaRPr lang="ru-RU" dirty="0" smtClean="0"/>
          </a:p>
          <a:p>
            <a:r>
              <a:rPr lang="ru-RU" dirty="0" smtClean="0"/>
              <a:t>2)</a:t>
            </a:r>
            <a:r>
              <a:rPr lang="ru-RU" dirty="0" err="1" smtClean="0"/>
              <a:t>нАчата</a:t>
            </a:r>
            <a:endParaRPr lang="ru-RU" dirty="0" smtClean="0"/>
          </a:p>
          <a:p>
            <a:r>
              <a:rPr lang="ru-RU" dirty="0" smtClean="0"/>
              <a:t>3) </a:t>
            </a:r>
            <a:r>
              <a:rPr lang="ru-RU" dirty="0" err="1" smtClean="0"/>
              <a:t>прибЫвший</a:t>
            </a:r>
            <a:endParaRPr lang="ru-RU" dirty="0" smtClean="0"/>
          </a:p>
          <a:p>
            <a:r>
              <a:rPr lang="ru-RU" dirty="0" smtClean="0"/>
              <a:t>4) </a:t>
            </a:r>
            <a:r>
              <a:rPr lang="ru-RU" dirty="0" err="1" smtClean="0"/>
              <a:t>тортЫ</a:t>
            </a:r>
            <a:endParaRPr lang="ru-RU" dirty="0" smtClean="0"/>
          </a:p>
        </p:txBody>
      </p:sp>
      <p:sp>
        <p:nvSpPr>
          <p:cNvPr id="8" name="Прямоугольник 7"/>
          <p:cNvSpPr/>
          <p:nvPr/>
        </p:nvSpPr>
        <p:spPr>
          <a:xfrm>
            <a:off x="1142976" y="1071546"/>
            <a:ext cx="2000264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/>
              <a:t>9.</a:t>
            </a:r>
            <a:endParaRPr lang="ru-RU" sz="2000" dirty="0" smtClean="0"/>
          </a:p>
          <a:p>
            <a:r>
              <a:rPr lang="ru-RU" sz="2000" dirty="0" smtClean="0"/>
              <a:t>1)</a:t>
            </a:r>
            <a:r>
              <a:rPr lang="ru-RU" sz="2000" dirty="0" err="1" smtClean="0"/>
              <a:t>зАвидно</a:t>
            </a:r>
            <a:endParaRPr lang="ru-RU" sz="2000" dirty="0" smtClean="0"/>
          </a:p>
          <a:p>
            <a:r>
              <a:rPr lang="ru-RU" sz="2000" dirty="0" smtClean="0"/>
              <a:t>2) </a:t>
            </a:r>
            <a:r>
              <a:rPr lang="ru-RU" sz="2000" dirty="0" err="1" smtClean="0"/>
              <a:t>свЕкла</a:t>
            </a:r>
            <a:endParaRPr lang="ru-RU" sz="2000" dirty="0" smtClean="0"/>
          </a:p>
          <a:p>
            <a:r>
              <a:rPr lang="ru-RU" sz="2000" dirty="0" smtClean="0"/>
              <a:t>3) </a:t>
            </a:r>
            <a:r>
              <a:rPr lang="ru-RU" sz="2000" dirty="0" err="1" smtClean="0"/>
              <a:t>красивЕе</a:t>
            </a:r>
            <a:endParaRPr lang="ru-RU" sz="2000" dirty="0" smtClean="0"/>
          </a:p>
          <a:p>
            <a:r>
              <a:rPr lang="ru-RU" sz="2000" dirty="0" smtClean="0"/>
              <a:t>4) </a:t>
            </a:r>
            <a:r>
              <a:rPr lang="ru-RU" sz="2000" dirty="0" err="1" smtClean="0"/>
              <a:t>катАлог</a:t>
            </a:r>
            <a:endParaRPr lang="ru-RU" sz="2000" dirty="0" smtClean="0"/>
          </a:p>
          <a:p>
            <a:endParaRPr lang="ru-RU" sz="2000" b="1" dirty="0" smtClean="0"/>
          </a:p>
          <a:p>
            <a:r>
              <a:rPr lang="ru-RU" sz="2000" b="1" dirty="0" smtClean="0"/>
              <a:t>1</a:t>
            </a:r>
            <a:r>
              <a:rPr lang="en-US" sz="2000" b="1" dirty="0" smtClean="0"/>
              <a:t>0</a:t>
            </a:r>
            <a:r>
              <a:rPr lang="ru-RU" sz="2000" b="1" dirty="0" smtClean="0"/>
              <a:t>.</a:t>
            </a:r>
            <a:endParaRPr lang="ru-RU" sz="2000" dirty="0" smtClean="0"/>
          </a:p>
          <a:p>
            <a:r>
              <a:rPr lang="ru-RU" sz="2000" dirty="0" smtClean="0"/>
              <a:t>1) </a:t>
            </a:r>
            <a:r>
              <a:rPr lang="ru-RU" sz="2000" dirty="0" err="1" smtClean="0"/>
              <a:t>намерЕние</a:t>
            </a:r>
            <a:endParaRPr lang="ru-RU" sz="2000" dirty="0" smtClean="0"/>
          </a:p>
          <a:p>
            <a:r>
              <a:rPr lang="ru-RU" sz="2000" dirty="0" smtClean="0"/>
              <a:t>2) </a:t>
            </a:r>
            <a:r>
              <a:rPr lang="ru-RU" sz="2000" dirty="0" err="1" smtClean="0"/>
              <a:t>звОнит</a:t>
            </a:r>
            <a:endParaRPr lang="ru-RU" sz="2000" dirty="0" smtClean="0"/>
          </a:p>
          <a:p>
            <a:r>
              <a:rPr lang="ru-RU" sz="2000" dirty="0" smtClean="0"/>
              <a:t>3) </a:t>
            </a:r>
            <a:r>
              <a:rPr lang="ru-RU" sz="2000" dirty="0" err="1" smtClean="0"/>
              <a:t>ходАтайство</a:t>
            </a:r>
            <a:endParaRPr lang="ru-RU" sz="2000" dirty="0" smtClean="0"/>
          </a:p>
          <a:p>
            <a:r>
              <a:rPr lang="ru-RU" sz="2000" dirty="0" smtClean="0"/>
              <a:t>4) </a:t>
            </a:r>
            <a:r>
              <a:rPr lang="ru-RU" sz="2000" dirty="0" err="1" smtClean="0"/>
              <a:t>догмАт</a:t>
            </a:r>
            <a:endParaRPr lang="ru-RU" sz="2000" dirty="0" smtClean="0"/>
          </a:p>
          <a:p>
            <a:r>
              <a:rPr lang="ru-RU" sz="2000" b="1" dirty="0" smtClean="0"/>
              <a:t>1</a:t>
            </a:r>
            <a:r>
              <a:rPr lang="en-US" sz="2000" b="1" dirty="0" smtClean="0"/>
              <a:t>1</a:t>
            </a:r>
            <a:r>
              <a:rPr lang="ru-RU" sz="2000" b="1" dirty="0" smtClean="0"/>
              <a:t>.</a:t>
            </a:r>
            <a:endParaRPr lang="ru-RU" sz="2000" dirty="0" smtClean="0"/>
          </a:p>
          <a:p>
            <a:r>
              <a:rPr lang="ru-RU" sz="2000" dirty="0" smtClean="0"/>
              <a:t>1)</a:t>
            </a:r>
            <a:r>
              <a:rPr lang="ru-RU" sz="2000" dirty="0" err="1" smtClean="0"/>
              <a:t>жалюзИ</a:t>
            </a:r>
            <a:endParaRPr lang="ru-RU" sz="2000" dirty="0" smtClean="0"/>
          </a:p>
          <a:p>
            <a:r>
              <a:rPr lang="ru-RU" sz="2000" dirty="0" smtClean="0"/>
              <a:t>2) </a:t>
            </a:r>
            <a:r>
              <a:rPr lang="ru-RU" sz="2000" dirty="0" err="1" smtClean="0"/>
              <a:t>добрАлись</a:t>
            </a:r>
            <a:endParaRPr lang="ru-RU" sz="2000" dirty="0" smtClean="0"/>
          </a:p>
          <a:p>
            <a:r>
              <a:rPr lang="ru-RU" sz="2000" dirty="0" smtClean="0"/>
              <a:t>3) </a:t>
            </a:r>
            <a:r>
              <a:rPr lang="ru-RU" sz="2000" dirty="0" err="1" smtClean="0"/>
              <a:t>полОжить</a:t>
            </a:r>
            <a:endParaRPr lang="ru-RU" sz="2000" dirty="0" smtClean="0"/>
          </a:p>
          <a:p>
            <a:r>
              <a:rPr lang="ru-RU" sz="2000" dirty="0" smtClean="0"/>
              <a:t>4) </a:t>
            </a:r>
            <a:r>
              <a:rPr lang="ru-RU" sz="2000" dirty="0" err="1" smtClean="0"/>
              <a:t>пОлчаса</a:t>
            </a:r>
            <a:endParaRPr lang="ru-RU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213</TotalTime>
  <Words>418</Words>
  <Application>Microsoft Office PowerPoint</Application>
  <PresentationFormat>Экран (4:3)</PresentationFormat>
  <Paragraphs>145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Государственное бюджетное общеобразовательное учреждение начального профессионального образования Автомеханический лицей №77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Admin</cp:lastModifiedBy>
  <cp:revision>24</cp:revision>
  <dcterms:modified xsi:type="dcterms:W3CDTF">2011-11-03T12:46:52Z</dcterms:modified>
</cp:coreProperties>
</file>