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7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AC683-E978-408D-8F77-66D17F7E155B}" type="datetimeFigureOut">
              <a:rPr lang="ru-RU" smtClean="0"/>
              <a:t>31.03.2012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7E9289-9740-422A-82C2-D455FC7804A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AC683-E978-408D-8F77-66D17F7E155B}" type="datetimeFigureOut">
              <a:rPr lang="ru-RU" smtClean="0"/>
              <a:t>31.03.2012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7E9289-9740-422A-82C2-D455FC7804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AC683-E978-408D-8F77-66D17F7E155B}" type="datetimeFigureOut">
              <a:rPr lang="ru-RU" smtClean="0"/>
              <a:t>31.03.2012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7E9289-9740-422A-82C2-D455FC7804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AC683-E978-408D-8F77-66D17F7E155B}" type="datetimeFigureOut">
              <a:rPr lang="ru-RU" smtClean="0"/>
              <a:t>31.03.2012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7E9289-9740-422A-82C2-D455FC7804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AC683-E978-408D-8F77-66D17F7E155B}" type="datetimeFigureOut">
              <a:rPr lang="ru-RU" smtClean="0"/>
              <a:t>31.03.2012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7E9289-9740-422A-82C2-D455FC7804A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AC683-E978-408D-8F77-66D17F7E155B}" type="datetimeFigureOut">
              <a:rPr lang="ru-RU" smtClean="0"/>
              <a:t>31.03.2012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7E9289-9740-422A-82C2-D455FC7804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AC683-E978-408D-8F77-66D17F7E155B}" type="datetimeFigureOut">
              <a:rPr lang="ru-RU" smtClean="0"/>
              <a:t>31.03.2012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7E9289-9740-422A-82C2-D455FC7804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AC683-E978-408D-8F77-66D17F7E155B}" type="datetimeFigureOut">
              <a:rPr lang="ru-RU" smtClean="0"/>
              <a:t>31.03.2012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7E9289-9740-422A-82C2-D455FC7804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AC683-E978-408D-8F77-66D17F7E155B}" type="datetimeFigureOut">
              <a:rPr lang="ru-RU" smtClean="0"/>
              <a:t>31.03.2012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7E9289-9740-422A-82C2-D455FC7804A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AC683-E978-408D-8F77-66D17F7E155B}" type="datetimeFigureOut">
              <a:rPr lang="ru-RU" smtClean="0"/>
              <a:t>31.03.2012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7E9289-9740-422A-82C2-D455FC7804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AC683-E978-408D-8F77-66D17F7E155B}" type="datetimeFigureOut">
              <a:rPr lang="ru-RU" smtClean="0"/>
              <a:t>31.03.2012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7E9289-9740-422A-82C2-D455FC7804A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88900" cap="sq">
            <a:solidFill>
              <a:srgbClr xmlns:mc="http://schemas.openxmlformats.org/markup-compatibility/2006" xmlns:a14="http://schemas.microsoft.com/office/drawing/2010/main" val="FFFFFF" mc:Ignorable=""/>
            </a:solidFill>
            <a:miter lim="800000"/>
          </a:ln>
          <a:effectLst>
            <a:outerShdw blurRad="55500" dist="18500" dir="5400000" algn="tl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xmlns:mc="http://schemas.openxmlformats.org/markup-compatibility/2006" xmlns:a14="http://schemas.microsoft.com/office/drawing/2010/main" val="969696" mc:Ignorable="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xmlns:mc="http://schemas.openxmlformats.org/markup-compatibility/2006" xmlns:a14="http://schemas.microsoft.com/office/drawing/2010/main" val="FBFBFB" mc:Ignorable="">
              <a:alpha val="45098"/>
            </a:srgbClr>
          </a:solidFill>
          <a:ln w="6350" cap="rnd" cmpd="sng" algn="ctr">
            <a:solidFill>
              <a:srgbClr xmlns:mc="http://schemas.openxmlformats.org/markup-compatibility/2006" xmlns:a14="http://schemas.microsoft.com/office/drawing/2010/main" val="FFFFFF" mc:Ignorable="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xmlns:mc="http://schemas.openxmlformats.org/markup-compatibility/2006" xmlns:a14="http://schemas.microsoft.com/office/drawing/2010/main" val="FBFBFB" mc:Ignorable="">
              <a:alpha val="45098"/>
            </a:srgbClr>
          </a:solidFill>
          <a:ln w="6350" cap="rnd" cmpd="sng" algn="ctr">
            <a:solidFill>
              <a:srgbClr xmlns:mc="http://schemas.openxmlformats.org/markup-compatibility/2006" xmlns:a14="http://schemas.microsoft.com/office/drawing/2010/main" val="FFFFFF" mc:Ignorable="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xmlns:mc="http://schemas.openxmlformats.org/markup-compatibility/2006" xmlns:a14="http://schemas.microsoft.com/office/drawing/2010/main" val="777777" mc:Ignorable="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91AC683-E978-408D-8F77-66D17F7E155B}" type="datetimeFigureOut">
              <a:rPr lang="ru-RU" smtClean="0"/>
              <a:t>31.03.2012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17E9289-9740-422A-82C2-D455FC7804A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xmlns:mc="http://schemas.openxmlformats.org/markup-compatibility/2006" xmlns:a14="http://schemas.microsoft.com/office/drawing/2010/main" val="000000" mc:Ignorable="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1196752"/>
            <a:ext cx="7416824" cy="2664296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Математический турнир «Степень и ее свойства». </a:t>
            </a:r>
          </a:p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7 класс. 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5220072" y="4437112"/>
            <a:ext cx="3240360" cy="1152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latin typeface="Cambria Math" pitchFamily="18" charset="0"/>
                <a:ea typeface="Cambria Math" pitchFamily="18" charset="0"/>
              </a:rPr>
              <a:t>Учитель математики Фартушняк М.А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656894"/>
            <a:ext cx="2520280" cy="271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1639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ambria Math" pitchFamily="18" charset="0"/>
                <a:ea typeface="Cambria Math" pitchFamily="18" charset="0"/>
              </a:rPr>
              <a:t>Цели урока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	</a:t>
            </a:r>
            <a:endParaRPr lang="ru-RU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12776"/>
            <a:ext cx="7920880" cy="4835624"/>
          </a:xfrm>
        </p:spPr>
        <p:txBody>
          <a:bodyPr>
            <a:normAutofit lnSpcReduction="10000"/>
          </a:bodyPr>
          <a:lstStyle/>
          <a:p>
            <a:pPr marL="596646" indent="-514350">
              <a:buClr>
                <a:schemeClr val="accent5">
                  <a:lumMod val="50000"/>
                </a:schemeClr>
              </a:buClr>
              <a:buFont typeface="+mj-lt"/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Повторить в игровой форме теоретические знания по данной теме. Проверить навыки и умения выполнять действия со степенями.</a:t>
            </a:r>
          </a:p>
          <a:p>
            <a:pPr marL="596646" indent="-514350">
              <a:buClr>
                <a:schemeClr val="accent5">
                  <a:lumMod val="50000"/>
                </a:schemeClr>
              </a:buClr>
              <a:buFont typeface="+mj-lt"/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Развивать математический кругозор, речь, внимание, память учащихся.</a:t>
            </a:r>
          </a:p>
          <a:p>
            <a:pPr marL="596646" indent="-514350">
              <a:buClr>
                <a:schemeClr val="accent5">
                  <a:lumMod val="50000"/>
                </a:schemeClr>
              </a:buClr>
              <a:buFont typeface="+mj-lt"/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Воспитывать интерес к урокам математики, уважение к одноклассникам, воспитать общую культуру поведения.</a:t>
            </a:r>
          </a:p>
        </p:txBody>
      </p:sp>
    </p:spTree>
    <p:extLst>
      <p:ext uri="{BB962C8B-B14F-4D97-AF65-F5344CB8AC3E}">
        <p14:creationId xmlns:p14="http://schemas.microsoft.com/office/powerpoint/2010/main" val="2218545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28215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Cambria Math" pitchFamily="18" charset="0"/>
                <a:ea typeface="Cambria Math" pitchFamily="18" charset="0"/>
              </a:rPr>
              <a:t>Этапы математического турнира</a:t>
            </a:r>
            <a:endParaRPr lang="ru-RU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33528"/>
          </a:xfrm>
        </p:spPr>
        <p:txBody>
          <a:bodyPr>
            <a:normAutofit/>
          </a:bodyPr>
          <a:lstStyle/>
          <a:p>
            <a:pPr marL="596646" indent="-514350">
              <a:buClr>
                <a:schemeClr val="tx1">
                  <a:lumMod val="85000"/>
                  <a:lumOff val="15000"/>
                </a:schemeClr>
              </a:buClr>
              <a:buFont typeface="+mj-lt"/>
              <a:buAutoNum type="arabicPeriod"/>
            </a:pPr>
            <a:r>
              <a:rPr lang="ru-RU" sz="3600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Организационный момент</a:t>
            </a:r>
          </a:p>
          <a:p>
            <a:pPr marL="596646" indent="-514350">
              <a:buClr>
                <a:schemeClr val="tx1">
                  <a:lumMod val="85000"/>
                  <a:lumOff val="15000"/>
                </a:schemeClr>
              </a:buClr>
              <a:buFont typeface="+mj-lt"/>
              <a:buAutoNum type="arabicPeriod"/>
            </a:pPr>
            <a:r>
              <a:rPr lang="en-US" sz="3600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I</a:t>
            </a:r>
            <a:r>
              <a:rPr lang="ru-RU" sz="3600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 тур «</a:t>
            </a:r>
            <a:r>
              <a:rPr lang="ru-RU" sz="3600" dirty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Р</a:t>
            </a:r>
            <a:r>
              <a:rPr lang="ru-RU" sz="3600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азминка умов»                          </a:t>
            </a:r>
            <a:r>
              <a:rPr lang="en-US" sz="3600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II</a:t>
            </a:r>
            <a:r>
              <a:rPr lang="ru-RU" sz="3600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тур «Теоретический»                         </a:t>
            </a:r>
            <a:r>
              <a:rPr lang="en-US" sz="3600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III</a:t>
            </a:r>
            <a:r>
              <a:rPr lang="ru-RU" sz="3600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600" dirty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тур</a:t>
            </a:r>
            <a:r>
              <a:rPr lang="ru-RU" sz="3600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«Поле чудес»                                </a:t>
            </a:r>
            <a:r>
              <a:rPr lang="en-US" sz="3600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IV</a:t>
            </a:r>
            <a:r>
              <a:rPr lang="ru-RU" sz="3600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тур «Эстафета»</a:t>
            </a:r>
          </a:p>
          <a:p>
            <a:pPr marL="596646" indent="-514350">
              <a:buClr>
                <a:schemeClr val="tx1">
                  <a:lumMod val="85000"/>
                  <a:lumOff val="15000"/>
                </a:schemeClr>
              </a:buClr>
              <a:buFont typeface="+mj-lt"/>
              <a:buAutoNum type="arabicPeriod"/>
            </a:pPr>
            <a:r>
              <a:rPr lang="ru-RU" sz="3600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Итоги турнира. Домашнее задание</a:t>
            </a:r>
          </a:p>
        </p:txBody>
      </p:sp>
    </p:spTree>
    <p:extLst>
      <p:ext uri="{BB962C8B-B14F-4D97-AF65-F5344CB8AC3E}">
        <p14:creationId xmlns:p14="http://schemas.microsoft.com/office/powerpoint/2010/main" val="3011851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764704"/>
            <a:ext cx="7488832" cy="525658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</a:rPr>
              <a:t>На турнире по теме «Степень и ее свойства» присутствуют две команды во главе с капитанами. </a:t>
            </a:r>
          </a:p>
          <a:p>
            <a:pPr marL="0" indent="0">
              <a:buNone/>
            </a:pPr>
            <a:r>
              <a:rPr lang="ru-RU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</a:rPr>
              <a:t>	Командам надо пройти испытания в несколько туров и стать победителем в этом состязании по количеству набранных баллов (жетонов).</a:t>
            </a:r>
            <a:endParaRPr lang="ru-RU" dirty="0"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5728" y="4077072"/>
            <a:ext cx="2448272" cy="2559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7754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498080" cy="101297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4400" b="1" dirty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I </a:t>
            </a:r>
            <a:r>
              <a:rPr lang="en-US" sz="4400" b="1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b="1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тур «</a:t>
            </a:r>
            <a:r>
              <a:rPr lang="ru-RU" b="1" dirty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Р</a:t>
            </a:r>
            <a:r>
              <a:rPr lang="ru-RU" b="1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азминка умов»</a:t>
            </a:r>
            <a:endParaRPr lang="ru-RU" b="1" dirty="0"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187624" y="1124744"/>
                <a:ext cx="7632848" cy="5472608"/>
              </a:xfrm>
            </p:spPr>
            <p:txBody>
              <a:bodyPr>
                <a:noAutofit/>
              </a:bodyPr>
              <a:lstStyle/>
              <a:p>
                <a:pPr marL="596646" indent="-514350">
                  <a:buClr>
                    <a:schemeClr val="tx1">
                      <a:lumMod val="75000"/>
                      <a:lumOff val="25000"/>
                    </a:schemeClr>
                  </a:buClr>
                  <a:buFont typeface="+mj-lt"/>
                  <a:buAutoNum type="arabicPeriod"/>
                </a:pPr>
                <a:r>
                  <a:rPr lang="ru-RU" sz="20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Назвать основание и показатель степени:                                                                                              </a:t>
                </a:r>
                <a:r>
                  <a:rPr lang="ru-RU" sz="24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3</a:t>
                </a:r>
                <a:r>
                  <a:rPr lang="ru-RU" sz="2400" b="1" baseline="30000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7</a:t>
                </a:r>
                <a:r>
                  <a:rPr lang="ru-RU" sz="24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; </a:t>
                </a:r>
                <a:r>
                  <a:rPr lang="ru-RU" sz="2400" b="1" baseline="30000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ru-RU" sz="24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1</a:t>
                </a:r>
                <a:r>
                  <a:rPr lang="ru-RU" sz="2400" b="1" baseline="30000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3</a:t>
                </a:r>
                <a:r>
                  <a:rPr lang="ru-RU" sz="24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; (-5)</a:t>
                </a:r>
                <a:r>
                  <a:rPr lang="ru-RU" sz="2400" b="1" baseline="30000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4</a:t>
                </a:r>
                <a:r>
                  <a:rPr lang="ru-RU" sz="24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b="1" i="1" smtClean="0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400" b="1" i="1">
                                <a:effectLst>
                                  <a:outerShdw blurRad="38100" dist="38100" dir="2700000" algn="tl">
                                    <a:srgbClr val="000000" mc:Ignorable="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  <a:ea typeface="Cambria Math" pitchFamily="18" charset="0"/>
                              </a:rPr>
                            </m:ctrlPr>
                          </m:dPr>
                          <m:e>
                            <m:r>
                              <a:rPr lang="ru-RU" sz="2400" b="1" i="1" smtClean="0">
                                <a:effectLst>
                                  <a:outerShdw blurRad="38100" dist="38100" dir="2700000" algn="tl">
                                    <a:srgbClr val="000000" mc:Ignorable="">
                                      <a:alpha val="43137"/>
                                    </a:srgbClr>
                                  </a:outerShdw>
                                </a:effectLst>
                                <a:latin typeface="Cambria Math" pitchFamily="18" charset="0"/>
                                <a:ea typeface="Cambria Math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ru-RU" sz="2400" b="1" i="1">
                                    <a:effectLst>
                                      <a:outerShdw blurRad="38100" dist="38100" dir="2700000" algn="tl">
                                        <a:srgbClr val="000000" mc:Ignorable="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  <a:ea typeface="Cambria Math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sz="2400" b="1" i="1">
                                    <a:effectLst>
                                      <a:outerShdw blurRad="38100" dist="38100" dir="2700000" algn="tl">
                                        <a:srgbClr val="000000" mc:Ignorable="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ru-RU" sz="2400" b="1" i="1" smtClean="0">
                                    <a:effectLst>
                                      <a:outerShdw blurRad="38100" dist="38100" dir="2700000" algn="tl">
                                        <a:srgbClr val="000000" mc:Ignorable="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𝟑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ru-RU" sz="2400" b="1" i="1" smtClean="0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 pitchFamily="18" charset="0"/>
                            <a:ea typeface="Cambria Math" pitchFamily="18" charset="0"/>
                          </a:rPr>
                          <m:t>𝟓</m:t>
                        </m:r>
                      </m:sup>
                    </m:sSup>
                    <m:r>
                      <a:rPr lang="ru-RU" sz="2400" b="1" i="1" smtClean="0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 pitchFamily="18" charset="0"/>
                      </a:rPr>
                      <m:t>; </m:t>
                    </m:r>
                  </m:oMath>
                </a14:m>
                <a:r>
                  <a:rPr lang="ru-RU" sz="24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12</a:t>
                </a:r>
                <a:r>
                  <a:rPr lang="ru-RU" sz="2400" b="1" baseline="30000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0</a:t>
                </a:r>
                <a:r>
                  <a:rPr lang="ru-RU" sz="24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; (-4)</a:t>
                </a:r>
                <a:r>
                  <a:rPr lang="ru-RU" sz="2400" b="1" baseline="30000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8</a:t>
                </a:r>
                <a:r>
                  <a:rPr lang="ru-RU" sz="2400" b="1" baseline="30000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ru-RU" sz="24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; (-0,1)</a:t>
                </a:r>
                <a:r>
                  <a:rPr lang="ru-RU" sz="2400" b="1" baseline="30000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3</a:t>
                </a:r>
              </a:p>
              <a:p>
                <a:pPr marL="596646" indent="-514350">
                  <a:lnSpc>
                    <a:spcPct val="170000"/>
                  </a:lnSpc>
                  <a:buClr>
                    <a:schemeClr val="tx1">
                      <a:lumMod val="75000"/>
                      <a:lumOff val="25000"/>
                    </a:schemeClr>
                  </a:buClr>
                  <a:buFont typeface="+mj-lt"/>
                  <a:buAutoNum type="arabicPeriod"/>
                </a:pPr>
                <a:r>
                  <a:rPr lang="ru-RU" sz="20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Прочитать выражение:                                                                            </a:t>
                </a:r>
                <a:r>
                  <a:rPr lang="ru-RU" sz="24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6 </a:t>
                </a:r>
                <a14:m>
                  <m:oMath xmlns:m="http://schemas.openxmlformats.org/officeDocument/2006/math">
                    <m:r>
                      <a:rPr lang="ru-RU" sz="2400" b="1" i="1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∙</m:t>
                    </m:r>
                  </m:oMath>
                </a14:m>
                <a:r>
                  <a:rPr lang="ru-RU" sz="24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5</a:t>
                </a:r>
                <a:r>
                  <a:rPr lang="ru-RU" sz="2400" b="1" baseline="30000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3</a:t>
                </a:r>
                <a:r>
                  <a:rPr lang="ru-RU" sz="2400" b="1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; </a:t>
                </a:r>
                <a:r>
                  <a:rPr lang="ru-RU" sz="24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(</a:t>
                </a:r>
                <a:r>
                  <a:rPr lang="ru-RU" sz="2400" b="1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8+2)</a:t>
                </a:r>
                <a:r>
                  <a:rPr lang="ru-RU" sz="2400" b="1" baseline="30000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3</a:t>
                </a:r>
                <a:r>
                  <a:rPr lang="ru-RU" sz="2400" b="1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; </a:t>
                </a:r>
                <a:r>
                  <a:rPr lang="ru-RU" sz="24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(-</a:t>
                </a:r>
                <a:r>
                  <a:rPr lang="ru-RU" sz="2400" b="1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4х)</a:t>
                </a:r>
                <a:r>
                  <a:rPr lang="ru-RU" sz="2400" b="1" baseline="30000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6</a:t>
                </a:r>
                <a:r>
                  <a:rPr lang="ru-RU" sz="2400" b="1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; </a:t>
                </a:r>
                <a:r>
                  <a:rPr lang="ru-RU" sz="24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2х</a:t>
                </a:r>
                <a:r>
                  <a:rPr lang="ru-RU" sz="2400" b="1" baseline="30000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7</a:t>
                </a:r>
                <a:r>
                  <a:rPr lang="en-US" sz="2400" b="1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n</a:t>
                </a:r>
                <a:r>
                  <a:rPr lang="en-US" sz="2400" b="1" baseline="30000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4</a:t>
                </a:r>
                <a:r>
                  <a:rPr lang="ru-RU" sz="2400" b="1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; </a:t>
                </a:r>
                <a:r>
                  <a:rPr lang="ru-RU" sz="24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sz="24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(</a:t>
                </a:r>
                <a:r>
                  <a:rPr lang="en-US" sz="2400" b="1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m-n)</a:t>
                </a:r>
                <a:r>
                  <a:rPr lang="en-US" sz="2400" b="1" baseline="30000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3</a:t>
                </a:r>
                <a:r>
                  <a:rPr lang="ru-RU" sz="2400" b="1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; </a:t>
                </a:r>
                <a:r>
                  <a:rPr lang="ru-RU" sz="24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sz="24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a</a:t>
                </a:r>
                <a:r>
                  <a:rPr lang="en-US" sz="2400" b="1" baseline="30000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2</a:t>
                </a:r>
                <a:r>
                  <a:rPr lang="en-US" sz="24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sz="2400" b="1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– </a:t>
                </a:r>
                <a:r>
                  <a:rPr lang="en-US" sz="24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b</a:t>
                </a:r>
                <a:r>
                  <a:rPr lang="en-US" sz="2400" b="1" baseline="30000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2</a:t>
                </a:r>
                <a:endParaRPr lang="ru-RU" sz="2400" b="1" baseline="30000" dirty="0">
                  <a:effectLst>
                    <a:outerShdw blurRad="38100" dist="38100" dir="2700000" algn="tl">
                      <a:srgbClr val="000000" mc:Ignorable="">
                        <a:alpha val="43137"/>
                      </a:srgbClr>
                    </a:outerShdw>
                  </a:effectLst>
                  <a:latin typeface="Cambria Math" pitchFamily="18" charset="0"/>
                  <a:ea typeface="Cambria Math" pitchFamily="18" charset="0"/>
                </a:endParaRPr>
              </a:p>
              <a:p>
                <a:pPr marL="596646" indent="-514350">
                  <a:buClr>
                    <a:schemeClr val="tx1">
                      <a:lumMod val="75000"/>
                      <a:lumOff val="25000"/>
                    </a:schemeClr>
                  </a:buClr>
                  <a:buFont typeface="+mj-lt"/>
                  <a:buAutoNum type="arabicPeriod"/>
                </a:pPr>
                <a:r>
                  <a:rPr lang="ru-RU" sz="20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Какое число надо возвести в квадрат, чтобы получить</a:t>
                </a:r>
                <a:r>
                  <a:rPr lang="ru-RU" sz="24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:                                                                                           </a:t>
                </a:r>
                <a14:m>
                  <m:oMath xmlns:m="http://schemas.openxmlformats.org/officeDocument/2006/math">
                    <m:r>
                      <a:rPr lang="ru-RU" sz="2400" b="1" i="1" smtClean="0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 pitchFamily="18" charset="0"/>
                      </a:rPr>
                      <m:t>   </m:t>
                    </m:r>
                    <m:f>
                      <m:fPr>
                        <m:ctrlPr>
                          <a:rPr lang="ru-RU" sz="2400" b="1" i="1" smtClean="0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ru-RU" sz="2400" b="1" i="1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 pitchFamily="18" charset="0"/>
                            <a:ea typeface="Cambria Math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400" b="1" i="1" smtClean="0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 pitchFamily="18" charset="0"/>
                          </a:rPr>
                          <m:t> </m:t>
                        </m:r>
                        <m:r>
                          <a:rPr lang="ru-RU" sz="2400" b="1" i="1" smtClean="0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 pitchFamily="18" charset="0"/>
                            <a:ea typeface="Cambria Math" pitchFamily="18" charset="0"/>
                          </a:rPr>
                          <m:t>𝟒𝟗</m:t>
                        </m:r>
                      </m:den>
                    </m:f>
                  </m:oMath>
                </a14:m>
                <a:r>
                  <a:rPr lang="ru-RU" sz="24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;   0,64;   25;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 smtClean="0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ru-RU" sz="2400" b="1" i="1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 pitchFamily="18" charset="0"/>
                            <a:ea typeface="Cambria Math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400" b="1" i="1" smtClean="0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 pitchFamily="18" charset="0"/>
                            <a:ea typeface="Cambria Math" pitchFamily="18" charset="0"/>
                          </a:rPr>
                          <m:t>𝟏𝟔</m:t>
                        </m:r>
                      </m:den>
                    </m:f>
                  </m:oMath>
                </a14:m>
                <a:r>
                  <a:rPr lang="ru-RU" sz="24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;   0,81;   100</a:t>
                </a:r>
              </a:p>
              <a:p>
                <a:pPr marL="596646" indent="-514350">
                  <a:buClr>
                    <a:schemeClr val="tx1">
                      <a:lumMod val="75000"/>
                      <a:lumOff val="25000"/>
                    </a:schemeClr>
                  </a:buClr>
                  <a:buFont typeface="+mj-lt"/>
                  <a:buAutoNum type="arabicPeriod"/>
                </a:pPr>
                <a:r>
                  <a:rPr lang="ru-RU" sz="20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Определить знак выражения                                    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b="1" i="1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400" b="1" i="1">
                                <a:effectLst>
                                  <a:outerShdw blurRad="38100" dist="38100" dir="2700000" algn="tl">
                                    <a:srgbClr val="000000" mc:Ignorable="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  <a:ea typeface="Cambria Math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ru-RU" sz="2400" b="1" i="1">
                                    <a:effectLst>
                                      <a:outerShdw blurRad="38100" dist="38100" dir="2700000" algn="tl">
                                        <a:srgbClr val="000000" mc:Ignorable="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  <a:ea typeface="Cambria Math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sz="2400" b="1" i="1">
                                    <a:effectLst>
                                      <a:outerShdw blurRad="38100" dist="38100" dir="2700000" algn="tl">
                                        <a:srgbClr val="000000" mc:Ignorable="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ru-RU" sz="2400" b="1" i="1">
                                    <a:effectLst>
                                      <a:outerShdw blurRad="38100" dist="38100" dir="2700000" algn="tl">
                                        <a:srgbClr val="000000" mc:Ignorable="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𝟓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ru-RU" sz="2400" b="1" i="1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 pitchFamily="18" charset="0"/>
                            <a:ea typeface="Cambria Math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ru-RU" sz="24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b="1" i="1" smtClean="0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400" b="1" i="1">
                                <a:effectLst>
                                  <a:outerShdw blurRad="38100" dist="38100" dir="2700000" algn="tl">
                                    <a:srgbClr val="000000" mc:Ignorable="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  <a:ea typeface="Cambria Math" pitchFamily="18" charset="0"/>
                              </a:rPr>
                            </m:ctrlPr>
                          </m:dPr>
                          <m:e>
                            <m:r>
                              <a:rPr lang="ru-RU" sz="2400" b="1" i="1" smtClean="0">
                                <a:effectLst>
                                  <a:outerShdw blurRad="38100" dist="38100" dir="2700000" algn="tl">
                                    <a:srgbClr val="000000" mc:Ignorable="">
                                      <a:alpha val="43137"/>
                                    </a:srgbClr>
                                  </a:outerShdw>
                                </a:effectLst>
                                <a:latin typeface="Cambria Math" pitchFamily="18" charset="0"/>
                                <a:ea typeface="Cambria Math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ru-RU" sz="2400" b="1" i="1">
                                    <a:effectLst>
                                      <a:outerShdw blurRad="38100" dist="38100" dir="2700000" algn="tl">
                                        <a:srgbClr val="000000" mc:Ignorable="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  <a:ea typeface="Cambria Math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sz="2400" b="1" i="1">
                                    <a:effectLst>
                                      <a:outerShdw blurRad="38100" dist="38100" dir="2700000" algn="tl">
                                        <a:srgbClr val="000000" mc:Ignorable="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ru-RU" sz="2400" b="1" i="1">
                                    <a:effectLst>
                                      <a:outerShdw blurRad="38100" dist="38100" dir="2700000" algn="tl">
                                        <a:srgbClr val="000000" mc:Ignorable="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𝟓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ru-RU" sz="2400" b="1" i="1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 pitchFamily="18" charset="0"/>
                            <a:ea typeface="Cambria Math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ru-RU" sz="24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b="1" i="1" smtClean="0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400" b="1" i="1">
                                <a:effectLst>
                                  <a:outerShdw blurRad="38100" dist="38100" dir="2700000" algn="tl">
                                    <a:srgbClr val="000000" mc:Ignorable="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  <a:ea typeface="Cambria Math" pitchFamily="18" charset="0"/>
                              </a:rPr>
                            </m:ctrlPr>
                          </m:dPr>
                          <m:e>
                            <m:r>
                              <a:rPr lang="ru-RU" sz="2400" b="1" i="1" smtClean="0">
                                <a:effectLst>
                                  <a:outerShdw blurRad="38100" dist="38100" dir="2700000" algn="tl">
                                    <a:srgbClr val="000000" mc:Ignorable="">
                                      <a:alpha val="43137"/>
                                    </a:srgbClr>
                                  </a:outerShdw>
                                </a:effectLst>
                                <a:latin typeface="Cambria Math" pitchFamily="18" charset="0"/>
                                <a:ea typeface="Cambria Math" pitchFamily="18" charset="0"/>
                              </a:rPr>
                              <m:t>−</m:t>
                            </m:r>
                            <m:r>
                              <a:rPr lang="ru-RU" sz="2400" b="1" i="1" smtClean="0">
                                <a:effectLst>
                                  <a:outerShdw blurRad="38100" dist="38100" dir="2700000" algn="tl">
                                    <a:srgbClr val="000000" mc:Ignorable="">
                                      <a:alpha val="43137"/>
                                    </a:srgbClr>
                                  </a:outerShdw>
                                </a:effectLst>
                                <a:latin typeface="Cambria Math" pitchFamily="18" charset="0"/>
                                <a:ea typeface="Cambria Math" pitchFamily="18" charset="0"/>
                              </a:rPr>
                              <m:t>𝟐</m:t>
                            </m:r>
                          </m:e>
                        </m:d>
                      </m:e>
                      <m:sup>
                        <m:r>
                          <a:rPr lang="ru-RU" sz="2400" b="1" i="1" smtClean="0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 pitchFamily="18" charset="0"/>
                            <a:ea typeface="Cambria Math" pitchFamily="18" charset="0"/>
                          </a:rPr>
                          <m:t>𝟏𝟎</m:t>
                        </m:r>
                      </m:sup>
                    </m:sSup>
                  </m:oMath>
                </a14:m>
                <a:r>
                  <a:rPr lang="ru-RU" sz="24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b="1" i="1" smtClean="0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400" b="1" i="1">
                                <a:effectLst>
                                  <a:outerShdw blurRad="38100" dist="38100" dir="2700000" algn="tl">
                                    <a:srgbClr val="000000" mc:Ignorable="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  <a:ea typeface="Cambria Math" pitchFamily="18" charset="0"/>
                              </a:rPr>
                            </m:ctrlPr>
                          </m:dPr>
                          <m:e>
                            <m:r>
                              <a:rPr lang="ru-RU" sz="2400" b="1" i="1" smtClean="0">
                                <a:effectLst>
                                  <a:outerShdw blurRad="38100" dist="38100" dir="2700000" algn="tl">
                                    <a:srgbClr val="000000" mc:Ignorable="">
                                      <a:alpha val="43137"/>
                                    </a:srgbClr>
                                  </a:outerShdw>
                                </a:effectLst>
                                <a:latin typeface="Cambria Math" pitchFamily="18" charset="0"/>
                                <a:ea typeface="Cambria Math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ru-RU" sz="2400" b="1" i="1">
                                    <a:effectLst>
                                      <a:outerShdw blurRad="38100" dist="38100" dir="2700000" algn="tl">
                                        <a:srgbClr val="000000" mc:Ignorable="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  <a:ea typeface="Cambria Math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sz="2400" b="1" i="1">
                                    <a:effectLst>
                                      <a:outerShdw blurRad="38100" dist="38100" dir="2700000" algn="tl">
                                        <a:srgbClr val="000000" mc:Ignorable="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ru-RU" sz="2400" b="1" i="1" smtClean="0">
                                    <a:effectLst>
                                      <a:outerShdw blurRad="38100" dist="38100" dir="2700000" algn="tl">
                                        <a:srgbClr val="000000" mc:Ignorable="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𝟒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ru-RU" sz="2400" b="1" i="1" smtClean="0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 pitchFamily="18" charset="0"/>
                            <a:ea typeface="Cambria Math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24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; 0,3</a:t>
                </a:r>
                <a:r>
                  <a:rPr lang="ru-RU" sz="2400" b="1" baseline="30000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2</a:t>
                </a:r>
              </a:p>
              <a:p>
                <a:pPr marL="596646" indent="-514350">
                  <a:buClr>
                    <a:schemeClr val="tx1">
                      <a:lumMod val="75000"/>
                      <a:lumOff val="25000"/>
                    </a:schemeClr>
                  </a:buClr>
                  <a:buFont typeface="+mj-lt"/>
                  <a:buAutoNum type="arabicPeriod"/>
                </a:pPr>
                <a:r>
                  <a:rPr lang="ru-RU" sz="20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Представить в виде степени</a:t>
                </a:r>
              </a:p>
              <a:p>
                <a:pPr marL="0" indent="0">
                  <a:buNone/>
                </a:pPr>
                <a:r>
                  <a:rPr lang="ru-RU" sz="20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ea typeface="Cambria Math" pitchFamily="18" charset="0"/>
                  </a:rPr>
                  <a:t>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 pitchFamily="18" charset="0"/>
                            <a:ea typeface="Cambria Math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000" b="1" i="1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 pitchFamily="18" charset="0"/>
                            <a:ea typeface="Cambria Math" pitchFamily="18" charset="0"/>
                          </a:rPr>
                          <m:t>7</m:t>
                        </m:r>
                      </m:den>
                    </m:f>
                    <m:r>
                      <a:rPr lang="ru-RU" sz="2000" b="1" i="1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∙ </m:t>
                    </m:r>
                    <m:f>
                      <m:fPr>
                        <m:ctrlPr>
                          <a:rPr lang="ru-RU" sz="2000" b="1" i="1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ru-RU" sz="2000" b="1" i="1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 pitchFamily="18" charset="0"/>
                            <a:ea typeface="Cambria Math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000" b="1" i="1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 pitchFamily="18" charset="0"/>
                            <a:ea typeface="Cambria Math" pitchFamily="18" charset="0"/>
                          </a:rPr>
                          <m:t>7</m:t>
                        </m:r>
                      </m:den>
                    </m:f>
                    <m:r>
                      <a:rPr lang="ru-RU" sz="2000" b="1" i="1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∙ </m:t>
                    </m:r>
                    <m:f>
                      <m:fPr>
                        <m:ctrlPr>
                          <a:rPr lang="ru-RU" sz="2000" b="1" i="1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ru-RU" sz="2000" b="1" i="1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 pitchFamily="18" charset="0"/>
                            <a:ea typeface="Cambria Math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000" b="1" i="1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 pitchFamily="18" charset="0"/>
                            <a:ea typeface="Cambria Math" pitchFamily="18" charset="0"/>
                          </a:rPr>
                          <m:t>7</m:t>
                        </m:r>
                      </m:den>
                    </m:f>
                    <m:r>
                      <a:rPr lang="ru-RU" sz="2000" b="1" i="1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∙</m:t>
                    </m:r>
                    <m:f>
                      <m:fPr>
                        <m:ctrlPr>
                          <a:rPr lang="ru-RU" sz="2000" b="1" i="1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ru-RU" sz="2000" b="1" i="1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 pitchFamily="18" charset="0"/>
                            <a:ea typeface="Cambria Math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000" b="1" i="1">
                            <a:effectLst>
                              <a:outerShdw blurRad="38100" dist="38100" dir="2700000" algn="tl">
                                <a:srgbClr val="000000" mc:Ignorable="">
                                  <a:alpha val="43137"/>
                                </a:srgbClr>
                              </a:outerShdw>
                            </a:effectLst>
                            <a:latin typeface="Cambria Math" pitchFamily="18" charset="0"/>
                            <a:ea typeface="Cambria Math" pitchFamily="18" charset="0"/>
                          </a:rPr>
                          <m:t>7</m:t>
                        </m:r>
                      </m:den>
                    </m:f>
                    <m:r>
                      <a:rPr lang="ru-RU" sz="2000" b="1" i="1" smtClean="0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; </m:t>
                    </m:r>
                  </m:oMath>
                </a14:m>
                <a:r>
                  <a:rPr lang="ru-RU" sz="20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  р </a:t>
                </a:r>
                <a14:m>
                  <m:oMath xmlns:m="http://schemas.openxmlformats.org/officeDocument/2006/math">
                    <m:r>
                      <a:rPr lang="ru-RU" sz="2000" b="1" i="1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∙</m:t>
                    </m:r>
                  </m:oMath>
                </a14:m>
                <a:r>
                  <a:rPr lang="ru-RU" sz="2000" b="1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р </a:t>
                </a:r>
                <a14:m>
                  <m:oMath xmlns:m="http://schemas.openxmlformats.org/officeDocument/2006/math">
                    <m:r>
                      <a:rPr lang="ru-RU" sz="2000" b="1" i="1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∙</m:t>
                    </m:r>
                  </m:oMath>
                </a14:m>
                <a:r>
                  <a:rPr lang="ru-RU" sz="2000" b="1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р </a:t>
                </a:r>
                <a14:m>
                  <m:oMath xmlns:m="http://schemas.openxmlformats.org/officeDocument/2006/math">
                    <m:r>
                      <a:rPr lang="ru-RU" sz="2000" b="1" i="1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∙</m:t>
                    </m:r>
                  </m:oMath>
                </a14:m>
                <a:r>
                  <a:rPr lang="ru-RU" sz="2000" b="1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р </a:t>
                </a:r>
                <a14:m>
                  <m:oMath xmlns:m="http://schemas.openxmlformats.org/officeDocument/2006/math">
                    <m:r>
                      <a:rPr lang="ru-RU" sz="2000" b="1" i="1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∙</m:t>
                    </m:r>
                  </m:oMath>
                </a14:m>
                <a:r>
                  <a:rPr lang="ru-RU" sz="2000" b="1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ru-RU" sz="20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р;    (-</a:t>
                </a:r>
                <a:r>
                  <a:rPr lang="ru-RU" sz="2000" b="1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2) </a:t>
                </a:r>
                <a14:m>
                  <m:oMath xmlns:m="http://schemas.openxmlformats.org/officeDocument/2006/math">
                    <m:r>
                      <a:rPr lang="ru-RU" sz="2000" b="1" i="1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∙</m:t>
                    </m:r>
                  </m:oMath>
                </a14:m>
                <a:r>
                  <a:rPr lang="ru-RU" sz="2000" b="1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(-2) </a:t>
                </a:r>
                <a14:m>
                  <m:oMath xmlns:m="http://schemas.openxmlformats.org/officeDocument/2006/math">
                    <m:r>
                      <a:rPr lang="ru-RU" sz="2000" b="1" i="1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∙</m:t>
                    </m:r>
                  </m:oMath>
                </a14:m>
                <a:r>
                  <a:rPr lang="ru-RU" sz="2000" b="1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(-2) </a:t>
                </a:r>
                <a14:m>
                  <m:oMath xmlns:m="http://schemas.openxmlformats.org/officeDocument/2006/math">
                    <m:r>
                      <a:rPr lang="ru-RU" sz="2000" b="1" i="1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∙</m:t>
                    </m:r>
                  </m:oMath>
                </a14:m>
                <a:r>
                  <a:rPr lang="ru-RU" sz="2000" b="1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(-2</a:t>
                </a:r>
                <a:r>
                  <a:rPr lang="ru-RU" sz="20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);    (</a:t>
                </a:r>
                <a:r>
                  <a:rPr lang="ru-RU" sz="2000" b="1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2х) </a:t>
                </a:r>
                <a14:m>
                  <m:oMath xmlns:m="http://schemas.openxmlformats.org/officeDocument/2006/math">
                    <m:r>
                      <a:rPr lang="ru-RU" sz="2000" b="1" i="1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∙</m:t>
                    </m:r>
                  </m:oMath>
                </a14:m>
                <a:r>
                  <a:rPr lang="ru-RU" sz="2000" b="1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(2х)</a:t>
                </a:r>
              </a:p>
              <a:p>
                <a:pPr marL="0" indent="0">
                  <a:buNone/>
                </a:pPr>
                <a:r>
                  <a:rPr lang="ru-RU" sz="2000" b="1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                              </a:t>
                </a:r>
                <a:endParaRPr lang="ru-RU" sz="2000" b="1" dirty="0">
                  <a:effectLst>
                    <a:outerShdw blurRad="38100" dist="38100" dir="2700000" algn="tl">
                      <a:srgbClr val="000000" mc:Ignorable="">
                        <a:alpha val="43137"/>
                      </a:srgbClr>
                    </a:outerShdw>
                  </a:effectLst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7624" y="1124744"/>
                <a:ext cx="7632848" cy="5472608"/>
              </a:xfrm>
              <a:blipFill rotWithShape="1">
                <a:blip r:embed="rId2"/>
                <a:stretch>
                  <a:fillRect l="-958" t="-669" r="-72684" b="-30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4955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II</a:t>
            </a:r>
            <a:r>
              <a:rPr lang="ru-RU" b="1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тур «Теоретический»</a:t>
            </a:r>
            <a:endParaRPr lang="ru-RU" b="1" dirty="0"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259632" y="1412776"/>
                <a:ext cx="7560840" cy="504056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Проверяется знание правил действий со степенями</a:t>
                </a:r>
              </a:p>
              <a:p>
                <a:pPr marL="596646" indent="-514350">
                  <a:buClr>
                    <a:schemeClr val="tx1">
                      <a:lumMod val="75000"/>
                      <a:lumOff val="25000"/>
                    </a:schemeClr>
                  </a:buClr>
                  <a:buFont typeface="+mj-lt"/>
                  <a:buAutoNum type="arabicPeriod"/>
                </a:pPr>
                <a:r>
                  <a:rPr lang="en-US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a</a:t>
                </a:r>
                <a:r>
                  <a:rPr lang="en-US" baseline="30000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n  </a:t>
                </a:r>
                <a:r>
                  <a:rPr lang="en-US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i="1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i="1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a</m:t>
                    </m:r>
                    <m:r>
                      <a:rPr lang="en-US" i="1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 ∙ </m:t>
                    </m:r>
                    <m:r>
                      <m:rPr>
                        <m:sty m:val="p"/>
                      </m:rPr>
                      <a:rPr lang="en-US" i="1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a</m:t>
                    </m:r>
                    <m:r>
                      <a:rPr lang="en-US" i="1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∙… ∙</m:t>
                    </m:r>
                    <m:r>
                      <m:rPr>
                        <m:sty m:val="p"/>
                      </m:rPr>
                      <a:rPr lang="en-US" i="1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a</m:t>
                    </m:r>
                  </m:oMath>
                </a14:m>
                <a:r>
                  <a:rPr lang="en-US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, (n &gt; 1; a – </a:t>
                </a:r>
                <a:r>
                  <a:rPr lang="ru-RU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любое</a:t>
                </a:r>
                <a:r>
                  <a:rPr lang="en-US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)</a:t>
                </a:r>
                <a:endParaRPr lang="ru-RU" dirty="0">
                  <a:effectLst>
                    <a:outerShdw blurRad="38100" dist="38100" dir="2700000" algn="tl">
                      <a:srgbClr val="000000" mc:Ignorable="">
                        <a:alpha val="43137"/>
                      </a:srgbClr>
                    </a:outerShdw>
                  </a:effectLst>
                  <a:latin typeface="Cambria Math" pitchFamily="18" charset="0"/>
                  <a:ea typeface="Cambria Math" pitchFamily="18" charset="0"/>
                </a:endParaRPr>
              </a:p>
              <a:p>
                <a:pPr marL="596646" indent="-514350">
                  <a:buClr>
                    <a:schemeClr val="tx1">
                      <a:lumMod val="75000"/>
                      <a:lumOff val="25000"/>
                    </a:schemeClr>
                  </a:buClr>
                  <a:buFont typeface="+mj-lt"/>
                  <a:buAutoNum type="arabicPeriod"/>
                </a:pPr>
                <a:r>
                  <a:rPr lang="en-US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a</a:t>
                </a:r>
                <a:r>
                  <a:rPr lang="en-US" baseline="30000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n</a:t>
                </a:r>
                <a:r>
                  <a:rPr lang="en-US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∙</m:t>
                    </m:r>
                  </m:oMath>
                </a14:m>
                <a:r>
                  <a:rPr lang="en-US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a</a:t>
                </a:r>
                <a:r>
                  <a:rPr lang="en-US" baseline="30000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m </a:t>
                </a:r>
                <a:r>
                  <a:rPr lang="en-US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= a</a:t>
                </a:r>
                <a:r>
                  <a:rPr lang="en-US" baseline="30000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n+m</a:t>
                </a:r>
                <a:r>
                  <a:rPr lang="en-US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; a – </a:t>
                </a:r>
                <a:r>
                  <a:rPr lang="ru-RU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любое;</a:t>
                </a:r>
                <a:r>
                  <a:rPr lang="en-US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n, m </a:t>
                </a:r>
                <a14:m>
                  <m:oMath xmlns:m="http://schemas.openxmlformats.org/officeDocument/2006/math">
                    <m:r>
                      <a:rPr lang="en-US" i="1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∈</m:t>
                    </m:r>
                  </m:oMath>
                </a14:m>
                <a:r>
                  <a:rPr lang="en-US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N</a:t>
                </a:r>
                <a:endParaRPr lang="ru-RU" dirty="0">
                  <a:effectLst>
                    <a:outerShdw blurRad="38100" dist="38100" dir="2700000" algn="tl">
                      <a:srgbClr val="000000" mc:Ignorable="">
                        <a:alpha val="43137"/>
                      </a:srgbClr>
                    </a:outerShdw>
                  </a:effectLst>
                  <a:latin typeface="Cambria Math" pitchFamily="18" charset="0"/>
                  <a:ea typeface="Cambria Math" pitchFamily="18" charset="0"/>
                </a:endParaRPr>
              </a:p>
              <a:p>
                <a:pPr marL="596646" indent="-514350">
                  <a:buClr>
                    <a:schemeClr val="tx1">
                      <a:lumMod val="75000"/>
                      <a:lumOff val="25000"/>
                    </a:schemeClr>
                  </a:buClr>
                  <a:buFont typeface="+mj-lt"/>
                  <a:buAutoNum type="arabicPeriod"/>
                </a:pPr>
                <a:r>
                  <a:rPr lang="en-US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a</a:t>
                </a:r>
                <a:r>
                  <a:rPr lang="en-US" baseline="30000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n</a:t>
                </a:r>
                <a:r>
                  <a:rPr lang="en-US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i="1" smtClean="0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 pitchFamily="18" charset="0"/>
                      </a:rPr>
                      <m:t>:</m:t>
                    </m:r>
                  </m:oMath>
                </a14:m>
                <a:r>
                  <a:rPr lang="en-US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a</a:t>
                </a:r>
                <a:r>
                  <a:rPr lang="en-US" baseline="30000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m </a:t>
                </a:r>
                <a:r>
                  <a:rPr lang="en-US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= a</a:t>
                </a:r>
                <a:r>
                  <a:rPr lang="en-US" baseline="30000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n – m</a:t>
                </a:r>
                <a:r>
                  <a:rPr lang="en-US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; a </a:t>
                </a:r>
                <a14:m>
                  <m:oMath xmlns:m="http://schemas.openxmlformats.org/officeDocument/2006/math">
                    <m:r>
                      <a:rPr lang="en-US" i="1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≠</m:t>
                    </m:r>
                  </m:oMath>
                </a14:m>
                <a:r>
                  <a:rPr lang="en-US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0, </a:t>
                </a:r>
                <a:r>
                  <a:rPr lang="ru-RU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любое</a:t>
                </a:r>
                <a:r>
                  <a:rPr lang="en-US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, n &gt; </a:t>
                </a:r>
                <a:r>
                  <a:rPr lang="en-US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m</a:t>
                </a:r>
                <a:endParaRPr lang="ru-RU" dirty="0">
                  <a:effectLst>
                    <a:outerShdw blurRad="38100" dist="38100" dir="2700000" algn="tl">
                      <a:srgbClr val="000000" mc:Ignorable="">
                        <a:alpha val="43137"/>
                      </a:srgbClr>
                    </a:outerShdw>
                  </a:effectLst>
                  <a:latin typeface="Cambria Math" pitchFamily="18" charset="0"/>
                  <a:ea typeface="Cambria Math" pitchFamily="18" charset="0"/>
                </a:endParaRPr>
              </a:p>
              <a:p>
                <a:pPr marL="596646" indent="-514350">
                  <a:buClr>
                    <a:schemeClr val="tx1">
                      <a:lumMod val="75000"/>
                      <a:lumOff val="25000"/>
                    </a:schemeClr>
                  </a:buClr>
                  <a:buFont typeface="+mj-lt"/>
                  <a:buAutoNum type="arabicPeriod"/>
                </a:pPr>
                <a:r>
                  <a:rPr lang="en-US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(</a:t>
                </a:r>
                <a:r>
                  <a:rPr lang="en-US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a</a:t>
                </a:r>
                <a14:m>
                  <m:oMath xmlns:m="http://schemas.openxmlformats.org/officeDocument/2006/math">
                    <m:r>
                      <a:rPr lang="en-US" i="1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 ∙</m:t>
                    </m:r>
                  </m:oMath>
                </a14:m>
                <a:r>
                  <a:rPr lang="en-US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b)</a:t>
                </a:r>
                <a:r>
                  <a:rPr lang="en-US" baseline="30000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n</a:t>
                </a:r>
                <a:r>
                  <a:rPr lang="en-US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= a</a:t>
                </a:r>
                <a:r>
                  <a:rPr lang="en-US" baseline="30000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n</a:t>
                </a:r>
                <a14:m>
                  <m:oMath xmlns:m="http://schemas.openxmlformats.org/officeDocument/2006/math">
                    <m:r>
                      <a:rPr lang="en-US" i="1" baseline="30000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 </m:t>
                    </m:r>
                    <m:r>
                      <a:rPr lang="en-US" i="1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∙</m:t>
                    </m:r>
                  </m:oMath>
                </a14:m>
                <a:r>
                  <a:rPr lang="en-US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dirty="0" err="1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b</a:t>
                </a:r>
                <a:r>
                  <a:rPr lang="en-US" baseline="30000" dirty="0" err="1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n</a:t>
                </a:r>
                <a:r>
                  <a:rPr lang="ru-RU" baseline="30000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; n </a:t>
                </a:r>
                <a14:m>
                  <m:oMath xmlns:m="http://schemas.openxmlformats.org/officeDocument/2006/math">
                    <m:r>
                      <a:rPr lang="en-US" i="1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∈</m:t>
                    </m:r>
                  </m:oMath>
                </a14:m>
                <a:r>
                  <a:rPr lang="en-US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N, </a:t>
                </a:r>
                <a:r>
                  <a:rPr lang="en-US" dirty="0" err="1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a,b</a:t>
                </a:r>
                <a:r>
                  <a:rPr lang="en-US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– </a:t>
                </a:r>
                <a:r>
                  <a:rPr lang="ru-RU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любое</a:t>
                </a:r>
              </a:p>
              <a:p>
                <a:pPr marL="596646" indent="-514350">
                  <a:buClr>
                    <a:schemeClr val="tx1">
                      <a:lumMod val="75000"/>
                      <a:lumOff val="25000"/>
                    </a:schemeClr>
                  </a:buClr>
                  <a:buFont typeface="+mj-lt"/>
                  <a:buAutoNum type="arabicPeriod"/>
                </a:pPr>
                <a:r>
                  <a:rPr lang="en-US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a</a:t>
                </a:r>
                <a:r>
                  <a:rPr lang="en-US" baseline="30000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'</a:t>
                </a:r>
                <a:r>
                  <a:rPr lang="en-US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= </a:t>
                </a:r>
                <a:r>
                  <a:rPr lang="en-US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a</a:t>
                </a:r>
                <a:endParaRPr lang="ru-RU" dirty="0">
                  <a:effectLst>
                    <a:outerShdw blurRad="38100" dist="38100" dir="2700000" algn="tl">
                      <a:srgbClr val="000000" mc:Ignorable="">
                        <a:alpha val="43137"/>
                      </a:srgbClr>
                    </a:outerShdw>
                  </a:effectLst>
                  <a:latin typeface="Cambria Math" pitchFamily="18" charset="0"/>
                  <a:ea typeface="Cambria Math" pitchFamily="18" charset="0"/>
                </a:endParaRPr>
              </a:p>
              <a:p>
                <a:pPr marL="596646" indent="-514350">
                  <a:buClr>
                    <a:schemeClr val="tx1">
                      <a:lumMod val="75000"/>
                      <a:lumOff val="25000"/>
                    </a:schemeClr>
                  </a:buClr>
                  <a:buFont typeface="+mj-lt"/>
                  <a:buAutoNum type="arabicPeriod"/>
                </a:pPr>
                <a:r>
                  <a:rPr lang="en-US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a</a:t>
                </a:r>
                <a:r>
                  <a:rPr lang="en-US" baseline="30000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0</a:t>
                </a:r>
                <a:r>
                  <a:rPr lang="en-US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= </a:t>
                </a:r>
                <a:r>
                  <a:rPr lang="en-US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1</a:t>
                </a:r>
                <a:r>
                  <a:rPr lang="ru-RU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, </a:t>
                </a:r>
                <a:r>
                  <a:rPr lang="en-US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a </a:t>
                </a:r>
                <a14:m>
                  <m:oMath xmlns:m="http://schemas.openxmlformats.org/officeDocument/2006/math">
                    <m:r>
                      <a:rPr lang="en-US" i="1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≠</m:t>
                    </m:r>
                  </m:oMath>
                </a14:m>
                <a:r>
                  <a:rPr lang="en-US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0</a:t>
                </a:r>
                <a:endParaRPr lang="ru-RU" dirty="0">
                  <a:effectLst>
                    <a:outerShdw blurRad="38100" dist="38100" dir="2700000" algn="tl">
                      <a:srgbClr val="000000" mc:Ignorable="">
                        <a:alpha val="43137"/>
                      </a:srgbClr>
                    </a:outerShdw>
                  </a:effectLst>
                  <a:latin typeface="Cambria Math" pitchFamily="18" charset="0"/>
                  <a:ea typeface="Cambria Math" pitchFamily="18" charset="0"/>
                </a:endParaRPr>
              </a:p>
              <a:p>
                <a:pPr marL="596646" indent="-514350">
                  <a:buClr>
                    <a:schemeClr val="tx1">
                      <a:lumMod val="75000"/>
                      <a:lumOff val="25000"/>
                    </a:schemeClr>
                  </a:buClr>
                  <a:buFont typeface="+mj-lt"/>
                  <a:buAutoNum type="arabicPeriod"/>
                </a:pPr>
                <a:r>
                  <a:rPr lang="en-US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(a</a:t>
                </a:r>
                <a:r>
                  <a:rPr lang="en-US" baseline="30000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m</a:t>
                </a:r>
                <a:r>
                  <a:rPr lang="en-US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)</a:t>
                </a:r>
                <a:r>
                  <a:rPr lang="en-US" baseline="30000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n</a:t>
                </a:r>
                <a:r>
                  <a:rPr lang="en-US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= </a:t>
                </a:r>
                <a:r>
                  <a:rPr lang="en-US" dirty="0" err="1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a</a:t>
                </a:r>
                <a:r>
                  <a:rPr lang="en-US" baseline="30000" dirty="0" err="1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mn</a:t>
                </a:r>
                <a:r>
                  <a:rPr lang="en-US" baseline="30000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, a – </a:t>
                </a:r>
                <a:r>
                  <a:rPr lang="ru-RU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любое;</a:t>
                </a:r>
                <a:r>
                  <a:rPr lang="en-US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n, m </a:t>
                </a:r>
                <a14:m>
                  <m:oMath xmlns:m="http://schemas.openxmlformats.org/officeDocument/2006/math">
                    <m:r>
                      <a:rPr lang="en-US" i="1">
                        <a:effectLst>
                          <a:outerShdw blurRad="38100" dist="38100" dir="2700000" algn="tl">
                            <a:srgbClr val="000000" mc:Ignorable="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rPr>
                      <m:t>∈</m:t>
                    </m:r>
                  </m:oMath>
                </a14:m>
                <a:r>
                  <a:rPr lang="en-US" dirty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dirty="0" smtClean="0">
                    <a:effectLst>
                      <a:outerShdw blurRad="38100" dist="38100" dir="2700000" algn="tl">
                        <a:srgbClr val="000000" mc:Ignorable="">
                          <a:alpha val="43137"/>
                        </a:srgbClr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N</a:t>
                </a:r>
                <a:endParaRPr lang="ru-RU" dirty="0">
                  <a:effectLst>
                    <a:outerShdw blurRad="38100" dist="38100" dir="2700000" algn="tl">
                      <a:srgbClr val="000000" mc:Ignorable="">
                        <a:alpha val="43137"/>
                      </a:srgbClr>
                    </a:outerShdw>
                  </a:effectLst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9632" y="1412776"/>
                <a:ext cx="7560840" cy="5040560"/>
              </a:xfrm>
              <a:blipFill rotWithShape="1">
                <a:blip r:embed="rId2"/>
                <a:stretch>
                  <a:fillRect l="-2177" t="-1693" r="-81" b="-4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1329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6668" y="116632"/>
            <a:ext cx="7498080" cy="1143000"/>
          </a:xfrm>
        </p:spPr>
        <p:txBody>
          <a:bodyPr/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III</a:t>
            </a:r>
            <a:r>
              <a:rPr lang="ru-RU" b="1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тур «Поле чудес»</a:t>
            </a:r>
            <a:endParaRPr lang="ru-RU" b="1" dirty="0"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054077"/>
              </p:ext>
            </p:extLst>
          </p:nvPr>
        </p:nvGraphicFramePr>
        <p:xfrm>
          <a:off x="2267744" y="1052736"/>
          <a:ext cx="5760122" cy="1185664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445010"/>
                <a:gridCol w="491094"/>
                <a:gridCol w="648072"/>
                <a:gridCol w="1080120"/>
                <a:gridCol w="432048"/>
                <a:gridCol w="648072"/>
                <a:gridCol w="432048"/>
                <a:gridCol w="402800"/>
                <a:gridCol w="590846"/>
                <a:gridCol w="590012"/>
              </a:tblGrid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xmlns:mc="http://schemas.openxmlformats.org/markup-compatibility/2006" xmlns:a14="http://schemas.microsoft.com/office/drawing/2010/main" val="000000" mc:Ignorable="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xmlns:mc="http://schemas.openxmlformats.org/markup-compatibility/2006" xmlns:a14="http://schemas.microsoft.com/office/drawing/2010/main" val="000000" mc:Ignorable="">
                                <a:alpha val="43137"/>
                              </a:srgbClr>
                            </a:outerShdw>
                          </a:effectLst>
                        </a:rPr>
                        <a:t>н</a:t>
                      </a:r>
                      <a:endParaRPr lang="ru-RU" sz="2400" dirty="0">
                        <a:effectLst>
                          <a:outerShdw blurRad="38100" dist="38100" dir="2700000" algn="tl">
                            <a:srgbClr xmlns:mc="http://schemas.openxmlformats.org/markup-compatibility/2006" xmlns:a14="http://schemas.microsoft.com/office/drawing/2010/main" val="000000" mc:Ignorable="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xmlns:mc="http://schemas.openxmlformats.org/markup-compatibility/2006" xmlns:a14="http://schemas.microsoft.com/office/drawing/2010/main" val="000000" mc:Ignorable="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xmlns:mc="http://schemas.openxmlformats.org/markup-compatibility/2006" xmlns:a14="http://schemas.microsoft.com/office/drawing/2010/main" val="000000" mc:Ignorable="">
                                <a:alpha val="43137"/>
                              </a:srgbClr>
                            </a:outerShdw>
                          </a:effectLst>
                        </a:rPr>
                        <a:t>б</a:t>
                      </a:r>
                      <a:endParaRPr lang="ru-RU" sz="2400" dirty="0">
                        <a:effectLst>
                          <a:outerShdw blurRad="38100" dist="38100" dir="2700000" algn="tl">
                            <a:srgbClr xmlns:mc="http://schemas.openxmlformats.org/markup-compatibility/2006" xmlns:a14="http://schemas.microsoft.com/office/drawing/2010/main" val="000000" mc:Ignorable="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xmlns:mc="http://schemas.openxmlformats.org/markup-compatibility/2006" xmlns:a14="http://schemas.microsoft.com/office/drawing/2010/main" val="000000" mc:Ignorable="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xmlns:mc="http://schemas.openxmlformats.org/markup-compatibility/2006" xmlns:a14="http://schemas.microsoft.com/office/drawing/2010/main" val="000000" mc:Ignorable="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sz="2400" dirty="0">
                        <a:effectLst>
                          <a:outerShdw blurRad="38100" dist="38100" dir="2700000" algn="tl">
                            <a:srgbClr xmlns:mc="http://schemas.openxmlformats.org/markup-compatibility/2006" xmlns:a14="http://schemas.microsoft.com/office/drawing/2010/main" val="000000" mc:Ignorable="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xmlns:mc="http://schemas.openxmlformats.org/markup-compatibility/2006" xmlns:a14="http://schemas.microsoft.com/office/drawing/2010/main" val="000000" mc:Ignorable="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xmlns:mc="http://schemas.openxmlformats.org/markup-compatibility/2006" xmlns:a14="http://schemas.microsoft.com/office/drawing/2010/main" val="000000" mc:Ignorable="">
                                <a:alpha val="43137"/>
                              </a:srgbClr>
                            </a:outerShdw>
                          </a:effectLst>
                        </a:rPr>
                        <a:t>д</a:t>
                      </a:r>
                      <a:endParaRPr lang="ru-RU" sz="2400" dirty="0">
                        <a:effectLst>
                          <a:outerShdw blurRad="38100" dist="38100" dir="2700000" algn="tl">
                            <a:srgbClr xmlns:mc="http://schemas.openxmlformats.org/markup-compatibility/2006" xmlns:a14="http://schemas.microsoft.com/office/drawing/2010/main" val="000000" mc:Ignorable="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xmlns:mc="http://schemas.openxmlformats.org/markup-compatibility/2006" xmlns:a14="http://schemas.microsoft.com/office/drawing/2010/main" val="000000" mc:Ignorable="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xmlns:mc="http://schemas.openxmlformats.org/markup-compatibility/2006" xmlns:a14="http://schemas.microsoft.com/office/drawing/2010/main" val="000000" mc:Ignorable="">
                                <a:alpha val="43137"/>
                              </a:srgbClr>
                            </a:outerShdw>
                          </a:effectLst>
                        </a:rPr>
                        <a:t>т</a:t>
                      </a:r>
                      <a:endParaRPr lang="ru-RU" sz="2400" dirty="0">
                        <a:effectLst>
                          <a:outerShdw blurRad="38100" dist="38100" dir="2700000" algn="tl">
                            <a:srgbClr xmlns:mc="http://schemas.openxmlformats.org/markup-compatibility/2006" xmlns:a14="http://schemas.microsoft.com/office/drawing/2010/main" val="000000" mc:Ignorable="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xmlns:mc="http://schemas.openxmlformats.org/markup-compatibility/2006" xmlns:a14="http://schemas.microsoft.com/office/drawing/2010/main" val="000000" mc:Ignorable="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xmlns:mc="http://schemas.openxmlformats.org/markup-compatibility/2006" xmlns:a14="http://schemas.microsoft.com/office/drawing/2010/main" val="000000" mc:Ignorable="">
                                <a:alpha val="43137"/>
                              </a:srgbClr>
                            </a:outerShdw>
                          </a:effectLst>
                        </a:rPr>
                        <a:t>с</a:t>
                      </a:r>
                      <a:endParaRPr lang="ru-RU" sz="2400" dirty="0">
                        <a:effectLst>
                          <a:outerShdw blurRad="38100" dist="38100" dir="2700000" algn="tl">
                            <a:srgbClr xmlns:mc="http://schemas.openxmlformats.org/markup-compatibility/2006" xmlns:a14="http://schemas.microsoft.com/office/drawing/2010/main" val="000000" mc:Ignorable="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xmlns:mc="http://schemas.openxmlformats.org/markup-compatibility/2006" xmlns:a14="http://schemas.microsoft.com/office/drawing/2010/main" val="000000" mc:Ignorable="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xmlns:mc="http://schemas.openxmlformats.org/markup-compatibility/2006" xmlns:a14="http://schemas.microsoft.com/office/drawing/2010/main" val="000000" mc:Ignorable="">
                                <a:alpha val="43137"/>
                              </a:srgbClr>
                            </a:outerShdw>
                          </a:effectLst>
                        </a:rPr>
                        <a:t>е</a:t>
                      </a:r>
                      <a:endParaRPr lang="ru-RU" sz="2400" dirty="0">
                        <a:effectLst>
                          <a:outerShdw blurRad="38100" dist="38100" dir="2700000" algn="tl">
                            <a:srgbClr xmlns:mc="http://schemas.openxmlformats.org/markup-compatibility/2006" xmlns:a14="http://schemas.microsoft.com/office/drawing/2010/main" val="000000" mc:Ignorable="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xmlns:mc="http://schemas.openxmlformats.org/markup-compatibility/2006" xmlns:a14="http://schemas.microsoft.com/office/drawing/2010/main" val="000000" mc:Ignorable="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xmlns:mc="http://schemas.openxmlformats.org/markup-compatibility/2006" xmlns:a14="http://schemas.microsoft.com/office/drawing/2010/main" val="000000" mc:Ignorable="">
                                <a:alpha val="43137"/>
                              </a:srgbClr>
                            </a:outerShdw>
                          </a:effectLst>
                        </a:rPr>
                        <a:t>о</a:t>
                      </a:r>
                      <a:endParaRPr lang="ru-RU" sz="2400" dirty="0">
                        <a:effectLst>
                          <a:outerShdw blurRad="38100" dist="38100" dir="2700000" algn="tl">
                            <a:srgbClr xmlns:mc="http://schemas.openxmlformats.org/markup-compatibility/2006" xmlns:a14="http://schemas.microsoft.com/office/drawing/2010/main" val="000000" mc:Ignorable="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xmlns:mc="http://schemas.openxmlformats.org/markup-compatibility/2006" xmlns:a14="http://schemas.microsoft.com/office/drawing/2010/main" val="000000" mc:Ignorable="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xmlns:mc="http://schemas.openxmlformats.org/markup-compatibility/2006" xmlns:a14="http://schemas.microsoft.com/office/drawing/2010/main" val="000000" mc:Ignorable="">
                                <a:alpha val="43137"/>
                              </a:srgbClr>
                            </a:outerShdw>
                          </a:effectLst>
                        </a:rPr>
                        <a:t>ж</a:t>
                      </a:r>
                      <a:endParaRPr lang="ru-RU" sz="2400" dirty="0">
                        <a:effectLst>
                          <a:outerShdw blurRad="38100" dist="38100" dir="2700000" algn="tl">
                            <a:srgbClr xmlns:mc="http://schemas.openxmlformats.org/markup-compatibility/2006" xmlns:a14="http://schemas.microsoft.com/office/drawing/2010/main" val="000000" mc:Ignorable="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xmlns:mc="http://schemas.openxmlformats.org/markup-compatibility/2006" xmlns:a14="http://schemas.microsoft.com/office/drawing/2010/main" val="000000" mc:Ignorable="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xmlns:mc="http://schemas.openxmlformats.org/markup-compatibility/2006" xmlns:a14="http://schemas.microsoft.com/office/drawing/2010/main" val="000000" mc:Ignorable="">
                                <a:alpha val="43137"/>
                              </a:srgbClr>
                            </a:outerShdw>
                          </a:effectLst>
                        </a:rPr>
                        <a:t>п</a:t>
                      </a:r>
                      <a:endParaRPr lang="ru-RU" sz="2400" dirty="0">
                        <a:effectLst>
                          <a:outerShdw blurRad="38100" dist="38100" dir="2700000" algn="tl">
                            <a:srgbClr xmlns:mc="http://schemas.openxmlformats.org/markup-compatibility/2006" xmlns:a14="http://schemas.microsoft.com/office/drawing/2010/main" val="000000" mc:Ignorable="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38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xmlns:mc="http://schemas.openxmlformats.org/markup-compatibility/2006" xmlns:a14="http://schemas.microsoft.com/office/drawing/2010/main" val="000000" mc:Ignorable="">
                                <a:alpha val="43137"/>
                              </a:srgbClr>
                            </a:outerShdw>
                          </a:effectLst>
                          <a:latin typeface="Cambria Math" pitchFamily="18" charset="0"/>
                          <a:ea typeface="Cambria Math" pitchFamily="18" charset="0"/>
                        </a:rPr>
                        <a:t>х</a:t>
                      </a:r>
                      <a:r>
                        <a:rPr lang="ru-RU" sz="2000" b="1" baseline="30000" dirty="0" smtClean="0">
                          <a:effectLst>
                            <a:outerShdw blurRad="38100" dist="38100" dir="2700000" algn="tl">
                              <a:srgbClr xmlns:mc="http://schemas.openxmlformats.org/markup-compatibility/2006" xmlns:a14="http://schemas.microsoft.com/office/drawing/2010/main" val="000000" mc:Ignorable="">
                                <a:alpha val="43137"/>
                              </a:srgbClr>
                            </a:outerShdw>
                          </a:effectLst>
                          <a:latin typeface="Cambria Math" pitchFamily="18" charset="0"/>
                          <a:ea typeface="Cambria Math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16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xmlns:mc="http://schemas.openxmlformats.org/markup-compatibility/2006" xmlns:a14="http://schemas.microsoft.com/office/drawing/2010/main" val="000000" mc:Ignorable="">
                                <a:alpha val="43137"/>
                              </a:srgbClr>
                            </a:outerShdw>
                          </a:effectLst>
                          <a:latin typeface="Cambria Math" pitchFamily="18" charset="0"/>
                          <a:ea typeface="Cambria Math" pitchFamily="18" charset="0"/>
                        </a:rPr>
                        <a:t>2</a:t>
                      </a:r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xmlns:mc="http://schemas.openxmlformats.org/markup-compatibility/2006" xmlns:a14="http://schemas.microsoft.com/office/drawing/2010/main" val="000000" mc:Ignorable="">
                                <a:alpha val="43137"/>
                              </a:srgbClr>
                            </a:outerShdw>
                          </a:effectLst>
                          <a:latin typeface="Cambria Math" pitchFamily="18" charset="0"/>
                          <a:ea typeface="Cambria Math" pitchFamily="18" charset="0"/>
                        </a:rPr>
                        <a:t>b</a:t>
                      </a:r>
                      <a:r>
                        <a:rPr lang="ru-RU" sz="2000" b="1" baseline="30000" dirty="0" smtClean="0">
                          <a:effectLst>
                            <a:outerShdw blurRad="38100" dist="38100" dir="2700000" algn="tl">
                              <a:srgbClr xmlns:mc="http://schemas.openxmlformats.org/markup-compatibility/2006" xmlns:a14="http://schemas.microsoft.com/office/drawing/2010/main" val="000000" mc:Ignorable="">
                                <a:alpha val="43137"/>
                              </a:srgbClr>
                            </a:outerShdw>
                          </a:effectLst>
                          <a:latin typeface="Cambria Math" pitchFamily="18" charset="0"/>
                          <a:ea typeface="Cambria Math" pitchFamily="18" charset="0"/>
                        </a:rPr>
                        <a:t>8</a:t>
                      </a:r>
                      <a:endParaRPr lang="ru-RU" sz="20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25</a:t>
                      </a:r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xmlns:mc="http://schemas.openxmlformats.org/markup-compatibility/2006" xmlns:a14="http://schemas.microsoft.com/office/drawing/2010/main" val="000000" mc:Ignorable="">
                                <a:alpha val="43137"/>
                              </a:srgbClr>
                            </a:outerShdw>
                          </a:effectLst>
                          <a:latin typeface="Cambria Math" pitchFamily="18" charset="0"/>
                          <a:ea typeface="Cambria Math" pitchFamily="18" charset="0"/>
                        </a:rPr>
                        <a:t>х</a:t>
                      </a:r>
                      <a:r>
                        <a:rPr lang="en-US" sz="2000" b="1" baseline="30000" dirty="0" smtClean="0">
                          <a:effectLst>
                            <a:outerShdw blurRad="38100" dist="38100" dir="2700000" algn="tl">
                              <a:srgbClr xmlns:mc="http://schemas.openxmlformats.org/markup-compatibility/2006" xmlns:a14="http://schemas.microsoft.com/office/drawing/2010/main" val="000000" mc:Ignorable="">
                                <a:alpha val="43137"/>
                              </a:srgbClr>
                            </a:outerShdw>
                          </a:effectLst>
                          <a:latin typeface="Cambria Math" pitchFamily="18" charset="0"/>
                          <a:ea typeface="Cambria Math" pitchFamily="18" charset="0"/>
                        </a:rPr>
                        <a:t>2</a:t>
                      </a:r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xmlns:mc="http://schemas.openxmlformats.org/markup-compatibility/2006" xmlns:a14="http://schemas.microsoft.com/office/drawing/2010/main" val="000000" mc:Ignorable="">
                                <a:alpha val="43137"/>
                              </a:srgbClr>
                            </a:outerShdw>
                          </a:effectLst>
                          <a:latin typeface="Cambria Math" pitchFamily="18" charset="0"/>
                          <a:ea typeface="Cambria Math" pitchFamily="18" charset="0"/>
                        </a:rPr>
                        <a:t>y</a:t>
                      </a:r>
                      <a:r>
                        <a:rPr lang="en-US" sz="2000" b="1" baseline="30000" dirty="0" smtClean="0">
                          <a:effectLst>
                            <a:outerShdw blurRad="38100" dist="38100" dir="2700000" algn="tl">
                              <a:srgbClr xmlns:mc="http://schemas.openxmlformats.org/markup-compatibility/2006" xmlns:a14="http://schemas.microsoft.com/office/drawing/2010/main" val="000000" mc:Ignorable="">
                                <a:alpha val="43137"/>
                              </a:srgbClr>
                            </a:outerShdw>
                          </a:effectLst>
                          <a:latin typeface="Cambria Math" pitchFamily="18" charset="0"/>
                          <a:ea typeface="Cambria Math" pitchFamily="18" charset="0"/>
                        </a:rPr>
                        <a:t>2</a:t>
                      </a:r>
                      <a:endParaRPr lang="ru-RU" sz="2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xmlns:mc="http://schemas.openxmlformats.org/markup-compatibility/2006" xmlns:a14="http://schemas.microsoft.com/office/drawing/2010/main" val="000000" mc:Ignorable="">
                                <a:alpha val="43137"/>
                              </a:srgbClr>
                            </a:outerShdw>
                          </a:effectLst>
                          <a:latin typeface="Cambria Math" pitchFamily="18" charset="0"/>
                          <a:ea typeface="Cambria Math" pitchFamily="18" charset="0"/>
                        </a:rPr>
                        <a:t>b</a:t>
                      </a:r>
                      <a:r>
                        <a:rPr lang="en-US" sz="2000" b="1" baseline="30000" dirty="0" smtClean="0">
                          <a:effectLst>
                            <a:outerShdw blurRad="38100" dist="38100" dir="2700000" algn="tl">
                              <a:srgbClr xmlns:mc="http://schemas.openxmlformats.org/markup-compatibility/2006" xmlns:a14="http://schemas.microsoft.com/office/drawing/2010/main" val="000000" mc:Ignorable="">
                                <a:alpha val="43137"/>
                              </a:srgbClr>
                            </a:outerShdw>
                          </a:effectLst>
                          <a:latin typeface="Cambria Math" pitchFamily="18" charset="0"/>
                          <a:ea typeface="Cambria Math" pitchFamily="18" charset="0"/>
                        </a:rPr>
                        <a:t>9</a:t>
                      </a:r>
                      <a:endParaRPr lang="ru-RU" sz="2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xmlns:mc="http://schemas.openxmlformats.org/markup-compatibility/2006" xmlns:a14="http://schemas.microsoft.com/office/drawing/2010/main" val="000000" mc:Ignorable="">
                                <a:alpha val="43137"/>
                              </a:srgbClr>
                            </a:outerShdw>
                          </a:effectLst>
                          <a:latin typeface="Cambria Math" pitchFamily="18" charset="0"/>
                          <a:ea typeface="Cambria Math" pitchFamily="18" charset="0"/>
                        </a:rPr>
                        <a:t>х</a:t>
                      </a:r>
                      <a:r>
                        <a:rPr lang="en-US" sz="2000" b="1" baseline="30000" dirty="0" smtClean="0">
                          <a:effectLst>
                            <a:outerShdw blurRad="38100" dist="38100" dir="2700000" algn="tl">
                              <a:srgbClr xmlns:mc="http://schemas.openxmlformats.org/markup-compatibility/2006" xmlns:a14="http://schemas.microsoft.com/office/drawing/2010/main" val="000000" mc:Ignorable="">
                                <a:alpha val="43137"/>
                              </a:srgbClr>
                            </a:outerShdw>
                          </a:effectLst>
                          <a:latin typeface="Cambria Math" pitchFamily="18" charset="0"/>
                          <a:ea typeface="Cambria Math" pitchFamily="18" charset="0"/>
                        </a:rPr>
                        <a:t>6</a:t>
                      </a:r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xmlns:mc="http://schemas.openxmlformats.org/markup-compatibility/2006" xmlns:a14="http://schemas.microsoft.com/office/drawing/2010/main" val="000000" mc:Ignorable="">
                                <a:alpha val="43137"/>
                              </a:srgbClr>
                            </a:outerShdw>
                          </a:effectLst>
                          <a:latin typeface="Cambria Math" pitchFamily="18" charset="0"/>
                          <a:ea typeface="Cambria Math" pitchFamily="18" charset="0"/>
                        </a:rPr>
                        <a:t>y</a:t>
                      </a:r>
                      <a:r>
                        <a:rPr lang="en-US" sz="2000" b="1" baseline="30000" dirty="0" smtClean="0">
                          <a:effectLst>
                            <a:outerShdw blurRad="38100" dist="38100" dir="2700000" algn="tl">
                              <a:srgbClr xmlns:mc="http://schemas.openxmlformats.org/markup-compatibility/2006" xmlns:a14="http://schemas.microsoft.com/office/drawing/2010/main" val="000000" mc:Ignorable="">
                                <a:alpha val="43137"/>
                              </a:srgbClr>
                            </a:outerShdw>
                          </a:effectLst>
                          <a:latin typeface="Cambria Math" pitchFamily="18" charset="0"/>
                          <a:ea typeface="Cambria Math" pitchFamily="18" charset="0"/>
                        </a:rPr>
                        <a:t>9</a:t>
                      </a:r>
                      <a:endParaRPr lang="ru-RU" sz="2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9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xmlns:mc="http://schemas.openxmlformats.org/markup-compatibility/2006" xmlns:a14="http://schemas.microsoft.com/office/drawing/2010/main" val="000000" mc:Ignorable="">
                                <a:alpha val="43137"/>
                              </a:srgbClr>
                            </a:outerShdw>
                          </a:effectLst>
                          <a:latin typeface="Cambria Math" pitchFamily="18" charset="0"/>
                          <a:ea typeface="Cambria Math" pitchFamily="18" charset="0"/>
                        </a:rPr>
                        <a:t>a</a:t>
                      </a:r>
                      <a:r>
                        <a:rPr lang="en-US" sz="2000" b="1" baseline="30000" dirty="0" smtClean="0">
                          <a:effectLst>
                            <a:outerShdw blurRad="38100" dist="38100" dir="2700000" algn="tl">
                              <a:srgbClr xmlns:mc="http://schemas.openxmlformats.org/markup-compatibility/2006" xmlns:a14="http://schemas.microsoft.com/office/drawing/2010/main" val="000000" mc:Ignorable="">
                                <a:alpha val="43137"/>
                              </a:srgbClr>
                            </a:outerShdw>
                          </a:effectLst>
                          <a:latin typeface="Cambria Math" pitchFamily="18" charset="0"/>
                          <a:ea typeface="Cambria Math" pitchFamily="18" charset="0"/>
                        </a:rPr>
                        <a:t>7</a:t>
                      </a:r>
                      <a:endParaRPr lang="ru-RU" sz="20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400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t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276872"/>
            <a:ext cx="1944216" cy="412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Рисунок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564904"/>
            <a:ext cx="1800200" cy="3547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1329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IV 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тур «Эстафета»</a:t>
            </a:r>
            <a:endParaRPr lang="ru-RU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026" name="Рисунок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3608" y="1619618"/>
            <a:ext cx="8100392" cy="4689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Рисунок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149080"/>
            <a:ext cx="1440160" cy="2433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9824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en-US" b="1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6000" b="1" dirty="0" smtClean="0">
                <a:latin typeface="Cambria Math" pitchFamily="18" charset="0"/>
                <a:ea typeface="Cambria Math" pitchFamily="18" charset="0"/>
              </a:rPr>
              <a:t>Итоги тура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484784"/>
            <a:ext cx="7498080" cy="480060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endParaRPr lang="ru-RU" sz="5400" dirty="0" smtClean="0"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  <a:p>
            <a:pPr marL="82296" indent="0" algn="ctr">
              <a:buNone/>
            </a:pPr>
            <a:r>
              <a:rPr lang="ru-RU" sz="5400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Спасибо </a:t>
            </a:r>
            <a:r>
              <a:rPr lang="ru-RU" sz="5400" dirty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за </a:t>
            </a:r>
            <a:r>
              <a:rPr lang="ru-RU" sz="5400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внимание</a:t>
            </a:r>
            <a:r>
              <a:rPr lang="en-US" sz="5400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!</a:t>
            </a:r>
            <a:endParaRPr lang="ru-RU" sz="5400" dirty="0"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026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284984"/>
            <a:ext cx="2870721" cy="3371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8369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4F271C" mc:Ignorable=""/>
      </a:dk2>
      <a:lt2>
        <a:srgbClr xmlns:mc="http://schemas.openxmlformats.org/markup-compatibility/2006" xmlns:a14="http://schemas.microsoft.com/office/drawing/2010/main" val="E7DEC9" mc:Ignorable=""/>
      </a:lt2>
      <a:accent1>
        <a:srgbClr xmlns:mc="http://schemas.openxmlformats.org/markup-compatibility/2006" xmlns:a14="http://schemas.microsoft.com/office/drawing/2010/main" val="3891A7" mc:Ignorable=""/>
      </a:accent1>
      <a:accent2>
        <a:srgbClr xmlns:mc="http://schemas.openxmlformats.org/markup-compatibility/2006" xmlns:a14="http://schemas.microsoft.com/office/drawing/2010/main" val="FEB80A" mc:Ignorable=""/>
      </a:accent2>
      <a:accent3>
        <a:srgbClr xmlns:mc="http://schemas.openxmlformats.org/markup-compatibility/2006" xmlns:a14="http://schemas.microsoft.com/office/drawing/2010/main" val="C32D2E" mc:Ignorable=""/>
      </a:accent3>
      <a:accent4>
        <a:srgbClr xmlns:mc="http://schemas.openxmlformats.org/markup-compatibility/2006" xmlns:a14="http://schemas.microsoft.com/office/drawing/2010/main" val="84AA33" mc:Ignorable=""/>
      </a:accent4>
      <a:accent5>
        <a:srgbClr xmlns:mc="http://schemas.openxmlformats.org/markup-compatibility/2006" xmlns:a14="http://schemas.microsoft.com/office/drawing/2010/main" val="964305" mc:Ignorable=""/>
      </a:accent5>
      <a:accent6>
        <a:srgbClr xmlns:mc="http://schemas.openxmlformats.org/markup-compatibility/2006" xmlns:a14="http://schemas.microsoft.com/office/drawing/2010/main" val="475A8D" mc:Ignorable=""/>
      </a:accent6>
      <a:hlink>
        <a:srgbClr xmlns:mc="http://schemas.openxmlformats.org/markup-compatibility/2006" xmlns:a14="http://schemas.microsoft.com/office/drawing/2010/main" val="8DC765" mc:Ignorable=""/>
      </a:hlink>
      <a:folHlink>
        <a:srgbClr xmlns:mc="http://schemas.openxmlformats.org/markup-compatibility/2006" xmlns:a14="http://schemas.microsoft.com/office/drawing/2010/main" val="AA8A14" mc:Ignorable="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xmlns:mc="http://schemas.openxmlformats.org/markup-compatibility/2006" xmlns:a14="http://schemas.microsoft.com/office/drawing/2010/main" val="000000" mc:Ignorable="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xmlns:mc="http://schemas.openxmlformats.org/markup-compatibility/2006" xmlns:a14="http://schemas.microsoft.com/office/drawing/2010/main" val="000000" mc:Ignorable="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xmlns:mc="http://schemas.openxmlformats.org/markup-compatibility/2006" xmlns:a14="http://schemas.microsoft.com/office/drawing/2010/main" val="000000" mc:Ignorable="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177</TotalTime>
  <Words>395</Words>
  <Application>Microsoft Office PowerPoint</Application>
  <PresentationFormat>Экран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Презентация PowerPoint</vt:lpstr>
      <vt:lpstr>Цели урока </vt:lpstr>
      <vt:lpstr>Этапы математического турнира</vt:lpstr>
      <vt:lpstr>Презентация PowerPoint</vt:lpstr>
      <vt:lpstr> I  тур «Разминка умов»</vt:lpstr>
      <vt:lpstr>II тур «Теоретический»</vt:lpstr>
      <vt:lpstr>III тур «Поле чудес»</vt:lpstr>
      <vt:lpstr>IV тур «Эстафета»</vt:lpstr>
      <vt:lpstr> Итоги тура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Танюшка</dc:creator>
  <cp:lastModifiedBy>Танюшка</cp:lastModifiedBy>
  <cp:revision>46</cp:revision>
  <dcterms:created xsi:type="dcterms:W3CDTF">2012-03-29T13:36:08Z</dcterms:created>
  <dcterms:modified xsi:type="dcterms:W3CDTF">2012-03-31T13:32:35Z</dcterms:modified>
</cp:coreProperties>
</file>