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58" r:id="rId2"/>
  </p:sldMasterIdLst>
  <p:handoutMasterIdLst>
    <p:handoutMasterId r:id="rId12"/>
  </p:handoutMasterIdLst>
  <p:sldIdLst>
    <p:sldId id="273" r:id="rId3"/>
    <p:sldId id="272" r:id="rId4"/>
    <p:sldId id="270" r:id="rId5"/>
    <p:sldId id="257" r:id="rId6"/>
    <p:sldId id="259" r:id="rId7"/>
    <p:sldId id="258" r:id="rId8"/>
    <p:sldId id="260" r:id="rId9"/>
    <p:sldId id="27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FFFF"/>
    <a:srgbClr val="99CC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06" autoAdjust="0"/>
    <p:restoredTop sz="94660"/>
  </p:normalViewPr>
  <p:slideViewPr>
    <p:cSldViewPr>
      <p:cViewPr varScale="1">
        <p:scale>
          <a:sx n="93" d="100"/>
          <a:sy n="93" d="100"/>
        </p:scale>
        <p:origin x="-108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5" Type="http://schemas.openxmlformats.org/officeDocument/2006/relationships/slide" Target="../slides/slide9.xml"/><Relationship Id="rId4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83586B-D92C-44E3-87D4-33AAAF259097}" type="doc">
      <dgm:prSet loTypeId="urn:microsoft.com/office/officeart/2005/8/layout/default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DFFCFD6-7215-4A5F-8831-6B91E24FAFA5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Координатная</a:t>
          </a:r>
        </a:p>
        <a:p>
          <a:r>
            <a:rPr lang="ru-RU" dirty="0" smtClean="0">
              <a:hlinkClick xmlns:r="http://schemas.openxmlformats.org/officeDocument/2006/relationships" r:id="rId1" action="ppaction://hlinksldjump"/>
            </a:rPr>
            <a:t>прямая</a:t>
          </a:r>
          <a:endParaRPr lang="ru-RU" dirty="0"/>
        </a:p>
      </dgm:t>
    </dgm:pt>
    <dgm:pt modelId="{7FF8BCC3-A25F-4EDD-807F-254C118E599F}" type="parTrans" cxnId="{C0DE6167-5E2E-4BB2-BE87-ED10E5918393}">
      <dgm:prSet/>
      <dgm:spPr/>
      <dgm:t>
        <a:bodyPr/>
        <a:lstStyle/>
        <a:p>
          <a:endParaRPr lang="ru-RU"/>
        </a:p>
      </dgm:t>
    </dgm:pt>
    <dgm:pt modelId="{2C45C472-8D25-44AB-A64A-983D39F12853}" type="sibTrans" cxnId="{C0DE6167-5E2E-4BB2-BE87-ED10E5918393}">
      <dgm:prSet/>
      <dgm:spPr/>
      <dgm:t>
        <a:bodyPr/>
        <a:lstStyle/>
        <a:p>
          <a:endParaRPr lang="ru-RU"/>
        </a:p>
      </dgm:t>
    </dgm:pt>
    <dgm:pt modelId="{1FE6D220-A776-4BBE-9C2E-C23CF566E58C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Координатная плоскость</a:t>
          </a:r>
          <a:endParaRPr lang="ru-RU" dirty="0"/>
        </a:p>
      </dgm:t>
    </dgm:pt>
    <dgm:pt modelId="{F7CC6515-D5A2-431E-A79F-BFCC02164B90}" type="parTrans" cxnId="{7941CACA-5967-4F28-8DAF-094E0D575A00}">
      <dgm:prSet/>
      <dgm:spPr/>
      <dgm:t>
        <a:bodyPr/>
        <a:lstStyle/>
        <a:p>
          <a:endParaRPr lang="ru-RU"/>
        </a:p>
      </dgm:t>
    </dgm:pt>
    <dgm:pt modelId="{DB9E3520-0DD5-480A-9ABC-20DB4888B9D0}" type="sibTrans" cxnId="{7941CACA-5967-4F28-8DAF-094E0D575A00}">
      <dgm:prSet/>
      <dgm:spPr/>
      <dgm:t>
        <a:bodyPr/>
        <a:lstStyle/>
        <a:p>
          <a:endParaRPr lang="ru-RU"/>
        </a:p>
      </dgm:t>
    </dgm:pt>
    <dgm:pt modelId="{DA98CF74-58DD-470D-A2F8-05869E53496D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Координаты</a:t>
          </a:r>
        </a:p>
        <a:p>
          <a:r>
            <a:rPr lang="ru-RU" dirty="0" smtClean="0">
              <a:hlinkClick xmlns:r="http://schemas.openxmlformats.org/officeDocument/2006/relationships" r:id="rId3" action="ppaction://hlinksldjump"/>
            </a:rPr>
            <a:t>точки</a:t>
          </a:r>
          <a:endParaRPr lang="ru-RU" dirty="0"/>
        </a:p>
      </dgm:t>
    </dgm:pt>
    <dgm:pt modelId="{5C2F3948-668F-4769-8945-9B8627BA6DA5}" type="parTrans" cxnId="{2A284009-539E-4678-AEB6-67A12A4E1063}">
      <dgm:prSet/>
      <dgm:spPr/>
      <dgm:t>
        <a:bodyPr/>
        <a:lstStyle/>
        <a:p>
          <a:endParaRPr lang="ru-RU"/>
        </a:p>
      </dgm:t>
    </dgm:pt>
    <dgm:pt modelId="{D1E4C501-D9E4-40C9-A0BD-EFEA16A03C32}" type="sibTrans" cxnId="{2A284009-539E-4678-AEB6-67A12A4E1063}">
      <dgm:prSet/>
      <dgm:spPr/>
      <dgm:t>
        <a:bodyPr/>
        <a:lstStyle/>
        <a:p>
          <a:endParaRPr lang="ru-RU"/>
        </a:p>
      </dgm:t>
    </dgm:pt>
    <dgm:pt modelId="{A7C5B192-6812-46CD-95AA-A4A7660ED063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4" action="ppaction://hlinksldjump"/>
            </a:rPr>
            <a:t>Как построить точку по заданным координатам</a:t>
          </a:r>
          <a:endParaRPr lang="ru-RU" dirty="0"/>
        </a:p>
      </dgm:t>
    </dgm:pt>
    <dgm:pt modelId="{6E2745C4-D94B-4B46-BDA3-66B8847ECEC0}" type="parTrans" cxnId="{DABB1007-B249-4728-9835-F8926828EBC0}">
      <dgm:prSet/>
      <dgm:spPr/>
      <dgm:t>
        <a:bodyPr/>
        <a:lstStyle/>
        <a:p>
          <a:endParaRPr lang="ru-RU"/>
        </a:p>
      </dgm:t>
    </dgm:pt>
    <dgm:pt modelId="{738ECD86-D169-477A-A01C-890AA05C614E}" type="sibTrans" cxnId="{DABB1007-B249-4728-9835-F8926828EBC0}">
      <dgm:prSet/>
      <dgm:spPr/>
      <dgm:t>
        <a:bodyPr/>
        <a:lstStyle/>
        <a:p>
          <a:endParaRPr lang="ru-RU"/>
        </a:p>
      </dgm:t>
    </dgm:pt>
    <dgm:pt modelId="{90606FE2-FC25-4A81-B373-89EF73637F75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5" action="ppaction://hlinksldjump"/>
            </a:rPr>
            <a:t>Определение координат точки</a:t>
          </a:r>
          <a:endParaRPr lang="ru-RU" dirty="0"/>
        </a:p>
      </dgm:t>
    </dgm:pt>
    <dgm:pt modelId="{656AB581-7D48-4A15-AFF4-98C16DD33791}" type="parTrans" cxnId="{727FD972-4CEF-4244-9A3D-6DD2ED329AE6}">
      <dgm:prSet/>
      <dgm:spPr/>
      <dgm:t>
        <a:bodyPr/>
        <a:lstStyle/>
        <a:p>
          <a:endParaRPr lang="ru-RU"/>
        </a:p>
      </dgm:t>
    </dgm:pt>
    <dgm:pt modelId="{82522131-90B3-442C-972E-6CDF2AE32990}" type="sibTrans" cxnId="{727FD972-4CEF-4244-9A3D-6DD2ED329AE6}">
      <dgm:prSet/>
      <dgm:spPr/>
      <dgm:t>
        <a:bodyPr/>
        <a:lstStyle/>
        <a:p>
          <a:endParaRPr lang="ru-RU"/>
        </a:p>
      </dgm:t>
    </dgm:pt>
    <dgm:pt modelId="{5EE2B233-1112-4DBD-A0FF-CF68E8949AB3}" type="pres">
      <dgm:prSet presAssocID="{6E83586B-D92C-44E3-87D4-33AAAF2590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615C68-52F8-4DD7-BC6D-A19959B337AF}" type="pres">
      <dgm:prSet presAssocID="{FDFFCFD6-7215-4A5F-8831-6B91E24FAF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F98D6-C9BB-4947-98EA-ECB7C8F26513}" type="pres">
      <dgm:prSet presAssocID="{2C45C472-8D25-44AB-A64A-983D39F12853}" presName="sibTrans" presStyleCnt="0"/>
      <dgm:spPr/>
    </dgm:pt>
    <dgm:pt modelId="{449F48B1-AD67-4FA4-8FFD-A082469A9627}" type="pres">
      <dgm:prSet presAssocID="{1FE6D220-A776-4BBE-9C2E-C23CF566E58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C6ABF-F164-4D50-B4C9-46B78D7C35B0}" type="pres">
      <dgm:prSet presAssocID="{DB9E3520-0DD5-480A-9ABC-20DB4888B9D0}" presName="sibTrans" presStyleCnt="0"/>
      <dgm:spPr/>
    </dgm:pt>
    <dgm:pt modelId="{1CCC07AB-DDFA-43D0-964C-EB6FF38D0DF5}" type="pres">
      <dgm:prSet presAssocID="{DA98CF74-58DD-470D-A2F8-05869E53496D}" presName="node" presStyleLbl="node1" presStyleIdx="2" presStyleCnt="5" custLinFactNeighborX="479" custLinFactNeighborY="-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1809F-283E-4853-9659-17853E8F4AEA}" type="pres">
      <dgm:prSet presAssocID="{D1E4C501-D9E4-40C9-A0BD-EFEA16A03C32}" presName="sibTrans" presStyleCnt="0"/>
      <dgm:spPr/>
    </dgm:pt>
    <dgm:pt modelId="{53988843-7123-4928-907D-E8D212D99978}" type="pres">
      <dgm:prSet presAssocID="{A7C5B192-6812-46CD-95AA-A4A7660ED06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0AD57-3025-4490-BEBA-B6C6B942D70A}" type="pres">
      <dgm:prSet presAssocID="{738ECD86-D169-477A-A01C-890AA05C614E}" presName="sibTrans" presStyleCnt="0"/>
      <dgm:spPr/>
    </dgm:pt>
    <dgm:pt modelId="{B7BD14F9-0848-40B5-976B-48539132EDFB}" type="pres">
      <dgm:prSet presAssocID="{90606FE2-FC25-4A81-B373-89EF73637F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090D65-23B5-4AFD-9A09-26245B960940}" type="presOf" srcId="{1FE6D220-A776-4BBE-9C2E-C23CF566E58C}" destId="{449F48B1-AD67-4FA4-8FFD-A082469A9627}" srcOrd="0" destOrd="0" presId="urn:microsoft.com/office/officeart/2005/8/layout/default"/>
    <dgm:cxn modelId="{5B31ECD7-E66C-4254-A4D3-04F1316BFDF9}" type="presOf" srcId="{A7C5B192-6812-46CD-95AA-A4A7660ED063}" destId="{53988843-7123-4928-907D-E8D212D99978}" srcOrd="0" destOrd="0" presId="urn:microsoft.com/office/officeart/2005/8/layout/default"/>
    <dgm:cxn modelId="{19E72371-6ACD-4B3D-8E56-1FF6E8D0BDBF}" type="presOf" srcId="{6E83586B-D92C-44E3-87D4-33AAAF259097}" destId="{5EE2B233-1112-4DBD-A0FF-CF68E8949AB3}" srcOrd="0" destOrd="0" presId="urn:microsoft.com/office/officeart/2005/8/layout/default"/>
    <dgm:cxn modelId="{C0DE6167-5E2E-4BB2-BE87-ED10E5918393}" srcId="{6E83586B-D92C-44E3-87D4-33AAAF259097}" destId="{FDFFCFD6-7215-4A5F-8831-6B91E24FAFA5}" srcOrd="0" destOrd="0" parTransId="{7FF8BCC3-A25F-4EDD-807F-254C118E599F}" sibTransId="{2C45C472-8D25-44AB-A64A-983D39F12853}"/>
    <dgm:cxn modelId="{DABB1007-B249-4728-9835-F8926828EBC0}" srcId="{6E83586B-D92C-44E3-87D4-33AAAF259097}" destId="{A7C5B192-6812-46CD-95AA-A4A7660ED063}" srcOrd="3" destOrd="0" parTransId="{6E2745C4-D94B-4B46-BDA3-66B8847ECEC0}" sibTransId="{738ECD86-D169-477A-A01C-890AA05C614E}"/>
    <dgm:cxn modelId="{7941CACA-5967-4F28-8DAF-094E0D575A00}" srcId="{6E83586B-D92C-44E3-87D4-33AAAF259097}" destId="{1FE6D220-A776-4BBE-9C2E-C23CF566E58C}" srcOrd="1" destOrd="0" parTransId="{F7CC6515-D5A2-431E-A79F-BFCC02164B90}" sibTransId="{DB9E3520-0DD5-480A-9ABC-20DB4888B9D0}"/>
    <dgm:cxn modelId="{2A284009-539E-4678-AEB6-67A12A4E1063}" srcId="{6E83586B-D92C-44E3-87D4-33AAAF259097}" destId="{DA98CF74-58DD-470D-A2F8-05869E53496D}" srcOrd="2" destOrd="0" parTransId="{5C2F3948-668F-4769-8945-9B8627BA6DA5}" sibTransId="{D1E4C501-D9E4-40C9-A0BD-EFEA16A03C32}"/>
    <dgm:cxn modelId="{4FEAAFC6-16E7-4A05-A017-B3B456AF7AAF}" type="presOf" srcId="{90606FE2-FC25-4A81-B373-89EF73637F75}" destId="{B7BD14F9-0848-40B5-976B-48539132EDFB}" srcOrd="0" destOrd="0" presId="urn:microsoft.com/office/officeart/2005/8/layout/default"/>
    <dgm:cxn modelId="{727FD972-4CEF-4244-9A3D-6DD2ED329AE6}" srcId="{6E83586B-D92C-44E3-87D4-33AAAF259097}" destId="{90606FE2-FC25-4A81-B373-89EF73637F75}" srcOrd="4" destOrd="0" parTransId="{656AB581-7D48-4A15-AFF4-98C16DD33791}" sibTransId="{82522131-90B3-442C-972E-6CDF2AE32990}"/>
    <dgm:cxn modelId="{1A7817C0-597D-4098-868B-EC1EEF713F03}" type="presOf" srcId="{FDFFCFD6-7215-4A5F-8831-6B91E24FAFA5}" destId="{BC615C68-52F8-4DD7-BC6D-A19959B337AF}" srcOrd="0" destOrd="0" presId="urn:microsoft.com/office/officeart/2005/8/layout/default"/>
    <dgm:cxn modelId="{F908B76A-B80E-45BC-9A80-28FA1BE145F8}" type="presOf" srcId="{DA98CF74-58DD-470D-A2F8-05869E53496D}" destId="{1CCC07AB-DDFA-43D0-964C-EB6FF38D0DF5}" srcOrd="0" destOrd="0" presId="urn:microsoft.com/office/officeart/2005/8/layout/default"/>
    <dgm:cxn modelId="{3CB852D7-1719-412F-B979-BB488044B9A2}" type="presParOf" srcId="{5EE2B233-1112-4DBD-A0FF-CF68E8949AB3}" destId="{BC615C68-52F8-4DD7-BC6D-A19959B337AF}" srcOrd="0" destOrd="0" presId="urn:microsoft.com/office/officeart/2005/8/layout/default"/>
    <dgm:cxn modelId="{30E23BC3-4744-4694-93C2-89F65C8F81A3}" type="presParOf" srcId="{5EE2B233-1112-4DBD-A0FF-CF68E8949AB3}" destId="{2BDF98D6-C9BB-4947-98EA-ECB7C8F26513}" srcOrd="1" destOrd="0" presId="urn:microsoft.com/office/officeart/2005/8/layout/default"/>
    <dgm:cxn modelId="{A30F4650-4674-40F4-BF6F-609E2F99652E}" type="presParOf" srcId="{5EE2B233-1112-4DBD-A0FF-CF68E8949AB3}" destId="{449F48B1-AD67-4FA4-8FFD-A082469A9627}" srcOrd="2" destOrd="0" presId="urn:microsoft.com/office/officeart/2005/8/layout/default"/>
    <dgm:cxn modelId="{7C48B599-1262-4312-96B5-998D49359FF4}" type="presParOf" srcId="{5EE2B233-1112-4DBD-A0FF-CF68E8949AB3}" destId="{610C6ABF-F164-4D50-B4C9-46B78D7C35B0}" srcOrd="3" destOrd="0" presId="urn:microsoft.com/office/officeart/2005/8/layout/default"/>
    <dgm:cxn modelId="{1C72A442-3459-4836-8539-123ADF37DE39}" type="presParOf" srcId="{5EE2B233-1112-4DBD-A0FF-CF68E8949AB3}" destId="{1CCC07AB-DDFA-43D0-964C-EB6FF38D0DF5}" srcOrd="4" destOrd="0" presId="urn:microsoft.com/office/officeart/2005/8/layout/default"/>
    <dgm:cxn modelId="{75FF206B-977F-49A8-9405-30315DDA6C04}" type="presParOf" srcId="{5EE2B233-1112-4DBD-A0FF-CF68E8949AB3}" destId="{AAB1809F-283E-4853-9659-17853E8F4AEA}" srcOrd="5" destOrd="0" presId="urn:microsoft.com/office/officeart/2005/8/layout/default"/>
    <dgm:cxn modelId="{2AA6DD9F-1A0D-40CF-9A96-DC4AC1043C9E}" type="presParOf" srcId="{5EE2B233-1112-4DBD-A0FF-CF68E8949AB3}" destId="{53988843-7123-4928-907D-E8D212D99978}" srcOrd="6" destOrd="0" presId="urn:microsoft.com/office/officeart/2005/8/layout/default"/>
    <dgm:cxn modelId="{8F1265D0-065C-4DC1-B34C-9B993816A67A}" type="presParOf" srcId="{5EE2B233-1112-4DBD-A0FF-CF68E8949AB3}" destId="{5C00AD57-3025-4490-BEBA-B6C6B942D70A}" srcOrd="7" destOrd="0" presId="urn:microsoft.com/office/officeart/2005/8/layout/default"/>
    <dgm:cxn modelId="{5EAEAB2A-C929-465B-B83A-EA79FDAF1913}" type="presParOf" srcId="{5EE2B233-1112-4DBD-A0FF-CF68E8949AB3}" destId="{B7BD14F9-0848-40B5-976B-48539132EDFB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2826E9A-AA9A-4553-8B7B-F7BA1D5C6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D0523-F683-42E3-916D-163377FFB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75BE9-9542-4A74-86D5-A6ADD0E92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57910-E7B3-487F-A470-BA8E36940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8F0BF-8C11-4138-98F7-97788E5FF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B53A5-C708-4451-86FE-EAB9D0171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C0650-8333-4BA2-80ED-E1563B1EA0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F6D74-2B76-436B-B184-250ED3883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2A98E-512C-43DA-9C36-36EE5DC78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8E8FA-D08F-4E99-915B-AE64E38C1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656BC-3501-4EC7-B4FF-E968777FB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7584F-2326-4248-B2B2-A2F52109D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8983E-3E8F-4990-A7BF-6F075CADC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43BE-22C7-4651-A6A7-5F2CB022D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F41AD-1BB0-4964-B49B-674F4161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60E60-D8D1-492E-B9B8-26B27F7EF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4899A-6F03-402A-A3AE-D6EDA671F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492BB-A6E6-440B-836A-7A1DBA962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0FDBB-0C26-4354-B20D-99D800D464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F8120-F681-4090-A985-39166444B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B958-8A78-4235-AAB7-58A857115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73044-2868-4CF4-8687-6C477D9A4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8D1B8-D34E-4270-AED3-894267233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7149-1A1C-44B7-926E-C5AB4FC54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3477EB0-4C29-47A0-90BB-6B304AE2E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C82A589-37C4-4B22-B862-C6AB0F3ED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73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73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73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3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3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73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73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73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73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8" y="32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8" y="17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7" y="88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3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7" y="13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73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openxmlformats.org/officeDocument/2006/relationships/hyperlink" Target="&#1091;&#1088;&#1086;&#1082;.pptx" TargetMode="Externa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142852"/>
          <a:ext cx="864399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9" name="Picture 44" descr="netscap">
            <a:hlinkClick r:id="rId6" action="ppaction://hlinkpres?slideindex=1&amp;slidetitle=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Координатная прямая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762000" y="3505200"/>
            <a:ext cx="792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4267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48768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762000" y="3505200"/>
            <a:ext cx="792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4191000" y="2590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4500563" y="3429000"/>
            <a:ext cx="4643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000" b="1">
                <a:latin typeface="Times New Roman" pitchFamily="18" charset="0"/>
              </a:rPr>
              <a:t>1                                                  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4635500" y="36449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000" b="1">
                <a:latin typeface="Times New Roman" pitchFamily="18" charset="0"/>
              </a:rPr>
              <a:t>                                                   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4419600" y="34290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000" b="1">
                <a:latin typeface="Times New Roman" pitchFamily="18" charset="0"/>
              </a:rPr>
              <a:t>1       2     3     4     5     6     7               Х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838200" y="35052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  -7     -6    -5   -4    -3    -2   -1    0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762000" y="3505200"/>
            <a:ext cx="792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48768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53340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57912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62484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67056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71628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Line 13"/>
          <p:cNvSpPr>
            <a:spLocks noChangeShapeType="1"/>
          </p:cNvSpPr>
          <p:nvPr/>
        </p:nvSpPr>
        <p:spPr bwMode="auto">
          <a:xfrm>
            <a:off x="76200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>
            <a:off x="2124075" y="33575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7" name="Line 15"/>
          <p:cNvSpPr>
            <a:spLocks noChangeShapeType="1"/>
          </p:cNvSpPr>
          <p:nvPr/>
        </p:nvSpPr>
        <p:spPr bwMode="auto">
          <a:xfrm>
            <a:off x="16764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Line 16"/>
          <p:cNvSpPr>
            <a:spLocks noChangeShapeType="1"/>
          </p:cNvSpPr>
          <p:nvPr/>
        </p:nvSpPr>
        <p:spPr bwMode="auto">
          <a:xfrm>
            <a:off x="21336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Line 17"/>
          <p:cNvSpPr>
            <a:spLocks noChangeShapeType="1"/>
          </p:cNvSpPr>
          <p:nvPr/>
        </p:nvSpPr>
        <p:spPr bwMode="auto">
          <a:xfrm>
            <a:off x="25908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Line 18"/>
          <p:cNvSpPr>
            <a:spLocks noChangeShapeType="1"/>
          </p:cNvSpPr>
          <p:nvPr/>
        </p:nvSpPr>
        <p:spPr bwMode="auto">
          <a:xfrm>
            <a:off x="30480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Line 19"/>
          <p:cNvSpPr>
            <a:spLocks noChangeShapeType="1"/>
          </p:cNvSpPr>
          <p:nvPr/>
        </p:nvSpPr>
        <p:spPr bwMode="auto">
          <a:xfrm>
            <a:off x="35052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Line 20"/>
          <p:cNvSpPr>
            <a:spLocks noChangeShapeType="1"/>
          </p:cNvSpPr>
          <p:nvPr/>
        </p:nvSpPr>
        <p:spPr bwMode="auto">
          <a:xfrm>
            <a:off x="39624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3" name="Line 21"/>
          <p:cNvSpPr>
            <a:spLocks noChangeShapeType="1"/>
          </p:cNvSpPr>
          <p:nvPr/>
        </p:nvSpPr>
        <p:spPr bwMode="auto">
          <a:xfrm>
            <a:off x="4343400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Text Box 22"/>
          <p:cNvSpPr txBox="1">
            <a:spLocks noChangeArrowheads="1"/>
          </p:cNvSpPr>
          <p:nvPr/>
        </p:nvSpPr>
        <p:spPr bwMode="auto">
          <a:xfrm>
            <a:off x="5181600" y="2590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endParaRPr lang="ru-RU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165" name="Text Box 23"/>
          <p:cNvSpPr txBox="1">
            <a:spLocks noChangeArrowheads="1"/>
          </p:cNvSpPr>
          <p:nvPr/>
        </p:nvSpPr>
        <p:spPr bwMode="auto">
          <a:xfrm>
            <a:off x="3657600" y="2590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B</a:t>
            </a:r>
            <a:endParaRPr lang="ru-RU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166" name="Text Box 24"/>
          <p:cNvSpPr txBox="1">
            <a:spLocks noChangeArrowheads="1"/>
          </p:cNvSpPr>
          <p:nvPr/>
        </p:nvSpPr>
        <p:spPr bwMode="auto">
          <a:xfrm>
            <a:off x="2133600" y="2590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C</a:t>
            </a:r>
            <a:endParaRPr lang="ru-RU" sz="3200" b="1">
              <a:latin typeface="Times New Roman" pitchFamily="18" charset="0"/>
            </a:endParaRPr>
          </a:p>
        </p:txBody>
      </p:sp>
      <p:sp>
        <p:nvSpPr>
          <p:cNvPr id="6167" name="Text Box 25"/>
          <p:cNvSpPr txBox="1">
            <a:spLocks noChangeArrowheads="1"/>
          </p:cNvSpPr>
          <p:nvPr/>
        </p:nvSpPr>
        <p:spPr bwMode="auto">
          <a:xfrm>
            <a:off x="4191000" y="2590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6168" name="Oval 26"/>
          <p:cNvSpPr>
            <a:spLocks noChangeArrowheads="1"/>
          </p:cNvSpPr>
          <p:nvPr/>
        </p:nvSpPr>
        <p:spPr bwMode="auto">
          <a:xfrm>
            <a:off x="52578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9" name="Oval 27"/>
          <p:cNvSpPr>
            <a:spLocks noChangeArrowheads="1"/>
          </p:cNvSpPr>
          <p:nvPr/>
        </p:nvSpPr>
        <p:spPr bwMode="auto">
          <a:xfrm>
            <a:off x="428625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0" name="Oval 28"/>
          <p:cNvSpPr>
            <a:spLocks noChangeArrowheads="1"/>
          </p:cNvSpPr>
          <p:nvPr/>
        </p:nvSpPr>
        <p:spPr bwMode="auto">
          <a:xfrm>
            <a:off x="2286000" y="342900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1" name="Oval 29"/>
          <p:cNvSpPr>
            <a:spLocks noChangeArrowheads="1"/>
          </p:cNvSpPr>
          <p:nvPr/>
        </p:nvSpPr>
        <p:spPr bwMode="auto">
          <a:xfrm>
            <a:off x="38862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72" name="Text Box 30"/>
          <p:cNvSpPr txBox="1">
            <a:spLocks noChangeArrowheads="1"/>
          </p:cNvSpPr>
          <p:nvPr/>
        </p:nvSpPr>
        <p:spPr bwMode="auto">
          <a:xfrm>
            <a:off x="468313" y="333375"/>
            <a:ext cx="741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rgbClr val="FF0000"/>
                </a:solidFill>
                <a:latin typeface="Times New Roman" pitchFamily="18" charset="0"/>
              </a:rPr>
              <a:t>Назовите координаты точек</a:t>
            </a:r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6173" name="Picture 44" descr="netscap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221" name="Line 3"/>
            <p:cNvSpPr>
              <a:spLocks noChangeShapeType="1"/>
            </p:cNvSpPr>
            <p:nvPr/>
          </p:nvSpPr>
          <p:spPr bwMode="auto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2" name="Line 4"/>
            <p:cNvSpPr>
              <a:spLocks noChangeShapeType="1"/>
            </p:cNvSpPr>
            <p:nvPr/>
          </p:nvSpPr>
          <p:spPr bwMode="auto">
            <a:xfrm>
              <a:off x="39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3" name="Line 5"/>
            <p:cNvSpPr>
              <a:spLocks noChangeShapeType="1"/>
            </p:cNvSpPr>
            <p:nvPr/>
          </p:nvSpPr>
          <p:spPr bwMode="auto">
            <a:xfrm>
              <a:off x="451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4" name="Line 6"/>
            <p:cNvSpPr>
              <a:spLocks noChangeShapeType="1"/>
            </p:cNvSpPr>
            <p:nvPr/>
          </p:nvSpPr>
          <p:spPr bwMode="auto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5" name="Line 7"/>
            <p:cNvSpPr>
              <a:spLocks noChangeShapeType="1"/>
            </p:cNvSpPr>
            <p:nvPr/>
          </p:nvSpPr>
          <p:spPr bwMode="auto">
            <a:xfrm>
              <a:off x="51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6" name="Line 8"/>
            <p:cNvSpPr>
              <a:spLocks noChangeShapeType="1"/>
            </p:cNvSpPr>
            <p:nvPr/>
          </p:nvSpPr>
          <p:spPr bwMode="auto">
            <a:xfrm>
              <a:off x="54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7" name="Line 9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8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29" name="Line 11"/>
            <p:cNvSpPr>
              <a:spLocks noChangeShapeType="1"/>
            </p:cNvSpPr>
            <p:nvPr/>
          </p:nvSpPr>
          <p:spPr bwMode="auto">
            <a:xfrm>
              <a:off x="0" y="278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0" name="Line 12"/>
            <p:cNvSpPr>
              <a:spLocks noChangeShapeType="1"/>
            </p:cNvSpPr>
            <p:nvPr/>
          </p:nvSpPr>
          <p:spPr bwMode="auto">
            <a:xfrm>
              <a:off x="0" y="3072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1" name="Line 13"/>
            <p:cNvSpPr>
              <a:spLocks noChangeShapeType="1"/>
            </p:cNvSpPr>
            <p:nvPr/>
          </p:nvSpPr>
          <p:spPr bwMode="auto">
            <a:xfrm>
              <a:off x="0" y="422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2" name="Line 14"/>
            <p:cNvSpPr>
              <a:spLocks noChangeShapeType="1"/>
            </p:cNvSpPr>
            <p:nvPr/>
          </p:nvSpPr>
          <p:spPr bwMode="auto">
            <a:xfrm>
              <a:off x="0" y="249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3" name="Line 15"/>
            <p:cNvSpPr>
              <a:spLocks noChangeShapeType="1"/>
            </p:cNvSpPr>
            <p:nvPr/>
          </p:nvSpPr>
          <p:spPr bwMode="auto">
            <a:xfrm>
              <a:off x="0" y="220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4" name="Line 16"/>
            <p:cNvSpPr>
              <a:spLocks noChangeShapeType="1"/>
            </p:cNvSpPr>
            <p:nvPr/>
          </p:nvSpPr>
          <p:spPr bwMode="auto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5" name="Line 17"/>
            <p:cNvSpPr>
              <a:spLocks noChangeShapeType="1"/>
            </p:cNvSpPr>
            <p:nvPr/>
          </p:nvSpPr>
          <p:spPr bwMode="auto">
            <a:xfrm>
              <a:off x="0" y="163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6" name="Line 18"/>
            <p:cNvSpPr>
              <a:spLocks noChangeShapeType="1"/>
            </p:cNvSpPr>
            <p:nvPr/>
          </p:nvSpPr>
          <p:spPr bwMode="auto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7" name="Line 19"/>
            <p:cNvSpPr>
              <a:spLocks noChangeShapeType="1"/>
            </p:cNvSpPr>
            <p:nvPr/>
          </p:nvSpPr>
          <p:spPr bwMode="auto">
            <a:xfrm>
              <a:off x="0" y="1056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8" name="Line 20"/>
            <p:cNvSpPr>
              <a:spLocks noChangeShapeType="1"/>
            </p:cNvSpPr>
            <p:nvPr/>
          </p:nvSpPr>
          <p:spPr bwMode="auto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39" name="Line 21"/>
            <p:cNvSpPr>
              <a:spLocks noChangeShapeType="1"/>
            </p:cNvSpPr>
            <p:nvPr/>
          </p:nvSpPr>
          <p:spPr bwMode="auto">
            <a:xfrm>
              <a:off x="0" y="393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0" name="Line 22"/>
            <p:cNvSpPr>
              <a:spLocks noChangeShapeType="1"/>
            </p:cNvSpPr>
            <p:nvPr/>
          </p:nvSpPr>
          <p:spPr bwMode="auto">
            <a:xfrm>
              <a:off x="0" y="3648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1" name="Line 23"/>
            <p:cNvSpPr>
              <a:spLocks noChangeShapeType="1"/>
            </p:cNvSpPr>
            <p:nvPr/>
          </p:nvSpPr>
          <p:spPr bwMode="auto">
            <a:xfrm>
              <a:off x="0" y="3360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2" name="Line 24"/>
            <p:cNvSpPr>
              <a:spLocks noChangeShapeType="1"/>
            </p:cNvSpPr>
            <p:nvPr/>
          </p:nvSpPr>
          <p:spPr bwMode="auto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3" name="Line 25"/>
            <p:cNvSpPr>
              <a:spLocks noChangeShapeType="1"/>
            </p:cNvSpPr>
            <p:nvPr/>
          </p:nvSpPr>
          <p:spPr bwMode="auto">
            <a:xfrm>
              <a:off x="278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4" name="Line 26"/>
            <p:cNvSpPr>
              <a:spLocks noChangeShapeType="1"/>
            </p:cNvSpPr>
            <p:nvPr/>
          </p:nvSpPr>
          <p:spPr bwMode="auto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5" name="Line 27"/>
            <p:cNvSpPr>
              <a:spLocks noChangeShapeType="1"/>
            </p:cNvSpPr>
            <p:nvPr/>
          </p:nvSpPr>
          <p:spPr bwMode="auto">
            <a:xfrm>
              <a:off x="336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6" name="Line 28"/>
            <p:cNvSpPr>
              <a:spLocks noChangeShapeType="1"/>
            </p:cNvSpPr>
            <p:nvPr/>
          </p:nvSpPr>
          <p:spPr bwMode="auto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7" name="Line 29"/>
            <p:cNvSpPr>
              <a:spLocks noChangeShapeType="1"/>
            </p:cNvSpPr>
            <p:nvPr/>
          </p:nvSpPr>
          <p:spPr bwMode="auto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8" name="Line 30"/>
            <p:cNvSpPr>
              <a:spLocks noChangeShapeType="1"/>
            </p:cNvSpPr>
            <p:nvPr/>
          </p:nvSpPr>
          <p:spPr bwMode="auto">
            <a:xfrm>
              <a:off x="163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49" name="Line 31"/>
            <p:cNvSpPr>
              <a:spLocks noChangeShapeType="1"/>
            </p:cNvSpPr>
            <p:nvPr/>
          </p:nvSpPr>
          <p:spPr bwMode="auto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50" name="Line 32"/>
            <p:cNvSpPr>
              <a:spLocks noChangeShapeType="1"/>
            </p:cNvSpPr>
            <p:nvPr/>
          </p:nvSpPr>
          <p:spPr bwMode="auto">
            <a:xfrm>
              <a:off x="220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51" name="Line 33"/>
            <p:cNvSpPr>
              <a:spLocks noChangeShapeType="1"/>
            </p:cNvSpPr>
            <p:nvPr/>
          </p:nvSpPr>
          <p:spPr bwMode="auto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52" name="Line 34"/>
            <p:cNvSpPr>
              <a:spLocks noChangeShapeType="1"/>
            </p:cNvSpPr>
            <p:nvPr/>
          </p:nvSpPr>
          <p:spPr bwMode="auto">
            <a:xfrm>
              <a:off x="48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53" name="Line 35"/>
            <p:cNvSpPr>
              <a:spLocks noChangeShapeType="1"/>
            </p:cNvSpPr>
            <p:nvPr/>
          </p:nvSpPr>
          <p:spPr bwMode="auto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54" name="Line 36"/>
            <p:cNvSpPr>
              <a:spLocks noChangeShapeType="1"/>
            </p:cNvSpPr>
            <p:nvPr/>
          </p:nvSpPr>
          <p:spPr bwMode="auto">
            <a:xfrm>
              <a:off x="105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69"/>
          <p:cNvGrpSpPr>
            <a:grpSpLocks/>
          </p:cNvGrpSpPr>
          <p:nvPr/>
        </p:nvGrpSpPr>
        <p:grpSpPr bwMode="auto">
          <a:xfrm>
            <a:off x="762000" y="3352800"/>
            <a:ext cx="8382000" cy="549275"/>
            <a:chOff x="480" y="2112"/>
            <a:chExt cx="5280" cy="346"/>
          </a:xfrm>
        </p:grpSpPr>
        <p:grpSp>
          <p:nvGrpSpPr>
            <p:cNvPr id="7203" name="Group 46"/>
            <p:cNvGrpSpPr>
              <a:grpSpLocks/>
            </p:cNvGrpSpPr>
            <p:nvPr/>
          </p:nvGrpSpPr>
          <p:grpSpPr bwMode="auto">
            <a:xfrm>
              <a:off x="480" y="2160"/>
              <a:ext cx="5280" cy="298"/>
              <a:chOff x="480" y="2160"/>
              <a:chExt cx="5280" cy="298"/>
            </a:xfrm>
          </p:grpSpPr>
          <p:sp>
            <p:nvSpPr>
              <p:cNvPr id="7218" name="Text Box 40"/>
              <p:cNvSpPr txBox="1">
                <a:spLocks noChangeArrowheads="1"/>
              </p:cNvSpPr>
              <p:nvPr/>
            </p:nvSpPr>
            <p:spPr bwMode="auto">
              <a:xfrm>
                <a:off x="2784" y="2160"/>
                <a:ext cx="29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latin typeface="Times New Roman" pitchFamily="18" charset="0"/>
                  </a:rPr>
                  <a:t>   </a:t>
                </a:r>
                <a:r>
                  <a:rPr lang="ru-RU" sz="2000" b="1">
                    <a:latin typeface="Times New Roman" pitchFamily="18" charset="0"/>
                  </a:rPr>
                  <a:t>1       2     3     4     5     6     7               Х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219" name="Text Box 41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2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>
                    <a:latin typeface="Times New Roman" pitchFamily="18" charset="0"/>
                  </a:rPr>
                  <a:t>  -7     -6    -5   -4    -3    -2   -1    0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220" name="Line 44"/>
              <p:cNvSpPr>
                <a:spLocks noChangeShapeType="1"/>
              </p:cNvSpPr>
              <p:nvPr/>
            </p:nvSpPr>
            <p:spPr bwMode="auto">
              <a:xfrm>
                <a:off x="480" y="2208"/>
                <a:ext cx="49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204" name="Line 48"/>
            <p:cNvSpPr>
              <a:spLocks noChangeShapeType="1"/>
            </p:cNvSpPr>
            <p:nvPr/>
          </p:nvSpPr>
          <p:spPr bwMode="auto">
            <a:xfrm>
              <a:off x="307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5" name="Line 54"/>
            <p:cNvSpPr>
              <a:spLocks noChangeShapeType="1"/>
            </p:cNvSpPr>
            <p:nvPr/>
          </p:nvSpPr>
          <p:spPr bwMode="auto">
            <a:xfrm>
              <a:off x="336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6" name="Line 55"/>
            <p:cNvSpPr>
              <a:spLocks noChangeShapeType="1"/>
            </p:cNvSpPr>
            <p:nvPr/>
          </p:nvSpPr>
          <p:spPr bwMode="auto">
            <a:xfrm>
              <a:off x="364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7" name="Line 56"/>
            <p:cNvSpPr>
              <a:spLocks noChangeShapeType="1"/>
            </p:cNvSpPr>
            <p:nvPr/>
          </p:nvSpPr>
          <p:spPr bwMode="auto">
            <a:xfrm>
              <a:off x="393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8" name="Line 57"/>
            <p:cNvSpPr>
              <a:spLocks noChangeShapeType="1"/>
            </p:cNvSpPr>
            <p:nvPr/>
          </p:nvSpPr>
          <p:spPr bwMode="auto">
            <a:xfrm>
              <a:off x="422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9" name="Line 58"/>
            <p:cNvSpPr>
              <a:spLocks noChangeShapeType="1"/>
            </p:cNvSpPr>
            <p:nvPr/>
          </p:nvSpPr>
          <p:spPr bwMode="auto">
            <a:xfrm>
              <a:off x="451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0" name="Line 59"/>
            <p:cNvSpPr>
              <a:spLocks noChangeShapeType="1"/>
            </p:cNvSpPr>
            <p:nvPr/>
          </p:nvSpPr>
          <p:spPr bwMode="auto">
            <a:xfrm>
              <a:off x="480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1" name="Line 60"/>
            <p:cNvSpPr>
              <a:spLocks noChangeShapeType="1"/>
            </p:cNvSpPr>
            <p:nvPr/>
          </p:nvSpPr>
          <p:spPr bwMode="auto">
            <a:xfrm>
              <a:off x="76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2" name="Line 61"/>
            <p:cNvSpPr>
              <a:spLocks noChangeShapeType="1"/>
            </p:cNvSpPr>
            <p:nvPr/>
          </p:nvSpPr>
          <p:spPr bwMode="auto">
            <a:xfrm>
              <a:off x="105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3" name="Line 62"/>
            <p:cNvSpPr>
              <a:spLocks noChangeShapeType="1"/>
            </p:cNvSpPr>
            <p:nvPr/>
          </p:nvSpPr>
          <p:spPr bwMode="auto">
            <a:xfrm>
              <a:off x="134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4" name="Line 63"/>
            <p:cNvSpPr>
              <a:spLocks noChangeShapeType="1"/>
            </p:cNvSpPr>
            <p:nvPr/>
          </p:nvSpPr>
          <p:spPr bwMode="auto">
            <a:xfrm>
              <a:off x="163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5" name="Line 64"/>
            <p:cNvSpPr>
              <a:spLocks noChangeShapeType="1"/>
            </p:cNvSpPr>
            <p:nvPr/>
          </p:nvSpPr>
          <p:spPr bwMode="auto">
            <a:xfrm>
              <a:off x="192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6" name="Line 65"/>
            <p:cNvSpPr>
              <a:spLocks noChangeShapeType="1"/>
            </p:cNvSpPr>
            <p:nvPr/>
          </p:nvSpPr>
          <p:spPr bwMode="auto">
            <a:xfrm>
              <a:off x="220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7" name="Line 66"/>
            <p:cNvSpPr>
              <a:spLocks noChangeShapeType="1"/>
            </p:cNvSpPr>
            <p:nvPr/>
          </p:nvSpPr>
          <p:spPr bwMode="auto">
            <a:xfrm>
              <a:off x="249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3886200" y="60325"/>
            <a:ext cx="685800" cy="6797675"/>
            <a:chOff x="2448" y="38"/>
            <a:chExt cx="432" cy="4282"/>
          </a:xfrm>
        </p:grpSpPr>
        <p:sp>
          <p:nvSpPr>
            <p:cNvPr id="7187" name="Text Box 42"/>
            <p:cNvSpPr txBox="1">
              <a:spLocks noChangeArrowheads="1"/>
            </p:cNvSpPr>
            <p:nvPr/>
          </p:nvSpPr>
          <p:spPr bwMode="auto">
            <a:xfrm>
              <a:off x="2496" y="38"/>
              <a:ext cx="192" cy="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У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7188" name="Text Box 43"/>
            <p:cNvSpPr txBox="1">
              <a:spLocks noChangeArrowheads="1"/>
            </p:cNvSpPr>
            <p:nvPr/>
          </p:nvSpPr>
          <p:spPr bwMode="auto">
            <a:xfrm>
              <a:off x="2448" y="2342"/>
              <a:ext cx="336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-6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grpSp>
          <p:nvGrpSpPr>
            <p:cNvPr id="7189" name="Group 85"/>
            <p:cNvGrpSpPr>
              <a:grpSpLocks/>
            </p:cNvGrpSpPr>
            <p:nvPr/>
          </p:nvGrpSpPr>
          <p:grpSpPr bwMode="auto">
            <a:xfrm>
              <a:off x="2783" y="106"/>
              <a:ext cx="97" cy="3974"/>
              <a:chOff x="2783" y="106"/>
              <a:chExt cx="97" cy="3974"/>
            </a:xfrm>
          </p:grpSpPr>
          <p:sp>
            <p:nvSpPr>
              <p:cNvPr id="7190" name="Line 45"/>
              <p:cNvSpPr>
                <a:spLocks noChangeShapeType="1"/>
              </p:cNvSpPr>
              <p:nvPr/>
            </p:nvSpPr>
            <p:spPr bwMode="auto">
              <a:xfrm flipV="1">
                <a:off x="2783" y="106"/>
                <a:ext cx="1" cy="397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1" name="Line 70"/>
              <p:cNvSpPr>
                <a:spLocks noChangeShapeType="1"/>
              </p:cNvSpPr>
              <p:nvPr/>
            </p:nvSpPr>
            <p:spPr bwMode="auto">
              <a:xfrm>
                <a:off x="2784" y="48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2" name="Line 71"/>
              <p:cNvSpPr>
                <a:spLocks noChangeShapeType="1"/>
              </p:cNvSpPr>
              <p:nvPr/>
            </p:nvSpPr>
            <p:spPr bwMode="auto">
              <a:xfrm>
                <a:off x="2784" y="76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3" name="Line 72"/>
              <p:cNvSpPr>
                <a:spLocks noChangeShapeType="1"/>
              </p:cNvSpPr>
              <p:nvPr/>
            </p:nvSpPr>
            <p:spPr bwMode="auto">
              <a:xfrm>
                <a:off x="2784" y="105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4" name="Line 73"/>
              <p:cNvSpPr>
                <a:spLocks noChangeShapeType="1"/>
              </p:cNvSpPr>
              <p:nvPr/>
            </p:nvSpPr>
            <p:spPr bwMode="auto">
              <a:xfrm>
                <a:off x="2784" y="13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5" name="Line 74"/>
              <p:cNvSpPr>
                <a:spLocks noChangeShapeType="1"/>
              </p:cNvSpPr>
              <p:nvPr/>
            </p:nvSpPr>
            <p:spPr bwMode="auto">
              <a:xfrm>
                <a:off x="2784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6" name="Line 75"/>
              <p:cNvSpPr>
                <a:spLocks noChangeShapeType="1"/>
              </p:cNvSpPr>
              <p:nvPr/>
            </p:nvSpPr>
            <p:spPr bwMode="auto">
              <a:xfrm>
                <a:off x="2784" y="19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7" name="Line 76"/>
              <p:cNvSpPr>
                <a:spLocks noChangeShapeType="1"/>
              </p:cNvSpPr>
              <p:nvPr/>
            </p:nvSpPr>
            <p:spPr bwMode="auto">
              <a:xfrm>
                <a:off x="278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8" name="Line 77"/>
              <p:cNvSpPr>
                <a:spLocks noChangeShapeType="1"/>
              </p:cNvSpPr>
              <p:nvPr/>
            </p:nvSpPr>
            <p:spPr bwMode="auto">
              <a:xfrm>
                <a:off x="2784" y="278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9" name="Line 78"/>
              <p:cNvSpPr>
                <a:spLocks noChangeShapeType="1"/>
              </p:cNvSpPr>
              <p:nvPr/>
            </p:nvSpPr>
            <p:spPr bwMode="auto">
              <a:xfrm>
                <a:off x="2784" y="307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0" name="Line 79"/>
              <p:cNvSpPr>
                <a:spLocks noChangeShapeType="1"/>
              </p:cNvSpPr>
              <p:nvPr/>
            </p:nvSpPr>
            <p:spPr bwMode="auto">
              <a:xfrm>
                <a:off x="2784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1" name="Line 80"/>
              <p:cNvSpPr>
                <a:spLocks noChangeShapeType="1"/>
              </p:cNvSpPr>
              <p:nvPr/>
            </p:nvSpPr>
            <p:spPr bwMode="auto">
              <a:xfrm>
                <a:off x="2784" y="36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2" name="Line 81"/>
              <p:cNvSpPr>
                <a:spLocks noChangeShapeType="1"/>
              </p:cNvSpPr>
              <p:nvPr/>
            </p:nvSpPr>
            <p:spPr bwMode="auto">
              <a:xfrm>
                <a:off x="2784" y="39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89"/>
          <p:cNvGrpSpPr>
            <a:grpSpLocks/>
          </p:cNvGrpSpPr>
          <p:nvPr/>
        </p:nvGrpSpPr>
        <p:grpSpPr bwMode="auto">
          <a:xfrm>
            <a:off x="6248400" y="3505200"/>
            <a:ext cx="2133600" cy="2279650"/>
            <a:chOff x="3936" y="2208"/>
            <a:chExt cx="1344" cy="1436"/>
          </a:xfrm>
        </p:grpSpPr>
        <p:sp>
          <p:nvSpPr>
            <p:cNvPr id="7185" name="Text Box 87"/>
            <p:cNvSpPr txBox="1">
              <a:spLocks noChangeArrowheads="1"/>
            </p:cNvSpPr>
            <p:nvPr/>
          </p:nvSpPr>
          <p:spPr bwMode="auto">
            <a:xfrm>
              <a:off x="3936" y="3120"/>
              <a:ext cx="1344" cy="5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Ось ОХ - ось абсцисс</a:t>
              </a:r>
            </a:p>
          </p:txBody>
        </p:sp>
        <p:sp>
          <p:nvSpPr>
            <p:cNvPr id="7186" name="Line 88"/>
            <p:cNvSpPr>
              <a:spLocks noChangeShapeType="1"/>
            </p:cNvSpPr>
            <p:nvPr/>
          </p:nvSpPr>
          <p:spPr bwMode="auto">
            <a:xfrm flipH="1" flipV="1">
              <a:off x="4032" y="2208"/>
              <a:ext cx="576" cy="86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609600" y="762000"/>
            <a:ext cx="3657600" cy="1600200"/>
            <a:chOff x="384" y="480"/>
            <a:chExt cx="2304" cy="1008"/>
          </a:xfrm>
        </p:grpSpPr>
        <p:sp>
          <p:nvSpPr>
            <p:cNvPr id="7183" name="Text Box 91"/>
            <p:cNvSpPr txBox="1">
              <a:spLocks noChangeArrowheads="1"/>
            </p:cNvSpPr>
            <p:nvPr/>
          </p:nvSpPr>
          <p:spPr bwMode="auto">
            <a:xfrm>
              <a:off x="384" y="480"/>
              <a:ext cx="1344" cy="5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Ось ОУ - ось ординат</a:t>
              </a:r>
            </a:p>
          </p:txBody>
        </p:sp>
        <p:sp>
          <p:nvSpPr>
            <p:cNvPr id="7184" name="Line 92"/>
            <p:cNvSpPr>
              <a:spLocks noChangeShapeType="1"/>
            </p:cNvSpPr>
            <p:nvPr/>
          </p:nvSpPr>
          <p:spPr bwMode="auto">
            <a:xfrm>
              <a:off x="1296" y="1008"/>
              <a:ext cx="1392" cy="48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8"/>
          <p:cNvGrpSpPr>
            <a:grpSpLocks/>
          </p:cNvGrpSpPr>
          <p:nvPr/>
        </p:nvGrpSpPr>
        <p:grpSpPr bwMode="auto">
          <a:xfrm>
            <a:off x="762000" y="3581400"/>
            <a:ext cx="3505200" cy="2127250"/>
            <a:chOff x="480" y="2256"/>
            <a:chExt cx="2208" cy="1340"/>
          </a:xfrm>
        </p:grpSpPr>
        <p:sp>
          <p:nvSpPr>
            <p:cNvPr id="7180" name="Text Box 95"/>
            <p:cNvSpPr txBox="1">
              <a:spLocks noChangeArrowheads="1"/>
            </p:cNvSpPr>
            <p:nvPr/>
          </p:nvSpPr>
          <p:spPr bwMode="auto">
            <a:xfrm>
              <a:off x="480" y="3072"/>
              <a:ext cx="1344" cy="5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Оси координат</a:t>
              </a:r>
            </a:p>
          </p:txBody>
        </p:sp>
        <p:sp>
          <p:nvSpPr>
            <p:cNvPr id="7181" name="Line 96"/>
            <p:cNvSpPr>
              <a:spLocks noChangeShapeType="1"/>
            </p:cNvSpPr>
            <p:nvPr/>
          </p:nvSpPr>
          <p:spPr bwMode="auto">
            <a:xfrm flipV="1">
              <a:off x="1632" y="2928"/>
              <a:ext cx="1056" cy="1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Line 97"/>
            <p:cNvSpPr>
              <a:spLocks noChangeShapeType="1"/>
            </p:cNvSpPr>
            <p:nvPr/>
          </p:nvSpPr>
          <p:spPr bwMode="auto">
            <a:xfrm flipV="1">
              <a:off x="1632" y="2256"/>
              <a:ext cx="144" cy="8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102"/>
          <p:cNvGrpSpPr>
            <a:grpSpLocks/>
          </p:cNvGrpSpPr>
          <p:nvPr/>
        </p:nvGrpSpPr>
        <p:grpSpPr bwMode="auto">
          <a:xfrm>
            <a:off x="4419600" y="838200"/>
            <a:ext cx="3962400" cy="2667000"/>
            <a:chOff x="2784" y="528"/>
            <a:chExt cx="2496" cy="1680"/>
          </a:xfrm>
        </p:grpSpPr>
        <p:sp>
          <p:nvSpPr>
            <p:cNvPr id="7178" name="Text Box 100"/>
            <p:cNvSpPr txBox="1">
              <a:spLocks noChangeArrowheads="1"/>
            </p:cNvSpPr>
            <p:nvPr/>
          </p:nvSpPr>
          <p:spPr bwMode="auto">
            <a:xfrm>
              <a:off x="3936" y="528"/>
              <a:ext cx="1344" cy="5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>
                  <a:latin typeface="Times New Roman" pitchFamily="18" charset="0"/>
                </a:rPr>
                <a:t>Начало  координат</a:t>
              </a:r>
            </a:p>
          </p:txBody>
        </p:sp>
        <p:sp>
          <p:nvSpPr>
            <p:cNvPr id="7179" name="Line 101"/>
            <p:cNvSpPr>
              <a:spLocks noChangeShapeType="1"/>
            </p:cNvSpPr>
            <p:nvPr/>
          </p:nvSpPr>
          <p:spPr bwMode="auto">
            <a:xfrm flipH="1">
              <a:off x="2784" y="1104"/>
              <a:ext cx="1344" cy="110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7177" name="Picture 44" descr="netscap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143000" y="2743200"/>
            <a:ext cx="7086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Пусть точка имеет координаты:</a:t>
            </a:r>
          </a:p>
          <a:p>
            <a:pPr algn="ctr">
              <a:spcBef>
                <a:spcPct val="50000"/>
              </a:spcBef>
            </a:pPr>
            <a:r>
              <a:rPr lang="ru-RU" sz="4400" b="1">
                <a:solidFill>
                  <a:schemeClr val="accent2"/>
                </a:solidFill>
                <a:latin typeface="Times New Roman" pitchFamily="18" charset="0"/>
              </a:rPr>
              <a:t>А(3;2)</a:t>
            </a:r>
            <a:endParaRPr lang="ru-RU" sz="4400" b="1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70" name="Line 3"/>
            <p:cNvSpPr>
              <a:spLocks noChangeShapeType="1"/>
            </p:cNvSpPr>
            <p:nvPr/>
          </p:nvSpPr>
          <p:spPr bwMode="auto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1" name="Line 4"/>
            <p:cNvSpPr>
              <a:spLocks noChangeShapeType="1"/>
            </p:cNvSpPr>
            <p:nvPr/>
          </p:nvSpPr>
          <p:spPr bwMode="auto">
            <a:xfrm>
              <a:off x="39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2" name="Line 5"/>
            <p:cNvSpPr>
              <a:spLocks noChangeShapeType="1"/>
            </p:cNvSpPr>
            <p:nvPr/>
          </p:nvSpPr>
          <p:spPr bwMode="auto">
            <a:xfrm>
              <a:off x="451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3" name="Line 6"/>
            <p:cNvSpPr>
              <a:spLocks noChangeShapeType="1"/>
            </p:cNvSpPr>
            <p:nvPr/>
          </p:nvSpPr>
          <p:spPr bwMode="auto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4" name="Line 7"/>
            <p:cNvSpPr>
              <a:spLocks noChangeShapeType="1"/>
            </p:cNvSpPr>
            <p:nvPr/>
          </p:nvSpPr>
          <p:spPr bwMode="auto">
            <a:xfrm>
              <a:off x="51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5" name="Line 8"/>
            <p:cNvSpPr>
              <a:spLocks noChangeShapeType="1"/>
            </p:cNvSpPr>
            <p:nvPr/>
          </p:nvSpPr>
          <p:spPr bwMode="auto">
            <a:xfrm>
              <a:off x="54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6" name="Line 9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7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8" name="Line 11"/>
            <p:cNvSpPr>
              <a:spLocks noChangeShapeType="1"/>
            </p:cNvSpPr>
            <p:nvPr/>
          </p:nvSpPr>
          <p:spPr bwMode="auto">
            <a:xfrm>
              <a:off x="0" y="278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79" name="Line 12"/>
            <p:cNvSpPr>
              <a:spLocks noChangeShapeType="1"/>
            </p:cNvSpPr>
            <p:nvPr/>
          </p:nvSpPr>
          <p:spPr bwMode="auto">
            <a:xfrm>
              <a:off x="0" y="3072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0" name="Line 13"/>
            <p:cNvSpPr>
              <a:spLocks noChangeShapeType="1"/>
            </p:cNvSpPr>
            <p:nvPr/>
          </p:nvSpPr>
          <p:spPr bwMode="auto">
            <a:xfrm>
              <a:off x="0" y="422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1" name="Line 14"/>
            <p:cNvSpPr>
              <a:spLocks noChangeShapeType="1"/>
            </p:cNvSpPr>
            <p:nvPr/>
          </p:nvSpPr>
          <p:spPr bwMode="auto">
            <a:xfrm>
              <a:off x="0" y="249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2" name="Line 15"/>
            <p:cNvSpPr>
              <a:spLocks noChangeShapeType="1"/>
            </p:cNvSpPr>
            <p:nvPr/>
          </p:nvSpPr>
          <p:spPr bwMode="auto">
            <a:xfrm>
              <a:off x="0" y="220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3" name="Line 16"/>
            <p:cNvSpPr>
              <a:spLocks noChangeShapeType="1"/>
            </p:cNvSpPr>
            <p:nvPr/>
          </p:nvSpPr>
          <p:spPr bwMode="auto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4" name="Line 17"/>
            <p:cNvSpPr>
              <a:spLocks noChangeShapeType="1"/>
            </p:cNvSpPr>
            <p:nvPr/>
          </p:nvSpPr>
          <p:spPr bwMode="auto">
            <a:xfrm>
              <a:off x="0" y="163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5" name="Line 18"/>
            <p:cNvSpPr>
              <a:spLocks noChangeShapeType="1"/>
            </p:cNvSpPr>
            <p:nvPr/>
          </p:nvSpPr>
          <p:spPr bwMode="auto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6" name="Line 19"/>
            <p:cNvSpPr>
              <a:spLocks noChangeShapeType="1"/>
            </p:cNvSpPr>
            <p:nvPr/>
          </p:nvSpPr>
          <p:spPr bwMode="auto">
            <a:xfrm>
              <a:off x="0" y="1056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7" name="Line 20"/>
            <p:cNvSpPr>
              <a:spLocks noChangeShapeType="1"/>
            </p:cNvSpPr>
            <p:nvPr/>
          </p:nvSpPr>
          <p:spPr bwMode="auto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8" name="Line 21">
              <a:hlinkClick r:id="rId2" action="ppaction://hlinksldjump"/>
            </p:cNvPr>
            <p:cNvSpPr>
              <a:spLocks noChangeShapeType="1"/>
            </p:cNvSpPr>
            <p:nvPr/>
          </p:nvSpPr>
          <p:spPr bwMode="auto">
            <a:xfrm>
              <a:off x="0" y="393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9" name="Line 22"/>
            <p:cNvSpPr>
              <a:spLocks noChangeShapeType="1"/>
            </p:cNvSpPr>
            <p:nvPr/>
          </p:nvSpPr>
          <p:spPr bwMode="auto">
            <a:xfrm>
              <a:off x="0" y="3648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0" name="Line 23"/>
            <p:cNvSpPr>
              <a:spLocks noChangeShapeType="1"/>
            </p:cNvSpPr>
            <p:nvPr/>
          </p:nvSpPr>
          <p:spPr bwMode="auto">
            <a:xfrm>
              <a:off x="0" y="3360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1" name="Line 24"/>
            <p:cNvSpPr>
              <a:spLocks noChangeShapeType="1"/>
            </p:cNvSpPr>
            <p:nvPr/>
          </p:nvSpPr>
          <p:spPr bwMode="auto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2" name="Line 25"/>
            <p:cNvSpPr>
              <a:spLocks noChangeShapeType="1"/>
            </p:cNvSpPr>
            <p:nvPr/>
          </p:nvSpPr>
          <p:spPr bwMode="auto">
            <a:xfrm>
              <a:off x="278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3" name="Line 26"/>
            <p:cNvSpPr>
              <a:spLocks noChangeShapeType="1"/>
            </p:cNvSpPr>
            <p:nvPr/>
          </p:nvSpPr>
          <p:spPr bwMode="auto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4" name="Line 27"/>
            <p:cNvSpPr>
              <a:spLocks noChangeShapeType="1"/>
            </p:cNvSpPr>
            <p:nvPr/>
          </p:nvSpPr>
          <p:spPr bwMode="auto">
            <a:xfrm>
              <a:off x="336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5" name="Line 28"/>
            <p:cNvSpPr>
              <a:spLocks noChangeShapeType="1"/>
            </p:cNvSpPr>
            <p:nvPr/>
          </p:nvSpPr>
          <p:spPr bwMode="auto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6" name="Line 29"/>
            <p:cNvSpPr>
              <a:spLocks noChangeShapeType="1"/>
            </p:cNvSpPr>
            <p:nvPr/>
          </p:nvSpPr>
          <p:spPr bwMode="auto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7" name="Line 30"/>
            <p:cNvSpPr>
              <a:spLocks noChangeShapeType="1"/>
            </p:cNvSpPr>
            <p:nvPr/>
          </p:nvSpPr>
          <p:spPr bwMode="auto">
            <a:xfrm>
              <a:off x="163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8" name="Line 31"/>
            <p:cNvSpPr>
              <a:spLocks noChangeShapeType="1"/>
            </p:cNvSpPr>
            <p:nvPr/>
          </p:nvSpPr>
          <p:spPr bwMode="auto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99" name="Line 32"/>
            <p:cNvSpPr>
              <a:spLocks noChangeShapeType="1"/>
            </p:cNvSpPr>
            <p:nvPr/>
          </p:nvSpPr>
          <p:spPr bwMode="auto">
            <a:xfrm>
              <a:off x="220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0" name="Line 33"/>
            <p:cNvSpPr>
              <a:spLocks noChangeShapeType="1"/>
            </p:cNvSpPr>
            <p:nvPr/>
          </p:nvSpPr>
          <p:spPr bwMode="auto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1" name="Line 34"/>
            <p:cNvSpPr>
              <a:spLocks noChangeShapeType="1"/>
            </p:cNvSpPr>
            <p:nvPr/>
          </p:nvSpPr>
          <p:spPr bwMode="auto">
            <a:xfrm>
              <a:off x="48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2" name="Line 35"/>
            <p:cNvSpPr>
              <a:spLocks noChangeShapeType="1"/>
            </p:cNvSpPr>
            <p:nvPr/>
          </p:nvSpPr>
          <p:spPr bwMode="auto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3" name="Line 36"/>
            <p:cNvSpPr>
              <a:spLocks noChangeShapeType="1"/>
            </p:cNvSpPr>
            <p:nvPr/>
          </p:nvSpPr>
          <p:spPr bwMode="auto">
            <a:xfrm>
              <a:off x="105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19" name="Group 37"/>
          <p:cNvGrpSpPr>
            <a:grpSpLocks/>
          </p:cNvGrpSpPr>
          <p:nvPr/>
        </p:nvGrpSpPr>
        <p:grpSpPr bwMode="auto">
          <a:xfrm>
            <a:off x="762000" y="3352800"/>
            <a:ext cx="8382000" cy="549275"/>
            <a:chOff x="480" y="2112"/>
            <a:chExt cx="5280" cy="346"/>
          </a:xfrm>
        </p:grpSpPr>
        <p:grpSp>
          <p:nvGrpSpPr>
            <p:cNvPr id="9252" name="Group 38"/>
            <p:cNvGrpSpPr>
              <a:grpSpLocks/>
            </p:cNvGrpSpPr>
            <p:nvPr/>
          </p:nvGrpSpPr>
          <p:grpSpPr bwMode="auto">
            <a:xfrm>
              <a:off x="480" y="2160"/>
              <a:ext cx="5280" cy="298"/>
              <a:chOff x="480" y="2160"/>
              <a:chExt cx="5280" cy="298"/>
            </a:xfrm>
          </p:grpSpPr>
          <p:sp>
            <p:nvSpPr>
              <p:cNvPr id="9267" name="Text Box 39"/>
              <p:cNvSpPr txBox="1">
                <a:spLocks noChangeArrowheads="1"/>
              </p:cNvSpPr>
              <p:nvPr/>
            </p:nvSpPr>
            <p:spPr bwMode="auto">
              <a:xfrm>
                <a:off x="2784" y="2160"/>
                <a:ext cx="29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latin typeface="Times New Roman" pitchFamily="18" charset="0"/>
                  </a:rPr>
                  <a:t>   </a:t>
                </a:r>
                <a:r>
                  <a:rPr lang="ru-RU" sz="2000" b="1">
                    <a:latin typeface="Times New Roman" pitchFamily="18" charset="0"/>
                  </a:rPr>
                  <a:t>1       2     3     4     5     6     7               Х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268" name="Text Box 40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2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>
                    <a:latin typeface="Times New Roman" pitchFamily="18" charset="0"/>
                  </a:rPr>
                  <a:t>  -7     -6    -5   -4    -3    -2   -1    0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269" name="Line 41"/>
              <p:cNvSpPr>
                <a:spLocks noChangeShapeType="1"/>
              </p:cNvSpPr>
              <p:nvPr/>
            </p:nvSpPr>
            <p:spPr bwMode="auto">
              <a:xfrm>
                <a:off x="480" y="2208"/>
                <a:ext cx="49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53" name="Line 42"/>
            <p:cNvSpPr>
              <a:spLocks noChangeShapeType="1"/>
            </p:cNvSpPr>
            <p:nvPr/>
          </p:nvSpPr>
          <p:spPr bwMode="auto">
            <a:xfrm>
              <a:off x="307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4" name="Line 43"/>
            <p:cNvSpPr>
              <a:spLocks noChangeShapeType="1"/>
            </p:cNvSpPr>
            <p:nvPr/>
          </p:nvSpPr>
          <p:spPr bwMode="auto">
            <a:xfrm>
              <a:off x="336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5" name="Line 44"/>
            <p:cNvSpPr>
              <a:spLocks noChangeShapeType="1"/>
            </p:cNvSpPr>
            <p:nvPr/>
          </p:nvSpPr>
          <p:spPr bwMode="auto">
            <a:xfrm>
              <a:off x="364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6" name="Line 45"/>
            <p:cNvSpPr>
              <a:spLocks noChangeShapeType="1"/>
            </p:cNvSpPr>
            <p:nvPr/>
          </p:nvSpPr>
          <p:spPr bwMode="auto">
            <a:xfrm>
              <a:off x="393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7" name="Line 46"/>
            <p:cNvSpPr>
              <a:spLocks noChangeShapeType="1"/>
            </p:cNvSpPr>
            <p:nvPr/>
          </p:nvSpPr>
          <p:spPr bwMode="auto">
            <a:xfrm>
              <a:off x="422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8" name="Line 47"/>
            <p:cNvSpPr>
              <a:spLocks noChangeShapeType="1"/>
            </p:cNvSpPr>
            <p:nvPr/>
          </p:nvSpPr>
          <p:spPr bwMode="auto">
            <a:xfrm>
              <a:off x="451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9" name="Line 48"/>
            <p:cNvSpPr>
              <a:spLocks noChangeShapeType="1"/>
            </p:cNvSpPr>
            <p:nvPr/>
          </p:nvSpPr>
          <p:spPr bwMode="auto">
            <a:xfrm>
              <a:off x="480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0" name="Line 49"/>
            <p:cNvSpPr>
              <a:spLocks noChangeShapeType="1"/>
            </p:cNvSpPr>
            <p:nvPr/>
          </p:nvSpPr>
          <p:spPr bwMode="auto">
            <a:xfrm>
              <a:off x="76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1" name="Line 50"/>
            <p:cNvSpPr>
              <a:spLocks noChangeShapeType="1"/>
            </p:cNvSpPr>
            <p:nvPr/>
          </p:nvSpPr>
          <p:spPr bwMode="auto">
            <a:xfrm>
              <a:off x="105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2" name="Line 51"/>
            <p:cNvSpPr>
              <a:spLocks noChangeShapeType="1"/>
            </p:cNvSpPr>
            <p:nvPr/>
          </p:nvSpPr>
          <p:spPr bwMode="auto">
            <a:xfrm>
              <a:off x="134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3" name="Line 52"/>
            <p:cNvSpPr>
              <a:spLocks noChangeShapeType="1"/>
            </p:cNvSpPr>
            <p:nvPr/>
          </p:nvSpPr>
          <p:spPr bwMode="auto">
            <a:xfrm>
              <a:off x="163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4" name="Line 53"/>
            <p:cNvSpPr>
              <a:spLocks noChangeShapeType="1"/>
            </p:cNvSpPr>
            <p:nvPr/>
          </p:nvSpPr>
          <p:spPr bwMode="auto">
            <a:xfrm>
              <a:off x="192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5" name="Line 54"/>
            <p:cNvSpPr>
              <a:spLocks noChangeShapeType="1"/>
            </p:cNvSpPr>
            <p:nvPr/>
          </p:nvSpPr>
          <p:spPr bwMode="auto">
            <a:xfrm>
              <a:off x="220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6" name="Line 55"/>
            <p:cNvSpPr>
              <a:spLocks noChangeShapeType="1"/>
            </p:cNvSpPr>
            <p:nvPr/>
          </p:nvSpPr>
          <p:spPr bwMode="auto">
            <a:xfrm>
              <a:off x="249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20" name="Group 56"/>
          <p:cNvGrpSpPr>
            <a:grpSpLocks/>
          </p:cNvGrpSpPr>
          <p:nvPr/>
        </p:nvGrpSpPr>
        <p:grpSpPr bwMode="auto">
          <a:xfrm>
            <a:off x="3886200" y="60325"/>
            <a:ext cx="685800" cy="6797675"/>
            <a:chOff x="2448" y="38"/>
            <a:chExt cx="432" cy="4282"/>
          </a:xfrm>
        </p:grpSpPr>
        <p:sp>
          <p:nvSpPr>
            <p:cNvPr id="9236" name="Text Box 57"/>
            <p:cNvSpPr txBox="1">
              <a:spLocks noChangeArrowheads="1"/>
            </p:cNvSpPr>
            <p:nvPr/>
          </p:nvSpPr>
          <p:spPr bwMode="auto">
            <a:xfrm>
              <a:off x="2496" y="38"/>
              <a:ext cx="192" cy="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У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9237" name="Text Box 58"/>
            <p:cNvSpPr txBox="1">
              <a:spLocks noChangeArrowheads="1"/>
            </p:cNvSpPr>
            <p:nvPr/>
          </p:nvSpPr>
          <p:spPr bwMode="auto">
            <a:xfrm>
              <a:off x="2448" y="2342"/>
              <a:ext cx="336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-6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grpSp>
          <p:nvGrpSpPr>
            <p:cNvPr id="9238" name="Group 59"/>
            <p:cNvGrpSpPr>
              <a:grpSpLocks/>
            </p:cNvGrpSpPr>
            <p:nvPr/>
          </p:nvGrpSpPr>
          <p:grpSpPr bwMode="auto">
            <a:xfrm>
              <a:off x="2783" y="106"/>
              <a:ext cx="97" cy="3974"/>
              <a:chOff x="2783" y="106"/>
              <a:chExt cx="97" cy="3974"/>
            </a:xfrm>
          </p:grpSpPr>
          <p:sp>
            <p:nvSpPr>
              <p:cNvPr id="9239" name="Line 60"/>
              <p:cNvSpPr>
                <a:spLocks noChangeShapeType="1"/>
              </p:cNvSpPr>
              <p:nvPr/>
            </p:nvSpPr>
            <p:spPr bwMode="auto">
              <a:xfrm flipV="1">
                <a:off x="2783" y="106"/>
                <a:ext cx="1" cy="397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0" name="Line 61"/>
              <p:cNvSpPr>
                <a:spLocks noChangeShapeType="1"/>
              </p:cNvSpPr>
              <p:nvPr/>
            </p:nvSpPr>
            <p:spPr bwMode="auto">
              <a:xfrm>
                <a:off x="2784" y="48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1" name="Line 62"/>
              <p:cNvSpPr>
                <a:spLocks noChangeShapeType="1"/>
              </p:cNvSpPr>
              <p:nvPr/>
            </p:nvSpPr>
            <p:spPr bwMode="auto">
              <a:xfrm>
                <a:off x="2784" y="76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2" name="Line 63"/>
              <p:cNvSpPr>
                <a:spLocks noChangeShapeType="1"/>
              </p:cNvSpPr>
              <p:nvPr/>
            </p:nvSpPr>
            <p:spPr bwMode="auto">
              <a:xfrm>
                <a:off x="2784" y="105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3" name="Line 64"/>
              <p:cNvSpPr>
                <a:spLocks noChangeShapeType="1"/>
              </p:cNvSpPr>
              <p:nvPr/>
            </p:nvSpPr>
            <p:spPr bwMode="auto">
              <a:xfrm>
                <a:off x="2784" y="13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4" name="Line 65"/>
              <p:cNvSpPr>
                <a:spLocks noChangeShapeType="1"/>
              </p:cNvSpPr>
              <p:nvPr/>
            </p:nvSpPr>
            <p:spPr bwMode="auto">
              <a:xfrm>
                <a:off x="2784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5" name="Line 66"/>
              <p:cNvSpPr>
                <a:spLocks noChangeShapeType="1"/>
              </p:cNvSpPr>
              <p:nvPr/>
            </p:nvSpPr>
            <p:spPr bwMode="auto">
              <a:xfrm>
                <a:off x="2784" y="19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6" name="Line 67"/>
              <p:cNvSpPr>
                <a:spLocks noChangeShapeType="1"/>
              </p:cNvSpPr>
              <p:nvPr/>
            </p:nvSpPr>
            <p:spPr bwMode="auto">
              <a:xfrm>
                <a:off x="278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7" name="Line 68"/>
              <p:cNvSpPr>
                <a:spLocks noChangeShapeType="1"/>
              </p:cNvSpPr>
              <p:nvPr/>
            </p:nvSpPr>
            <p:spPr bwMode="auto">
              <a:xfrm>
                <a:off x="2784" y="278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8" name="Line 69"/>
              <p:cNvSpPr>
                <a:spLocks noChangeShapeType="1"/>
              </p:cNvSpPr>
              <p:nvPr/>
            </p:nvSpPr>
            <p:spPr bwMode="auto">
              <a:xfrm>
                <a:off x="2784" y="307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9" name="Line 70"/>
              <p:cNvSpPr>
                <a:spLocks noChangeShapeType="1"/>
              </p:cNvSpPr>
              <p:nvPr/>
            </p:nvSpPr>
            <p:spPr bwMode="auto">
              <a:xfrm>
                <a:off x="2784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0" name="Line 71"/>
              <p:cNvSpPr>
                <a:spLocks noChangeShapeType="1"/>
              </p:cNvSpPr>
              <p:nvPr/>
            </p:nvSpPr>
            <p:spPr bwMode="auto">
              <a:xfrm>
                <a:off x="2784" y="36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51" name="Line 72"/>
              <p:cNvSpPr>
                <a:spLocks noChangeShapeType="1"/>
              </p:cNvSpPr>
              <p:nvPr/>
            </p:nvSpPr>
            <p:spPr bwMode="auto">
              <a:xfrm>
                <a:off x="2784" y="39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221" name="Text Box 73"/>
          <p:cNvSpPr txBox="1">
            <a:spLocks noChangeArrowheads="1"/>
          </p:cNvSpPr>
          <p:nvPr/>
        </p:nvSpPr>
        <p:spPr bwMode="auto">
          <a:xfrm>
            <a:off x="5334000" y="18288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А(</a:t>
            </a:r>
            <a:r>
              <a:rPr lang="ru-RU" sz="3200">
                <a:solidFill>
                  <a:srgbClr val="008000"/>
                </a:solidFill>
                <a:latin typeface="Times New Roman" pitchFamily="18" charset="0"/>
              </a:rPr>
              <a:t>3</a:t>
            </a:r>
            <a:r>
              <a:rPr lang="ru-RU" sz="3200">
                <a:solidFill>
                  <a:schemeClr val="accent2"/>
                </a:solidFill>
                <a:latin typeface="Times New Roman" pitchFamily="18" charset="0"/>
              </a:rPr>
              <a:t>;2)</a:t>
            </a:r>
            <a:endParaRPr lang="ru-RU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171" name="Oval 75"/>
          <p:cNvSpPr>
            <a:spLocks noChangeArrowheads="1"/>
          </p:cNvSpPr>
          <p:nvPr/>
        </p:nvSpPr>
        <p:spPr bwMode="auto">
          <a:xfrm>
            <a:off x="57150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Oval 76"/>
          <p:cNvSpPr>
            <a:spLocks noChangeArrowheads="1"/>
          </p:cNvSpPr>
          <p:nvPr/>
        </p:nvSpPr>
        <p:spPr bwMode="auto">
          <a:xfrm>
            <a:off x="57150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73" name="Line 77"/>
          <p:cNvSpPr>
            <a:spLocks noChangeShapeType="1"/>
          </p:cNvSpPr>
          <p:nvPr/>
        </p:nvSpPr>
        <p:spPr bwMode="auto">
          <a:xfrm>
            <a:off x="5791200" y="2667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74" name="Oval 78"/>
          <p:cNvSpPr>
            <a:spLocks noChangeArrowheads="1"/>
          </p:cNvSpPr>
          <p:nvPr/>
        </p:nvSpPr>
        <p:spPr bwMode="auto">
          <a:xfrm>
            <a:off x="43434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75" name="Line 79"/>
          <p:cNvSpPr>
            <a:spLocks noChangeShapeType="1"/>
          </p:cNvSpPr>
          <p:nvPr/>
        </p:nvSpPr>
        <p:spPr bwMode="auto">
          <a:xfrm>
            <a:off x="4419600" y="2590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7162800" y="1600200"/>
            <a:ext cx="1981200" cy="8318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Координаты точки А</a:t>
            </a:r>
          </a:p>
        </p:txBody>
      </p:sp>
      <p:sp>
        <p:nvSpPr>
          <p:cNvPr id="4177" name="Line 81"/>
          <p:cNvSpPr>
            <a:spLocks noChangeShapeType="1"/>
          </p:cNvSpPr>
          <p:nvPr/>
        </p:nvSpPr>
        <p:spPr bwMode="auto">
          <a:xfrm flipH="1">
            <a:off x="6477000" y="21336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5286375" y="4857750"/>
            <a:ext cx="16764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Абсцисса точки А</a:t>
            </a:r>
          </a:p>
        </p:txBody>
      </p:sp>
      <p:sp>
        <p:nvSpPr>
          <p:cNvPr id="4179" name="Line 83"/>
          <p:cNvSpPr>
            <a:spLocks noChangeShapeType="1"/>
          </p:cNvSpPr>
          <p:nvPr/>
        </p:nvSpPr>
        <p:spPr bwMode="auto">
          <a:xfrm flipH="1" flipV="1">
            <a:off x="5791200" y="3657600"/>
            <a:ext cx="685800" cy="1219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0" name="Line 84"/>
          <p:cNvSpPr>
            <a:spLocks noChangeShapeType="1"/>
          </p:cNvSpPr>
          <p:nvPr/>
        </p:nvSpPr>
        <p:spPr bwMode="auto">
          <a:xfrm flipH="1" flipV="1">
            <a:off x="6019800" y="2362200"/>
            <a:ext cx="609600" cy="2514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4953000" y="381000"/>
            <a:ext cx="1600200" cy="831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Ордината точки А</a:t>
            </a:r>
          </a:p>
        </p:txBody>
      </p:sp>
      <p:sp>
        <p:nvSpPr>
          <p:cNvPr id="4182" name="Line 86"/>
          <p:cNvSpPr>
            <a:spLocks noChangeShapeType="1"/>
          </p:cNvSpPr>
          <p:nvPr/>
        </p:nvSpPr>
        <p:spPr bwMode="auto">
          <a:xfrm flipH="1">
            <a:off x="4495800" y="1295400"/>
            <a:ext cx="10668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83" name="Line 87"/>
          <p:cNvSpPr>
            <a:spLocks noChangeShapeType="1"/>
          </p:cNvSpPr>
          <p:nvPr/>
        </p:nvSpPr>
        <p:spPr bwMode="auto">
          <a:xfrm>
            <a:off x="5638800" y="1295400"/>
            <a:ext cx="609600" cy="609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35" name="Picture 44" descr="netscap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13 -0.00069 L 0.00052 -0.00069 " pathEditMode="relative" ptsTypes="AA">
                                      <p:cBhvr>
                                        <p:cTn id="6" dur="5000" fill="hold"/>
                                        <p:tgtEl>
                                          <p:spTgt spid="4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13634 L 1.94444E-6 -6.2963E-6 " pathEditMode="relative" ptsTypes="AA">
                                      <p:cBhvr>
                                        <p:cTn id="11" dur="2000" fill="hold"/>
                                        <p:tgtEl>
                                          <p:spTgt spid="4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1" grpId="0" animBg="1"/>
      <p:bldP spid="4173" grpId="0" animBg="1"/>
      <p:bldP spid="4174" grpId="0" animBg="1"/>
      <p:bldP spid="4175" grpId="0" animBg="1"/>
      <p:bldP spid="4176" grpId="0" animBg="1" autoUpdateAnimBg="0"/>
      <p:bldP spid="4177" grpId="0" animBg="1"/>
      <p:bldP spid="4178" grpId="0" animBg="1" autoUpdateAnimBg="0"/>
      <p:bldP spid="4179" grpId="0" animBg="1"/>
      <p:bldP spid="4180" grpId="0" animBg="1"/>
      <p:bldP spid="4181" grpId="0" animBg="1" autoUpdateAnimBg="0"/>
      <p:bldP spid="4182" grpId="0" animBg="1"/>
      <p:bldP spid="41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86" name="Line 3"/>
            <p:cNvSpPr>
              <a:spLocks noChangeShapeType="1"/>
            </p:cNvSpPr>
            <p:nvPr/>
          </p:nvSpPr>
          <p:spPr bwMode="auto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7" name="Line 4"/>
            <p:cNvSpPr>
              <a:spLocks noChangeShapeType="1"/>
            </p:cNvSpPr>
            <p:nvPr/>
          </p:nvSpPr>
          <p:spPr bwMode="auto">
            <a:xfrm>
              <a:off x="39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8" name="Line 5"/>
            <p:cNvSpPr>
              <a:spLocks noChangeShapeType="1"/>
            </p:cNvSpPr>
            <p:nvPr/>
          </p:nvSpPr>
          <p:spPr bwMode="auto">
            <a:xfrm>
              <a:off x="451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9" name="Line 6"/>
            <p:cNvSpPr>
              <a:spLocks noChangeShapeType="1"/>
            </p:cNvSpPr>
            <p:nvPr/>
          </p:nvSpPr>
          <p:spPr bwMode="auto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0" name="Line 7"/>
            <p:cNvSpPr>
              <a:spLocks noChangeShapeType="1"/>
            </p:cNvSpPr>
            <p:nvPr/>
          </p:nvSpPr>
          <p:spPr bwMode="auto">
            <a:xfrm>
              <a:off x="51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1" name="Line 8"/>
            <p:cNvSpPr>
              <a:spLocks noChangeShapeType="1"/>
            </p:cNvSpPr>
            <p:nvPr/>
          </p:nvSpPr>
          <p:spPr bwMode="auto">
            <a:xfrm>
              <a:off x="54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2" name="Line 9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3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4" name="Line 11"/>
            <p:cNvSpPr>
              <a:spLocks noChangeShapeType="1"/>
            </p:cNvSpPr>
            <p:nvPr/>
          </p:nvSpPr>
          <p:spPr bwMode="auto">
            <a:xfrm>
              <a:off x="0" y="278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5" name="Line 12"/>
            <p:cNvSpPr>
              <a:spLocks noChangeShapeType="1"/>
            </p:cNvSpPr>
            <p:nvPr/>
          </p:nvSpPr>
          <p:spPr bwMode="auto">
            <a:xfrm>
              <a:off x="0" y="3072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6" name="Line 13"/>
            <p:cNvSpPr>
              <a:spLocks noChangeShapeType="1"/>
            </p:cNvSpPr>
            <p:nvPr/>
          </p:nvSpPr>
          <p:spPr bwMode="auto">
            <a:xfrm>
              <a:off x="0" y="422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7" name="Line 14"/>
            <p:cNvSpPr>
              <a:spLocks noChangeShapeType="1"/>
            </p:cNvSpPr>
            <p:nvPr/>
          </p:nvSpPr>
          <p:spPr bwMode="auto">
            <a:xfrm>
              <a:off x="0" y="249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8" name="Line 15"/>
            <p:cNvSpPr>
              <a:spLocks noChangeShapeType="1"/>
            </p:cNvSpPr>
            <p:nvPr/>
          </p:nvSpPr>
          <p:spPr bwMode="auto">
            <a:xfrm>
              <a:off x="0" y="220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9" name="Line 16"/>
            <p:cNvSpPr>
              <a:spLocks noChangeShapeType="1"/>
            </p:cNvSpPr>
            <p:nvPr/>
          </p:nvSpPr>
          <p:spPr bwMode="auto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0" name="Line 17"/>
            <p:cNvSpPr>
              <a:spLocks noChangeShapeType="1"/>
            </p:cNvSpPr>
            <p:nvPr/>
          </p:nvSpPr>
          <p:spPr bwMode="auto">
            <a:xfrm>
              <a:off x="0" y="163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1" name="Line 18"/>
            <p:cNvSpPr>
              <a:spLocks noChangeShapeType="1"/>
            </p:cNvSpPr>
            <p:nvPr/>
          </p:nvSpPr>
          <p:spPr bwMode="auto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2" name="Line 19"/>
            <p:cNvSpPr>
              <a:spLocks noChangeShapeType="1"/>
            </p:cNvSpPr>
            <p:nvPr/>
          </p:nvSpPr>
          <p:spPr bwMode="auto">
            <a:xfrm>
              <a:off x="0" y="1056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3" name="Line 20"/>
            <p:cNvSpPr>
              <a:spLocks noChangeShapeType="1"/>
            </p:cNvSpPr>
            <p:nvPr/>
          </p:nvSpPr>
          <p:spPr bwMode="auto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4" name="Line 21"/>
            <p:cNvSpPr>
              <a:spLocks noChangeShapeType="1"/>
            </p:cNvSpPr>
            <p:nvPr/>
          </p:nvSpPr>
          <p:spPr bwMode="auto">
            <a:xfrm>
              <a:off x="0" y="393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5" name="Line 22"/>
            <p:cNvSpPr>
              <a:spLocks noChangeShapeType="1"/>
            </p:cNvSpPr>
            <p:nvPr/>
          </p:nvSpPr>
          <p:spPr bwMode="auto">
            <a:xfrm>
              <a:off x="0" y="3648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6" name="Line 23"/>
            <p:cNvSpPr>
              <a:spLocks noChangeShapeType="1"/>
            </p:cNvSpPr>
            <p:nvPr/>
          </p:nvSpPr>
          <p:spPr bwMode="auto">
            <a:xfrm>
              <a:off x="0" y="3360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7" name="Line 24"/>
            <p:cNvSpPr>
              <a:spLocks noChangeShapeType="1"/>
            </p:cNvSpPr>
            <p:nvPr/>
          </p:nvSpPr>
          <p:spPr bwMode="auto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8" name="Line 25"/>
            <p:cNvSpPr>
              <a:spLocks noChangeShapeType="1"/>
            </p:cNvSpPr>
            <p:nvPr/>
          </p:nvSpPr>
          <p:spPr bwMode="auto">
            <a:xfrm>
              <a:off x="278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9" name="Line 26"/>
            <p:cNvSpPr>
              <a:spLocks noChangeShapeType="1"/>
            </p:cNvSpPr>
            <p:nvPr/>
          </p:nvSpPr>
          <p:spPr bwMode="auto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0" name="Line 27"/>
            <p:cNvSpPr>
              <a:spLocks noChangeShapeType="1"/>
            </p:cNvSpPr>
            <p:nvPr/>
          </p:nvSpPr>
          <p:spPr bwMode="auto">
            <a:xfrm>
              <a:off x="336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1" name="Line 28"/>
            <p:cNvSpPr>
              <a:spLocks noChangeShapeType="1"/>
            </p:cNvSpPr>
            <p:nvPr/>
          </p:nvSpPr>
          <p:spPr bwMode="auto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2" name="Line 29"/>
            <p:cNvSpPr>
              <a:spLocks noChangeShapeType="1"/>
            </p:cNvSpPr>
            <p:nvPr/>
          </p:nvSpPr>
          <p:spPr bwMode="auto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3" name="Line 30"/>
            <p:cNvSpPr>
              <a:spLocks noChangeShapeType="1"/>
            </p:cNvSpPr>
            <p:nvPr/>
          </p:nvSpPr>
          <p:spPr bwMode="auto">
            <a:xfrm>
              <a:off x="163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4" name="Line 31"/>
            <p:cNvSpPr>
              <a:spLocks noChangeShapeType="1"/>
            </p:cNvSpPr>
            <p:nvPr/>
          </p:nvSpPr>
          <p:spPr bwMode="auto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5" name="Line 32"/>
            <p:cNvSpPr>
              <a:spLocks noChangeShapeType="1"/>
            </p:cNvSpPr>
            <p:nvPr/>
          </p:nvSpPr>
          <p:spPr bwMode="auto">
            <a:xfrm>
              <a:off x="220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6" name="Line 33"/>
            <p:cNvSpPr>
              <a:spLocks noChangeShapeType="1"/>
            </p:cNvSpPr>
            <p:nvPr/>
          </p:nvSpPr>
          <p:spPr bwMode="auto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7" name="Line 34"/>
            <p:cNvSpPr>
              <a:spLocks noChangeShapeType="1"/>
            </p:cNvSpPr>
            <p:nvPr/>
          </p:nvSpPr>
          <p:spPr bwMode="auto">
            <a:xfrm>
              <a:off x="48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8" name="Line 35"/>
            <p:cNvSpPr>
              <a:spLocks noChangeShapeType="1"/>
            </p:cNvSpPr>
            <p:nvPr/>
          </p:nvSpPr>
          <p:spPr bwMode="auto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9" name="Line 36"/>
            <p:cNvSpPr>
              <a:spLocks noChangeShapeType="1"/>
            </p:cNvSpPr>
            <p:nvPr/>
          </p:nvSpPr>
          <p:spPr bwMode="auto">
            <a:xfrm>
              <a:off x="105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43" name="Group 37"/>
          <p:cNvGrpSpPr>
            <a:grpSpLocks/>
          </p:cNvGrpSpPr>
          <p:nvPr/>
        </p:nvGrpSpPr>
        <p:grpSpPr bwMode="auto">
          <a:xfrm>
            <a:off x="762000" y="3352800"/>
            <a:ext cx="8382000" cy="549275"/>
            <a:chOff x="480" y="2112"/>
            <a:chExt cx="5280" cy="346"/>
          </a:xfrm>
        </p:grpSpPr>
        <p:grpSp>
          <p:nvGrpSpPr>
            <p:cNvPr id="10268" name="Group 38"/>
            <p:cNvGrpSpPr>
              <a:grpSpLocks/>
            </p:cNvGrpSpPr>
            <p:nvPr/>
          </p:nvGrpSpPr>
          <p:grpSpPr bwMode="auto">
            <a:xfrm>
              <a:off x="480" y="2160"/>
              <a:ext cx="5280" cy="298"/>
              <a:chOff x="480" y="2160"/>
              <a:chExt cx="5280" cy="298"/>
            </a:xfrm>
          </p:grpSpPr>
          <p:sp>
            <p:nvSpPr>
              <p:cNvPr id="10283" name="Text Box 39"/>
              <p:cNvSpPr txBox="1">
                <a:spLocks noChangeArrowheads="1"/>
              </p:cNvSpPr>
              <p:nvPr/>
            </p:nvSpPr>
            <p:spPr bwMode="auto">
              <a:xfrm>
                <a:off x="2784" y="2160"/>
                <a:ext cx="29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latin typeface="Times New Roman" pitchFamily="18" charset="0"/>
                  </a:rPr>
                  <a:t>   </a:t>
                </a:r>
                <a:r>
                  <a:rPr lang="ru-RU" sz="2000" b="1">
                    <a:latin typeface="Times New Roman" pitchFamily="18" charset="0"/>
                  </a:rPr>
                  <a:t>1       2     3     4     5     6     7               Х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284" name="Text Box 40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2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>
                    <a:latin typeface="Times New Roman" pitchFamily="18" charset="0"/>
                  </a:rPr>
                  <a:t>  -7     -6    -5   -4    -3    -2   -1    0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285" name="Line 41"/>
              <p:cNvSpPr>
                <a:spLocks noChangeShapeType="1"/>
              </p:cNvSpPr>
              <p:nvPr/>
            </p:nvSpPr>
            <p:spPr bwMode="auto">
              <a:xfrm>
                <a:off x="480" y="2208"/>
                <a:ext cx="49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69" name="Line 42"/>
            <p:cNvSpPr>
              <a:spLocks noChangeShapeType="1"/>
            </p:cNvSpPr>
            <p:nvPr/>
          </p:nvSpPr>
          <p:spPr bwMode="auto">
            <a:xfrm>
              <a:off x="307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0" name="Line 43"/>
            <p:cNvSpPr>
              <a:spLocks noChangeShapeType="1"/>
            </p:cNvSpPr>
            <p:nvPr/>
          </p:nvSpPr>
          <p:spPr bwMode="auto">
            <a:xfrm>
              <a:off x="336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1" name="Line 44"/>
            <p:cNvSpPr>
              <a:spLocks noChangeShapeType="1"/>
            </p:cNvSpPr>
            <p:nvPr/>
          </p:nvSpPr>
          <p:spPr bwMode="auto">
            <a:xfrm>
              <a:off x="364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2" name="Line 45"/>
            <p:cNvSpPr>
              <a:spLocks noChangeShapeType="1"/>
            </p:cNvSpPr>
            <p:nvPr/>
          </p:nvSpPr>
          <p:spPr bwMode="auto">
            <a:xfrm>
              <a:off x="393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3" name="Line 46"/>
            <p:cNvSpPr>
              <a:spLocks noChangeShapeType="1"/>
            </p:cNvSpPr>
            <p:nvPr/>
          </p:nvSpPr>
          <p:spPr bwMode="auto">
            <a:xfrm>
              <a:off x="422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4" name="Line 47"/>
            <p:cNvSpPr>
              <a:spLocks noChangeShapeType="1"/>
            </p:cNvSpPr>
            <p:nvPr/>
          </p:nvSpPr>
          <p:spPr bwMode="auto">
            <a:xfrm>
              <a:off x="451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5" name="Line 48"/>
            <p:cNvSpPr>
              <a:spLocks noChangeShapeType="1"/>
            </p:cNvSpPr>
            <p:nvPr/>
          </p:nvSpPr>
          <p:spPr bwMode="auto">
            <a:xfrm>
              <a:off x="480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6" name="Line 49"/>
            <p:cNvSpPr>
              <a:spLocks noChangeShapeType="1"/>
            </p:cNvSpPr>
            <p:nvPr/>
          </p:nvSpPr>
          <p:spPr bwMode="auto">
            <a:xfrm>
              <a:off x="76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7" name="Line 50"/>
            <p:cNvSpPr>
              <a:spLocks noChangeShapeType="1"/>
            </p:cNvSpPr>
            <p:nvPr/>
          </p:nvSpPr>
          <p:spPr bwMode="auto">
            <a:xfrm>
              <a:off x="105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8" name="Line 51"/>
            <p:cNvSpPr>
              <a:spLocks noChangeShapeType="1"/>
            </p:cNvSpPr>
            <p:nvPr/>
          </p:nvSpPr>
          <p:spPr bwMode="auto">
            <a:xfrm>
              <a:off x="134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9" name="Line 52"/>
            <p:cNvSpPr>
              <a:spLocks noChangeShapeType="1"/>
            </p:cNvSpPr>
            <p:nvPr/>
          </p:nvSpPr>
          <p:spPr bwMode="auto">
            <a:xfrm>
              <a:off x="163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0" name="Line 53"/>
            <p:cNvSpPr>
              <a:spLocks noChangeShapeType="1"/>
            </p:cNvSpPr>
            <p:nvPr/>
          </p:nvSpPr>
          <p:spPr bwMode="auto">
            <a:xfrm>
              <a:off x="192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1" name="Line 54"/>
            <p:cNvSpPr>
              <a:spLocks noChangeShapeType="1"/>
            </p:cNvSpPr>
            <p:nvPr/>
          </p:nvSpPr>
          <p:spPr bwMode="auto">
            <a:xfrm>
              <a:off x="220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2" name="Line 55"/>
            <p:cNvSpPr>
              <a:spLocks noChangeShapeType="1"/>
            </p:cNvSpPr>
            <p:nvPr/>
          </p:nvSpPr>
          <p:spPr bwMode="auto">
            <a:xfrm>
              <a:off x="249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44" name="Group 56"/>
          <p:cNvGrpSpPr>
            <a:grpSpLocks/>
          </p:cNvGrpSpPr>
          <p:nvPr/>
        </p:nvGrpSpPr>
        <p:grpSpPr bwMode="auto">
          <a:xfrm>
            <a:off x="3886200" y="60325"/>
            <a:ext cx="685800" cy="6797675"/>
            <a:chOff x="2448" y="38"/>
            <a:chExt cx="432" cy="4282"/>
          </a:xfrm>
        </p:grpSpPr>
        <p:sp>
          <p:nvSpPr>
            <p:cNvPr id="10252" name="Text Box 57"/>
            <p:cNvSpPr txBox="1">
              <a:spLocks noChangeArrowheads="1"/>
            </p:cNvSpPr>
            <p:nvPr/>
          </p:nvSpPr>
          <p:spPr bwMode="auto">
            <a:xfrm>
              <a:off x="2496" y="38"/>
              <a:ext cx="192" cy="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У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10253" name="Text Box 58"/>
            <p:cNvSpPr txBox="1">
              <a:spLocks noChangeArrowheads="1"/>
            </p:cNvSpPr>
            <p:nvPr/>
          </p:nvSpPr>
          <p:spPr bwMode="auto">
            <a:xfrm>
              <a:off x="2448" y="2342"/>
              <a:ext cx="336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-6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grpSp>
          <p:nvGrpSpPr>
            <p:cNvPr id="10254" name="Group 59"/>
            <p:cNvGrpSpPr>
              <a:grpSpLocks/>
            </p:cNvGrpSpPr>
            <p:nvPr/>
          </p:nvGrpSpPr>
          <p:grpSpPr bwMode="auto">
            <a:xfrm>
              <a:off x="2783" y="106"/>
              <a:ext cx="97" cy="3974"/>
              <a:chOff x="2783" y="106"/>
              <a:chExt cx="97" cy="3974"/>
            </a:xfrm>
          </p:grpSpPr>
          <p:sp>
            <p:nvSpPr>
              <p:cNvPr id="10255" name="Line 60"/>
              <p:cNvSpPr>
                <a:spLocks noChangeShapeType="1"/>
              </p:cNvSpPr>
              <p:nvPr/>
            </p:nvSpPr>
            <p:spPr bwMode="auto">
              <a:xfrm flipV="1">
                <a:off x="2783" y="106"/>
                <a:ext cx="1" cy="397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6" name="Line 61"/>
              <p:cNvSpPr>
                <a:spLocks noChangeShapeType="1"/>
              </p:cNvSpPr>
              <p:nvPr/>
            </p:nvSpPr>
            <p:spPr bwMode="auto">
              <a:xfrm>
                <a:off x="2784" y="48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7" name="Line 62"/>
              <p:cNvSpPr>
                <a:spLocks noChangeShapeType="1"/>
              </p:cNvSpPr>
              <p:nvPr/>
            </p:nvSpPr>
            <p:spPr bwMode="auto">
              <a:xfrm>
                <a:off x="2784" y="76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8" name="Line 63"/>
              <p:cNvSpPr>
                <a:spLocks noChangeShapeType="1"/>
              </p:cNvSpPr>
              <p:nvPr/>
            </p:nvSpPr>
            <p:spPr bwMode="auto">
              <a:xfrm>
                <a:off x="2784" y="105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9" name="Line 64"/>
              <p:cNvSpPr>
                <a:spLocks noChangeShapeType="1"/>
              </p:cNvSpPr>
              <p:nvPr/>
            </p:nvSpPr>
            <p:spPr bwMode="auto">
              <a:xfrm>
                <a:off x="2784" y="13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0" name="Line 65"/>
              <p:cNvSpPr>
                <a:spLocks noChangeShapeType="1"/>
              </p:cNvSpPr>
              <p:nvPr/>
            </p:nvSpPr>
            <p:spPr bwMode="auto">
              <a:xfrm>
                <a:off x="2784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1" name="Line 66"/>
              <p:cNvSpPr>
                <a:spLocks noChangeShapeType="1"/>
              </p:cNvSpPr>
              <p:nvPr/>
            </p:nvSpPr>
            <p:spPr bwMode="auto">
              <a:xfrm>
                <a:off x="2784" y="19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2" name="Line 67"/>
              <p:cNvSpPr>
                <a:spLocks noChangeShapeType="1"/>
              </p:cNvSpPr>
              <p:nvPr/>
            </p:nvSpPr>
            <p:spPr bwMode="auto">
              <a:xfrm>
                <a:off x="278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3" name="Line 68"/>
              <p:cNvSpPr>
                <a:spLocks noChangeShapeType="1"/>
              </p:cNvSpPr>
              <p:nvPr/>
            </p:nvSpPr>
            <p:spPr bwMode="auto">
              <a:xfrm>
                <a:off x="2784" y="278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4" name="Line 69"/>
              <p:cNvSpPr>
                <a:spLocks noChangeShapeType="1"/>
              </p:cNvSpPr>
              <p:nvPr/>
            </p:nvSpPr>
            <p:spPr bwMode="auto">
              <a:xfrm>
                <a:off x="2784" y="307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5" name="Line 70"/>
              <p:cNvSpPr>
                <a:spLocks noChangeShapeType="1"/>
              </p:cNvSpPr>
              <p:nvPr/>
            </p:nvSpPr>
            <p:spPr bwMode="auto">
              <a:xfrm>
                <a:off x="2784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6" name="Line 71"/>
              <p:cNvSpPr>
                <a:spLocks noChangeShapeType="1"/>
              </p:cNvSpPr>
              <p:nvPr/>
            </p:nvSpPr>
            <p:spPr bwMode="auto">
              <a:xfrm>
                <a:off x="2784" y="36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67" name="Line 72"/>
              <p:cNvSpPr>
                <a:spLocks noChangeShapeType="1"/>
              </p:cNvSpPr>
              <p:nvPr/>
            </p:nvSpPr>
            <p:spPr bwMode="auto">
              <a:xfrm>
                <a:off x="2784" y="39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45" name="Text Box 73"/>
          <p:cNvSpPr txBox="1">
            <a:spLocks noChangeArrowheads="1"/>
          </p:cNvSpPr>
          <p:nvPr/>
        </p:nvSpPr>
        <p:spPr bwMode="auto">
          <a:xfrm>
            <a:off x="4724400" y="304800"/>
            <a:ext cx="396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Times New Roman" pitchFamily="18" charset="0"/>
              </a:rPr>
              <a:t>Построить точку М(-5;2)</a:t>
            </a:r>
          </a:p>
        </p:txBody>
      </p:sp>
      <p:sp>
        <p:nvSpPr>
          <p:cNvPr id="6218" name="Oval 74"/>
          <p:cNvSpPr>
            <a:spLocks noChangeArrowheads="1"/>
          </p:cNvSpPr>
          <p:nvPr/>
        </p:nvSpPr>
        <p:spPr bwMode="auto">
          <a:xfrm>
            <a:off x="2057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19" name="Oval 75"/>
          <p:cNvSpPr>
            <a:spLocks noChangeArrowheads="1"/>
          </p:cNvSpPr>
          <p:nvPr/>
        </p:nvSpPr>
        <p:spPr bwMode="auto">
          <a:xfrm>
            <a:off x="43434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0" name="Line 76"/>
          <p:cNvSpPr>
            <a:spLocks noChangeShapeType="1"/>
          </p:cNvSpPr>
          <p:nvPr/>
        </p:nvSpPr>
        <p:spPr bwMode="auto">
          <a:xfrm flipV="1">
            <a:off x="2124075" y="2590800"/>
            <a:ext cx="9525" cy="9096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1" name="Line 77"/>
          <p:cNvSpPr>
            <a:spLocks noChangeShapeType="1"/>
          </p:cNvSpPr>
          <p:nvPr/>
        </p:nvSpPr>
        <p:spPr bwMode="auto">
          <a:xfrm flipH="1">
            <a:off x="2133600" y="25908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2" name="Oval 78"/>
          <p:cNvSpPr>
            <a:spLocks noChangeArrowheads="1"/>
          </p:cNvSpPr>
          <p:nvPr/>
        </p:nvSpPr>
        <p:spPr bwMode="auto">
          <a:xfrm>
            <a:off x="2057400" y="2514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23" name="Text Box 79"/>
          <p:cNvSpPr txBox="1">
            <a:spLocks noChangeArrowheads="1"/>
          </p:cNvSpPr>
          <p:nvPr/>
        </p:nvSpPr>
        <p:spPr bwMode="auto">
          <a:xfrm>
            <a:off x="1524000" y="2133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М(-5;2)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1 4.44444E-6 L 1.66667E-6 4.44444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13634 L 4.44444E-6 -6.2963E-6 " pathEditMode="relative" ptsTypes="AA">
                                      <p:cBhvr>
                                        <p:cTn id="11" dur="50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8" grpId="0" animBg="1"/>
      <p:bldP spid="6219" grpId="0" animBg="1"/>
      <p:bldP spid="6220" grpId="0" animBg="1"/>
      <p:bldP spid="6221" grpId="0" animBg="1"/>
      <p:bldP spid="6222" grpId="0" animBg="1"/>
      <p:bldP spid="622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428604"/>
            <a:ext cx="5235087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А теперь 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</a:rPr>
              <a:t>попробуй сам!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3500438" y="2786063"/>
            <a:ext cx="471487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Критерии оценивания:</a:t>
            </a:r>
          </a:p>
          <a:p>
            <a:r>
              <a:rPr lang="ru-RU" sz="2800"/>
              <a:t>3 точки - </a:t>
            </a:r>
            <a:r>
              <a:rPr lang="ru-RU" sz="2800">
                <a:solidFill>
                  <a:srgbClr val="C00000"/>
                </a:solidFill>
              </a:rPr>
              <a:t>«5»</a:t>
            </a:r>
          </a:p>
          <a:p>
            <a:r>
              <a:rPr lang="ru-RU" sz="2800"/>
              <a:t>2 точки - </a:t>
            </a:r>
            <a:r>
              <a:rPr lang="ru-RU" sz="2800">
                <a:solidFill>
                  <a:srgbClr val="C00000"/>
                </a:solidFill>
              </a:rPr>
              <a:t>«4»</a:t>
            </a:r>
          </a:p>
          <a:p>
            <a:r>
              <a:rPr lang="ru-RU" sz="2800"/>
              <a:t>1 точка –</a:t>
            </a:r>
            <a:r>
              <a:rPr lang="ru-RU" sz="2800">
                <a:solidFill>
                  <a:srgbClr val="C00000"/>
                </a:solidFill>
              </a:rPr>
              <a:t>«3»</a:t>
            </a:r>
          </a:p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4929198"/>
            <a:ext cx="5348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>Желаю успеха!</a:t>
            </a:r>
          </a:p>
        </p:txBody>
      </p:sp>
      <p:pic>
        <p:nvPicPr>
          <p:cNvPr id="11269" name="Picture 4" descr="http://animashky.ru/flist/obludi/16/1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000375"/>
            <a:ext cx="164306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4" descr="netscap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350" name="Line 3"/>
            <p:cNvSpPr>
              <a:spLocks noChangeShapeType="1"/>
            </p:cNvSpPr>
            <p:nvPr/>
          </p:nvSpPr>
          <p:spPr bwMode="auto">
            <a:xfrm>
              <a:off x="19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1" name="Line 4"/>
            <p:cNvSpPr>
              <a:spLocks noChangeShapeType="1"/>
            </p:cNvSpPr>
            <p:nvPr/>
          </p:nvSpPr>
          <p:spPr bwMode="auto">
            <a:xfrm>
              <a:off x="39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2" name="Line 5"/>
            <p:cNvSpPr>
              <a:spLocks noChangeShapeType="1"/>
            </p:cNvSpPr>
            <p:nvPr/>
          </p:nvSpPr>
          <p:spPr bwMode="auto">
            <a:xfrm>
              <a:off x="451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3" name="Line 6"/>
            <p:cNvSpPr>
              <a:spLocks noChangeShapeType="1"/>
            </p:cNvSpPr>
            <p:nvPr/>
          </p:nvSpPr>
          <p:spPr bwMode="auto">
            <a:xfrm>
              <a:off x="480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4" name="Line 7"/>
            <p:cNvSpPr>
              <a:spLocks noChangeShapeType="1"/>
            </p:cNvSpPr>
            <p:nvPr/>
          </p:nvSpPr>
          <p:spPr bwMode="auto">
            <a:xfrm>
              <a:off x="513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5" name="Line 8"/>
            <p:cNvSpPr>
              <a:spLocks noChangeShapeType="1"/>
            </p:cNvSpPr>
            <p:nvPr/>
          </p:nvSpPr>
          <p:spPr bwMode="auto">
            <a:xfrm>
              <a:off x="54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6" name="Line 9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7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8" name="Line 11"/>
            <p:cNvSpPr>
              <a:spLocks noChangeShapeType="1"/>
            </p:cNvSpPr>
            <p:nvPr/>
          </p:nvSpPr>
          <p:spPr bwMode="auto">
            <a:xfrm>
              <a:off x="0" y="278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9" name="Line 12"/>
            <p:cNvSpPr>
              <a:spLocks noChangeShapeType="1"/>
            </p:cNvSpPr>
            <p:nvPr/>
          </p:nvSpPr>
          <p:spPr bwMode="auto">
            <a:xfrm>
              <a:off x="0" y="3072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0" name="Line 13"/>
            <p:cNvSpPr>
              <a:spLocks noChangeShapeType="1"/>
            </p:cNvSpPr>
            <p:nvPr/>
          </p:nvSpPr>
          <p:spPr bwMode="auto">
            <a:xfrm>
              <a:off x="0" y="4224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1" name="Line 14"/>
            <p:cNvSpPr>
              <a:spLocks noChangeShapeType="1"/>
            </p:cNvSpPr>
            <p:nvPr/>
          </p:nvSpPr>
          <p:spPr bwMode="auto">
            <a:xfrm>
              <a:off x="0" y="249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2" name="Line 15"/>
            <p:cNvSpPr>
              <a:spLocks noChangeShapeType="1"/>
            </p:cNvSpPr>
            <p:nvPr/>
          </p:nvSpPr>
          <p:spPr bwMode="auto">
            <a:xfrm>
              <a:off x="0" y="220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3" name="Line 16"/>
            <p:cNvSpPr>
              <a:spLocks noChangeShapeType="1"/>
            </p:cNvSpPr>
            <p:nvPr/>
          </p:nvSpPr>
          <p:spPr bwMode="auto">
            <a:xfrm>
              <a:off x="0" y="1920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4" name="Line 17"/>
            <p:cNvSpPr>
              <a:spLocks noChangeShapeType="1"/>
            </p:cNvSpPr>
            <p:nvPr/>
          </p:nvSpPr>
          <p:spPr bwMode="auto">
            <a:xfrm>
              <a:off x="0" y="1632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5" name="Line 18"/>
            <p:cNvSpPr>
              <a:spLocks noChangeShapeType="1"/>
            </p:cNvSpPr>
            <p:nvPr/>
          </p:nvSpPr>
          <p:spPr bwMode="auto">
            <a:xfrm>
              <a:off x="0" y="1344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6" name="Line 19"/>
            <p:cNvSpPr>
              <a:spLocks noChangeShapeType="1"/>
            </p:cNvSpPr>
            <p:nvPr/>
          </p:nvSpPr>
          <p:spPr bwMode="auto">
            <a:xfrm>
              <a:off x="0" y="1056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7" name="Line 20"/>
            <p:cNvSpPr>
              <a:spLocks noChangeShapeType="1"/>
            </p:cNvSpPr>
            <p:nvPr/>
          </p:nvSpPr>
          <p:spPr bwMode="auto">
            <a:xfrm>
              <a:off x="0" y="768"/>
              <a:ext cx="57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8" name="Line 21"/>
            <p:cNvSpPr>
              <a:spLocks noChangeShapeType="1"/>
            </p:cNvSpPr>
            <p:nvPr/>
          </p:nvSpPr>
          <p:spPr bwMode="auto">
            <a:xfrm>
              <a:off x="0" y="3936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69" name="Line 22"/>
            <p:cNvSpPr>
              <a:spLocks noChangeShapeType="1"/>
            </p:cNvSpPr>
            <p:nvPr/>
          </p:nvSpPr>
          <p:spPr bwMode="auto">
            <a:xfrm>
              <a:off x="0" y="3648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0" name="Line 23"/>
            <p:cNvSpPr>
              <a:spLocks noChangeShapeType="1"/>
            </p:cNvSpPr>
            <p:nvPr/>
          </p:nvSpPr>
          <p:spPr bwMode="auto">
            <a:xfrm>
              <a:off x="0" y="3360"/>
              <a:ext cx="5760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1" name="Line 24"/>
            <p:cNvSpPr>
              <a:spLocks noChangeShapeType="1"/>
            </p:cNvSpPr>
            <p:nvPr/>
          </p:nvSpPr>
          <p:spPr bwMode="auto">
            <a:xfrm>
              <a:off x="422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2" name="Line 25"/>
            <p:cNvSpPr>
              <a:spLocks noChangeShapeType="1"/>
            </p:cNvSpPr>
            <p:nvPr/>
          </p:nvSpPr>
          <p:spPr bwMode="auto">
            <a:xfrm>
              <a:off x="278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3" name="Line 26"/>
            <p:cNvSpPr>
              <a:spLocks noChangeShapeType="1"/>
            </p:cNvSpPr>
            <p:nvPr/>
          </p:nvSpPr>
          <p:spPr bwMode="auto">
            <a:xfrm>
              <a:off x="307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4" name="Line 27"/>
            <p:cNvSpPr>
              <a:spLocks noChangeShapeType="1"/>
            </p:cNvSpPr>
            <p:nvPr/>
          </p:nvSpPr>
          <p:spPr bwMode="auto">
            <a:xfrm>
              <a:off x="336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5" name="Line 28"/>
            <p:cNvSpPr>
              <a:spLocks noChangeShapeType="1"/>
            </p:cNvSpPr>
            <p:nvPr/>
          </p:nvSpPr>
          <p:spPr bwMode="auto">
            <a:xfrm>
              <a:off x="364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6" name="Line 29"/>
            <p:cNvSpPr>
              <a:spLocks noChangeShapeType="1"/>
            </p:cNvSpPr>
            <p:nvPr/>
          </p:nvSpPr>
          <p:spPr bwMode="auto">
            <a:xfrm>
              <a:off x="1344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7" name="Line 30"/>
            <p:cNvSpPr>
              <a:spLocks noChangeShapeType="1"/>
            </p:cNvSpPr>
            <p:nvPr/>
          </p:nvSpPr>
          <p:spPr bwMode="auto">
            <a:xfrm>
              <a:off x="1632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8" name="Line 31"/>
            <p:cNvSpPr>
              <a:spLocks noChangeShapeType="1"/>
            </p:cNvSpPr>
            <p:nvPr/>
          </p:nvSpPr>
          <p:spPr bwMode="auto">
            <a:xfrm>
              <a:off x="192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79" name="Line 32"/>
            <p:cNvSpPr>
              <a:spLocks noChangeShapeType="1"/>
            </p:cNvSpPr>
            <p:nvPr/>
          </p:nvSpPr>
          <p:spPr bwMode="auto">
            <a:xfrm>
              <a:off x="220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0" name="Line 33"/>
            <p:cNvSpPr>
              <a:spLocks noChangeShapeType="1"/>
            </p:cNvSpPr>
            <p:nvPr/>
          </p:nvSpPr>
          <p:spPr bwMode="auto">
            <a:xfrm>
              <a:off x="249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1" name="Line 34"/>
            <p:cNvSpPr>
              <a:spLocks noChangeShapeType="1"/>
            </p:cNvSpPr>
            <p:nvPr/>
          </p:nvSpPr>
          <p:spPr bwMode="auto">
            <a:xfrm>
              <a:off x="480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2" name="Line 35"/>
            <p:cNvSpPr>
              <a:spLocks noChangeShapeType="1"/>
            </p:cNvSpPr>
            <p:nvPr/>
          </p:nvSpPr>
          <p:spPr bwMode="auto">
            <a:xfrm>
              <a:off x="768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83" name="Line 36"/>
            <p:cNvSpPr>
              <a:spLocks noChangeShapeType="1"/>
            </p:cNvSpPr>
            <p:nvPr/>
          </p:nvSpPr>
          <p:spPr bwMode="auto">
            <a:xfrm>
              <a:off x="1056" y="0"/>
              <a:ext cx="0" cy="432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291" name="Group 37"/>
          <p:cNvGrpSpPr>
            <a:grpSpLocks/>
          </p:cNvGrpSpPr>
          <p:nvPr/>
        </p:nvGrpSpPr>
        <p:grpSpPr bwMode="auto">
          <a:xfrm>
            <a:off x="762000" y="3352800"/>
            <a:ext cx="8382000" cy="549275"/>
            <a:chOff x="480" y="2112"/>
            <a:chExt cx="5280" cy="346"/>
          </a:xfrm>
        </p:grpSpPr>
        <p:grpSp>
          <p:nvGrpSpPr>
            <p:cNvPr id="12332" name="Group 38"/>
            <p:cNvGrpSpPr>
              <a:grpSpLocks/>
            </p:cNvGrpSpPr>
            <p:nvPr/>
          </p:nvGrpSpPr>
          <p:grpSpPr bwMode="auto">
            <a:xfrm>
              <a:off x="480" y="2160"/>
              <a:ext cx="5280" cy="298"/>
              <a:chOff x="480" y="2160"/>
              <a:chExt cx="5280" cy="298"/>
            </a:xfrm>
          </p:grpSpPr>
          <p:sp>
            <p:nvSpPr>
              <p:cNvPr id="12347" name="Text Box 39"/>
              <p:cNvSpPr txBox="1">
                <a:spLocks noChangeArrowheads="1"/>
              </p:cNvSpPr>
              <p:nvPr/>
            </p:nvSpPr>
            <p:spPr bwMode="auto">
              <a:xfrm>
                <a:off x="2784" y="2160"/>
                <a:ext cx="29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>
                    <a:latin typeface="Times New Roman" pitchFamily="18" charset="0"/>
                  </a:rPr>
                  <a:t>   </a:t>
                </a:r>
                <a:r>
                  <a:rPr lang="ru-RU" sz="2000" b="1">
                    <a:latin typeface="Times New Roman" pitchFamily="18" charset="0"/>
                  </a:rPr>
                  <a:t>1       2     3     4     5     6     7               Х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348" name="Text Box 40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235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>
                    <a:latin typeface="Times New Roman" pitchFamily="18" charset="0"/>
                  </a:rPr>
                  <a:t>  -7     -6    -5   -4    -3    -2   -1    0</a:t>
                </a: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349" name="Line 41"/>
              <p:cNvSpPr>
                <a:spLocks noChangeShapeType="1"/>
              </p:cNvSpPr>
              <p:nvPr/>
            </p:nvSpPr>
            <p:spPr bwMode="auto">
              <a:xfrm>
                <a:off x="480" y="2208"/>
                <a:ext cx="49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33" name="Line 42"/>
            <p:cNvSpPr>
              <a:spLocks noChangeShapeType="1"/>
            </p:cNvSpPr>
            <p:nvPr/>
          </p:nvSpPr>
          <p:spPr bwMode="auto">
            <a:xfrm>
              <a:off x="307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4" name="Line 43"/>
            <p:cNvSpPr>
              <a:spLocks noChangeShapeType="1"/>
            </p:cNvSpPr>
            <p:nvPr/>
          </p:nvSpPr>
          <p:spPr bwMode="auto">
            <a:xfrm>
              <a:off x="336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5" name="Line 44"/>
            <p:cNvSpPr>
              <a:spLocks noChangeShapeType="1"/>
            </p:cNvSpPr>
            <p:nvPr/>
          </p:nvSpPr>
          <p:spPr bwMode="auto">
            <a:xfrm>
              <a:off x="364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6" name="Line 45"/>
            <p:cNvSpPr>
              <a:spLocks noChangeShapeType="1"/>
            </p:cNvSpPr>
            <p:nvPr/>
          </p:nvSpPr>
          <p:spPr bwMode="auto">
            <a:xfrm>
              <a:off x="393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7" name="Line 46"/>
            <p:cNvSpPr>
              <a:spLocks noChangeShapeType="1"/>
            </p:cNvSpPr>
            <p:nvPr/>
          </p:nvSpPr>
          <p:spPr bwMode="auto">
            <a:xfrm>
              <a:off x="422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8" name="Line 47"/>
            <p:cNvSpPr>
              <a:spLocks noChangeShapeType="1"/>
            </p:cNvSpPr>
            <p:nvPr/>
          </p:nvSpPr>
          <p:spPr bwMode="auto">
            <a:xfrm>
              <a:off x="451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39" name="Line 48"/>
            <p:cNvSpPr>
              <a:spLocks noChangeShapeType="1"/>
            </p:cNvSpPr>
            <p:nvPr/>
          </p:nvSpPr>
          <p:spPr bwMode="auto">
            <a:xfrm>
              <a:off x="480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0" name="Line 49"/>
            <p:cNvSpPr>
              <a:spLocks noChangeShapeType="1"/>
            </p:cNvSpPr>
            <p:nvPr/>
          </p:nvSpPr>
          <p:spPr bwMode="auto">
            <a:xfrm>
              <a:off x="76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1" name="Line 50"/>
            <p:cNvSpPr>
              <a:spLocks noChangeShapeType="1"/>
            </p:cNvSpPr>
            <p:nvPr/>
          </p:nvSpPr>
          <p:spPr bwMode="auto">
            <a:xfrm>
              <a:off x="105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2" name="Line 51"/>
            <p:cNvSpPr>
              <a:spLocks noChangeShapeType="1"/>
            </p:cNvSpPr>
            <p:nvPr/>
          </p:nvSpPr>
          <p:spPr bwMode="auto">
            <a:xfrm>
              <a:off x="1344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3" name="Line 52"/>
            <p:cNvSpPr>
              <a:spLocks noChangeShapeType="1"/>
            </p:cNvSpPr>
            <p:nvPr/>
          </p:nvSpPr>
          <p:spPr bwMode="auto">
            <a:xfrm>
              <a:off x="1632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4" name="Line 53"/>
            <p:cNvSpPr>
              <a:spLocks noChangeShapeType="1"/>
            </p:cNvSpPr>
            <p:nvPr/>
          </p:nvSpPr>
          <p:spPr bwMode="auto">
            <a:xfrm>
              <a:off x="1920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5" name="Line 54"/>
            <p:cNvSpPr>
              <a:spLocks noChangeShapeType="1"/>
            </p:cNvSpPr>
            <p:nvPr/>
          </p:nvSpPr>
          <p:spPr bwMode="auto">
            <a:xfrm>
              <a:off x="2208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46" name="Line 55"/>
            <p:cNvSpPr>
              <a:spLocks noChangeShapeType="1"/>
            </p:cNvSpPr>
            <p:nvPr/>
          </p:nvSpPr>
          <p:spPr bwMode="auto">
            <a:xfrm>
              <a:off x="2496" y="21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292" name="Group 56"/>
          <p:cNvGrpSpPr>
            <a:grpSpLocks/>
          </p:cNvGrpSpPr>
          <p:nvPr/>
        </p:nvGrpSpPr>
        <p:grpSpPr bwMode="auto">
          <a:xfrm>
            <a:off x="3886200" y="60325"/>
            <a:ext cx="685800" cy="6797675"/>
            <a:chOff x="2448" y="38"/>
            <a:chExt cx="432" cy="4282"/>
          </a:xfrm>
        </p:grpSpPr>
        <p:sp>
          <p:nvSpPr>
            <p:cNvPr id="12316" name="Text Box 57"/>
            <p:cNvSpPr txBox="1">
              <a:spLocks noChangeArrowheads="1"/>
            </p:cNvSpPr>
            <p:nvPr/>
          </p:nvSpPr>
          <p:spPr bwMode="auto">
            <a:xfrm>
              <a:off x="2496" y="38"/>
              <a:ext cx="192" cy="2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У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1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12317" name="Text Box 58"/>
            <p:cNvSpPr txBox="1">
              <a:spLocks noChangeArrowheads="1"/>
            </p:cNvSpPr>
            <p:nvPr/>
          </p:nvSpPr>
          <p:spPr bwMode="auto">
            <a:xfrm>
              <a:off x="2448" y="2342"/>
              <a:ext cx="336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-1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-2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-3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-4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-5</a:t>
              </a:r>
            </a:p>
            <a:p>
              <a:pPr>
                <a:spcBef>
                  <a:spcPct val="50000"/>
                </a:spcBef>
              </a:pPr>
              <a:r>
                <a:rPr lang="ru-RU" sz="2000" b="1">
                  <a:latin typeface="Times New Roman" pitchFamily="18" charset="0"/>
                </a:rPr>
                <a:t>-6</a:t>
              </a:r>
            </a:p>
            <a:p>
              <a:pPr>
                <a:spcBef>
                  <a:spcPct val="50000"/>
                </a:spcBef>
              </a:pPr>
              <a:endParaRPr lang="ru-RU" sz="2000" b="1">
                <a:latin typeface="Times New Roman" pitchFamily="18" charset="0"/>
              </a:endParaRPr>
            </a:p>
          </p:txBody>
        </p:sp>
        <p:grpSp>
          <p:nvGrpSpPr>
            <p:cNvPr id="12318" name="Group 59"/>
            <p:cNvGrpSpPr>
              <a:grpSpLocks/>
            </p:cNvGrpSpPr>
            <p:nvPr/>
          </p:nvGrpSpPr>
          <p:grpSpPr bwMode="auto">
            <a:xfrm>
              <a:off x="2783" y="106"/>
              <a:ext cx="97" cy="3974"/>
              <a:chOff x="2783" y="106"/>
              <a:chExt cx="97" cy="3974"/>
            </a:xfrm>
          </p:grpSpPr>
          <p:sp>
            <p:nvSpPr>
              <p:cNvPr id="12319" name="Line 60"/>
              <p:cNvSpPr>
                <a:spLocks noChangeShapeType="1"/>
              </p:cNvSpPr>
              <p:nvPr/>
            </p:nvSpPr>
            <p:spPr bwMode="auto">
              <a:xfrm flipV="1">
                <a:off x="2783" y="106"/>
                <a:ext cx="1" cy="397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0" name="Line 61"/>
              <p:cNvSpPr>
                <a:spLocks noChangeShapeType="1"/>
              </p:cNvSpPr>
              <p:nvPr/>
            </p:nvSpPr>
            <p:spPr bwMode="auto">
              <a:xfrm>
                <a:off x="2784" y="48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1" name="Line 62"/>
              <p:cNvSpPr>
                <a:spLocks noChangeShapeType="1"/>
              </p:cNvSpPr>
              <p:nvPr/>
            </p:nvSpPr>
            <p:spPr bwMode="auto">
              <a:xfrm>
                <a:off x="2784" y="76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2" name="Line 63"/>
              <p:cNvSpPr>
                <a:spLocks noChangeShapeType="1"/>
              </p:cNvSpPr>
              <p:nvPr/>
            </p:nvSpPr>
            <p:spPr bwMode="auto">
              <a:xfrm>
                <a:off x="2784" y="105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3" name="Line 64"/>
              <p:cNvSpPr>
                <a:spLocks noChangeShapeType="1"/>
              </p:cNvSpPr>
              <p:nvPr/>
            </p:nvSpPr>
            <p:spPr bwMode="auto">
              <a:xfrm>
                <a:off x="2784" y="13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4" name="Line 65"/>
              <p:cNvSpPr>
                <a:spLocks noChangeShapeType="1"/>
              </p:cNvSpPr>
              <p:nvPr/>
            </p:nvSpPr>
            <p:spPr bwMode="auto">
              <a:xfrm>
                <a:off x="2784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5" name="Line 66"/>
              <p:cNvSpPr>
                <a:spLocks noChangeShapeType="1"/>
              </p:cNvSpPr>
              <p:nvPr/>
            </p:nvSpPr>
            <p:spPr bwMode="auto">
              <a:xfrm>
                <a:off x="2784" y="19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6" name="Line 67"/>
              <p:cNvSpPr>
                <a:spLocks noChangeShapeType="1"/>
              </p:cNvSpPr>
              <p:nvPr/>
            </p:nvSpPr>
            <p:spPr bwMode="auto">
              <a:xfrm>
                <a:off x="278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7" name="Line 68"/>
              <p:cNvSpPr>
                <a:spLocks noChangeShapeType="1"/>
              </p:cNvSpPr>
              <p:nvPr/>
            </p:nvSpPr>
            <p:spPr bwMode="auto">
              <a:xfrm>
                <a:off x="2784" y="278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8" name="Line 69"/>
              <p:cNvSpPr>
                <a:spLocks noChangeShapeType="1"/>
              </p:cNvSpPr>
              <p:nvPr/>
            </p:nvSpPr>
            <p:spPr bwMode="auto">
              <a:xfrm>
                <a:off x="2784" y="307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29" name="Line 70"/>
              <p:cNvSpPr>
                <a:spLocks noChangeShapeType="1"/>
              </p:cNvSpPr>
              <p:nvPr/>
            </p:nvSpPr>
            <p:spPr bwMode="auto">
              <a:xfrm>
                <a:off x="2784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0" name="Line 71"/>
              <p:cNvSpPr>
                <a:spLocks noChangeShapeType="1"/>
              </p:cNvSpPr>
              <p:nvPr/>
            </p:nvSpPr>
            <p:spPr bwMode="auto">
              <a:xfrm>
                <a:off x="2784" y="36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1" name="Line 72"/>
              <p:cNvSpPr>
                <a:spLocks noChangeShapeType="1"/>
              </p:cNvSpPr>
              <p:nvPr/>
            </p:nvSpPr>
            <p:spPr bwMode="auto">
              <a:xfrm>
                <a:off x="2784" y="39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337" name="Oval 73"/>
          <p:cNvSpPr>
            <a:spLocks noChangeArrowheads="1"/>
          </p:cNvSpPr>
          <p:nvPr/>
        </p:nvSpPr>
        <p:spPr bwMode="auto">
          <a:xfrm>
            <a:off x="6172200" y="2057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Text Box 74"/>
          <p:cNvSpPr txBox="1">
            <a:spLocks noChangeArrowheads="1"/>
          </p:cNvSpPr>
          <p:nvPr/>
        </p:nvSpPr>
        <p:spPr bwMode="auto">
          <a:xfrm>
            <a:off x="6096000" y="1676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К</a:t>
            </a:r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6248400" y="22098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4495800" y="2133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6400800" y="167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(4;3)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1343" name="Oval 79"/>
          <p:cNvSpPr>
            <a:spLocks noChangeArrowheads="1"/>
          </p:cNvSpPr>
          <p:nvPr/>
        </p:nvSpPr>
        <p:spPr bwMode="auto">
          <a:xfrm>
            <a:off x="2514600" y="160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44" name="Oval 80"/>
          <p:cNvSpPr>
            <a:spLocks noChangeArrowheads="1"/>
          </p:cNvSpPr>
          <p:nvPr/>
        </p:nvSpPr>
        <p:spPr bwMode="auto">
          <a:xfrm>
            <a:off x="6553200" y="52578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46" name="Oval 82"/>
          <p:cNvSpPr>
            <a:spLocks noChangeArrowheads="1"/>
          </p:cNvSpPr>
          <p:nvPr/>
        </p:nvSpPr>
        <p:spPr bwMode="auto">
          <a:xfrm>
            <a:off x="70866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4343400" y="4343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Text Box 87"/>
          <p:cNvSpPr txBox="1">
            <a:spLocks noChangeArrowheads="1"/>
          </p:cNvSpPr>
          <p:nvPr/>
        </p:nvSpPr>
        <p:spPr bwMode="auto">
          <a:xfrm>
            <a:off x="2209800" y="106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В</a:t>
            </a:r>
          </a:p>
        </p:txBody>
      </p:sp>
      <p:sp>
        <p:nvSpPr>
          <p:cNvPr id="11352" name="Line 88"/>
          <p:cNvSpPr>
            <a:spLocks noChangeShapeType="1"/>
          </p:cNvSpPr>
          <p:nvPr/>
        </p:nvSpPr>
        <p:spPr bwMode="auto">
          <a:xfrm>
            <a:off x="2590800" y="17526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53" name="Line 89"/>
          <p:cNvSpPr>
            <a:spLocks noChangeShapeType="1"/>
          </p:cNvSpPr>
          <p:nvPr/>
        </p:nvSpPr>
        <p:spPr bwMode="auto">
          <a:xfrm>
            <a:off x="2667000" y="1676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2590800" y="990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(-4;4)</a:t>
            </a:r>
          </a:p>
        </p:txBody>
      </p:sp>
      <p:sp>
        <p:nvSpPr>
          <p:cNvPr id="12306" name="Text Box 97"/>
          <p:cNvSpPr txBox="1">
            <a:spLocks noChangeArrowheads="1"/>
          </p:cNvSpPr>
          <p:nvPr/>
        </p:nvSpPr>
        <p:spPr bwMode="auto">
          <a:xfrm>
            <a:off x="6705600" y="5105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D</a:t>
            </a:r>
          </a:p>
        </p:txBody>
      </p:sp>
      <p:sp>
        <p:nvSpPr>
          <p:cNvPr id="11362" name="Line 98"/>
          <p:cNvSpPr>
            <a:spLocks noChangeShapeType="1"/>
          </p:cNvSpPr>
          <p:nvPr/>
        </p:nvSpPr>
        <p:spPr bwMode="auto">
          <a:xfrm flipV="1">
            <a:off x="6705600" y="37338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63" name="Line 99"/>
          <p:cNvSpPr>
            <a:spLocks noChangeShapeType="1"/>
          </p:cNvSpPr>
          <p:nvPr/>
        </p:nvSpPr>
        <p:spPr bwMode="auto">
          <a:xfrm>
            <a:off x="4343400" y="5334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64" name="Text Box 100"/>
          <p:cNvSpPr txBox="1">
            <a:spLocks noChangeArrowheads="1"/>
          </p:cNvSpPr>
          <p:nvPr/>
        </p:nvSpPr>
        <p:spPr bwMode="auto">
          <a:xfrm>
            <a:off x="6934200" y="5105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(5;-4)</a:t>
            </a:r>
          </a:p>
        </p:txBody>
      </p:sp>
      <p:sp>
        <p:nvSpPr>
          <p:cNvPr id="12310" name="Text Box 101"/>
          <p:cNvSpPr txBox="1">
            <a:spLocks noChangeArrowheads="1"/>
          </p:cNvSpPr>
          <p:nvPr/>
        </p:nvSpPr>
        <p:spPr bwMode="auto">
          <a:xfrm>
            <a:off x="69342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F</a:t>
            </a:r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7162800" y="2895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(6;0)</a:t>
            </a:r>
          </a:p>
        </p:txBody>
      </p:sp>
      <p:sp>
        <p:nvSpPr>
          <p:cNvPr id="12312" name="Text Box 107"/>
          <p:cNvSpPr txBox="1">
            <a:spLocks noChangeArrowheads="1"/>
          </p:cNvSpPr>
          <p:nvPr/>
        </p:nvSpPr>
        <p:spPr bwMode="auto">
          <a:xfrm>
            <a:off x="4648200" y="4191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T</a:t>
            </a:r>
          </a:p>
        </p:txBody>
      </p:sp>
      <p:sp>
        <p:nvSpPr>
          <p:cNvPr id="11372" name="Text Box 108"/>
          <p:cNvSpPr txBox="1">
            <a:spLocks noChangeArrowheads="1"/>
          </p:cNvSpPr>
          <p:nvPr/>
        </p:nvSpPr>
        <p:spPr bwMode="auto">
          <a:xfrm>
            <a:off x="48768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(0;-2)</a:t>
            </a:r>
          </a:p>
        </p:txBody>
      </p:sp>
      <p:pic>
        <p:nvPicPr>
          <p:cNvPr id="12314" name="Picture 44" descr="netscap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1513" y="6005513"/>
            <a:ext cx="852487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TextBox 95"/>
          <p:cNvSpPr txBox="1">
            <a:spLocks noChangeArrowheads="1"/>
          </p:cNvSpPr>
          <p:nvPr/>
        </p:nvSpPr>
        <p:spPr bwMode="auto">
          <a:xfrm>
            <a:off x="4857750" y="214313"/>
            <a:ext cx="4143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Определите координаты точек</a:t>
            </a:r>
          </a:p>
          <a:p>
            <a:r>
              <a:rPr lang="en-US" sz="2000" b="1"/>
              <a:t>K, B, D, F, T.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7" grpId="0" animBg="1"/>
      <p:bldP spid="11339" grpId="0" animBg="1"/>
      <p:bldP spid="11340" grpId="0" animBg="1"/>
      <p:bldP spid="11342" grpId="0" autoUpdateAnimBg="0"/>
      <p:bldP spid="11343" grpId="0" animBg="1"/>
      <p:bldP spid="11344" grpId="0" animBg="1"/>
      <p:bldP spid="11346" grpId="0" animBg="1"/>
      <p:bldP spid="11350" grpId="0" animBg="1"/>
      <p:bldP spid="11352" grpId="0" animBg="1"/>
      <p:bldP spid="11353" grpId="0" animBg="1"/>
      <p:bldP spid="11354" grpId="0" autoUpdateAnimBg="0"/>
      <p:bldP spid="11362" grpId="0" animBg="1"/>
      <p:bldP spid="11363" grpId="0" animBg="1"/>
      <p:bldP spid="11364" grpId="0" autoUpdateAnimBg="0"/>
      <p:bldP spid="11366" grpId="0" autoUpdateAnimBg="0"/>
      <p:bldP spid="1137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</TotalTime>
  <Words>336</Words>
  <Application>Microsoft PowerPoint</Application>
  <PresentationFormat>Экран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Оформление по умолчанию</vt:lpstr>
      <vt:lpstr>Пастель</vt:lpstr>
      <vt:lpstr>Слайд 1</vt:lpstr>
      <vt:lpstr>Координатная прямая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Klas_34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PC2(34)</dc:creator>
  <cp:lastModifiedBy>света</cp:lastModifiedBy>
  <cp:revision>63</cp:revision>
  <dcterms:created xsi:type="dcterms:W3CDTF">2004-01-27T12:57:20Z</dcterms:created>
  <dcterms:modified xsi:type="dcterms:W3CDTF">2009-05-01T04:27:52Z</dcterms:modified>
</cp:coreProperties>
</file>