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65" r:id="rId5"/>
    <p:sldId id="266" r:id="rId6"/>
    <p:sldId id="270" r:id="rId7"/>
    <p:sldId id="271" r:id="rId8"/>
    <p:sldId id="267" r:id="rId9"/>
    <p:sldId id="268" r:id="rId10"/>
    <p:sldId id="269" r:id="rId11"/>
    <p:sldId id="259" r:id="rId12"/>
    <p:sldId id="260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05.11.2009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B45DF94-A98A-4B26-8004-AAD5EB217EC4}" type="slidenum">
              <a:rPr lang="ru-RU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14C78AA-9DD5-4C02-AEA6-73DDB26F3AE5}" type="slidenum">
              <a:rPr lang="ru-RU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A826571E-6DCB-4DFF-AE29-A8D7AC485242}" type="slidenum">
              <a:rPr lang="ru-RU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F130D7AB-A8C1-4623-B20D-FB7C40F2F4D0}" type="slidenum">
              <a:rPr lang="ru-RU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36872AC-D86E-4D99-8351-A2638945F464}" type="slidenum">
              <a:rPr lang="ru-RU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F8CE054-2582-43D0-8C68-29715EE54A31}" type="slidenum">
              <a:rPr lang="ru-RU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92F5F34-9F9B-4FD0-847D-3C089810B4C5}" type="slidenum">
              <a:rPr lang="ru-RU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39B34D3-E737-4EF5-9901-B5D3135DC9ED}" type="slidenum">
              <a:rPr lang="ru-RU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05.11.2009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8DE28243-A544-4DEC-A052-598630AE5B1E}" type="slidenum">
              <a:rPr lang="ru-RU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F3D1017-D982-408C-AA44-7781F966B1BE}" type="slidenum">
              <a:rPr lang="ru-RU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9ED637F-1A58-45E4-8441-3C29356F7B65}" type="slidenum">
              <a:rPr lang="ru-RU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B45DF94-A98A-4B26-8004-AAD5EB217EC4}" type="slidenum">
              <a:rPr lang="ru-RU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14C78AA-9DD5-4C02-AEA6-73DDB26F3AE5}" type="slidenum">
              <a:rPr lang="ru-RU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A826571E-6DCB-4DFF-AE29-A8D7AC485242}" type="slidenum">
              <a:rPr lang="ru-RU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F130D7AB-A8C1-4623-B20D-FB7C40F2F4D0}" type="slidenum">
              <a:rPr lang="ru-RU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36872AC-D86E-4D99-8351-A2638945F464}" type="slidenum">
              <a:rPr lang="ru-RU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F8CE054-2582-43D0-8C68-29715EE54A31}" type="slidenum">
              <a:rPr lang="ru-RU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92F5F34-9F9B-4FD0-847D-3C089810B4C5}" type="slidenum">
              <a:rPr lang="ru-RU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39B34D3-E737-4EF5-9901-B5D3135DC9ED}" type="slidenum">
              <a:rPr lang="ru-RU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8DE28243-A544-4DEC-A052-598630AE5B1E}" type="slidenum">
              <a:rPr lang="ru-RU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F3D1017-D982-408C-AA44-7781F966B1BE}" type="slidenum">
              <a:rPr lang="ru-RU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9ED637F-1A58-45E4-8441-3C29356F7B65}" type="slidenum">
              <a:rPr lang="ru-RU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B45DF94-A98A-4B26-8004-AAD5EB217EC4}" type="slidenum">
              <a:rPr lang="ru-RU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14C78AA-9DD5-4C02-AEA6-73DDB26F3AE5}" type="slidenum">
              <a:rPr lang="ru-RU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A826571E-6DCB-4DFF-AE29-A8D7AC485242}" type="slidenum">
              <a:rPr lang="ru-RU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F130D7AB-A8C1-4623-B20D-FB7C40F2F4D0}" type="slidenum">
              <a:rPr lang="ru-RU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36872AC-D86E-4D99-8351-A2638945F464}" type="slidenum">
              <a:rPr lang="ru-RU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F8CE054-2582-43D0-8C68-29715EE54A31}" type="slidenum">
              <a:rPr lang="ru-RU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92F5F34-9F9B-4FD0-847D-3C089810B4C5}" type="slidenum">
              <a:rPr lang="ru-RU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39B34D3-E737-4EF5-9901-B5D3135DC9ED}" type="slidenum">
              <a:rPr lang="ru-RU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8DE28243-A544-4DEC-A052-598630AE5B1E}" type="slidenum">
              <a:rPr lang="ru-RU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F3D1017-D982-408C-AA44-7781F966B1BE}" type="slidenum">
              <a:rPr lang="ru-RU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9ED637F-1A58-45E4-8441-3C29356F7B65}" type="slidenum">
              <a:rPr lang="ru-RU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05.11.2009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05.11.2009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 algn="l" rtl="0" fontAlgn="base">
              <a:spcAft>
                <a:spcPct val="0"/>
              </a:spcAft>
            </a:pPr>
            <a:endParaRPr lang="ru-RU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 rtl="0" fontAlgn="base">
              <a:spcAft>
                <a:spcPct val="0"/>
              </a:spcAft>
            </a:pPr>
            <a:endParaRPr lang="ru-RU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 rtl="0" fontAlgn="base">
              <a:spcAft>
                <a:spcPct val="0"/>
              </a:spcAft>
            </a:pPr>
            <a:fld id="{E5B4B14A-EB53-4557-986F-07B85B2605A9}" type="slidenum">
              <a:rPr lang="ru-RU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rtl="0" fontAlgn="base">
                <a:spcAft>
                  <a:spcPct val="0"/>
                </a:spcAft>
              </a:pPr>
              <a:t>‹#›</a:t>
            </a:fld>
            <a:endParaRPr lang="ru-RU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zo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 algn="l" rtl="0" fontAlgn="base">
              <a:spcAft>
                <a:spcPct val="0"/>
              </a:spcAft>
            </a:pPr>
            <a:endParaRPr lang="ru-RU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 rtl="0" fontAlgn="base">
              <a:spcAft>
                <a:spcPct val="0"/>
              </a:spcAft>
            </a:pPr>
            <a:endParaRPr lang="ru-RU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 rtl="0" fontAlgn="base">
              <a:spcAft>
                <a:spcPct val="0"/>
              </a:spcAft>
            </a:pPr>
            <a:fld id="{E5B4B14A-EB53-4557-986F-07B85B2605A9}" type="slidenum">
              <a:rPr lang="ru-RU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rtl="0" fontAlgn="base">
                <a:spcAft>
                  <a:spcPct val="0"/>
                </a:spcAft>
              </a:pPr>
              <a:t>‹#›</a:t>
            </a:fld>
            <a:endParaRPr lang="ru-RU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zo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 algn="l" rtl="0" fontAlgn="base">
              <a:spcAft>
                <a:spcPct val="0"/>
              </a:spcAft>
            </a:pPr>
            <a:endParaRPr lang="ru-RU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 rtl="0" fontAlgn="base">
              <a:spcAft>
                <a:spcPct val="0"/>
              </a:spcAft>
            </a:pPr>
            <a:endParaRPr lang="ru-RU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 rtl="0" fontAlgn="base">
              <a:spcAft>
                <a:spcPct val="0"/>
              </a:spcAft>
            </a:pPr>
            <a:fld id="{E5B4B14A-EB53-4557-986F-07B85B2605A9}" type="slidenum">
              <a:rPr lang="ru-RU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rtl="0" fontAlgn="base">
                <a:spcAft>
                  <a:spcPct val="0"/>
                </a:spcAft>
              </a:pPr>
              <a:t>‹#›</a:t>
            </a:fld>
            <a:endParaRPr lang="ru-RU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zo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3.png"/><Relationship Id="rId7" Type="http://schemas.openxmlformats.org/officeDocument/2006/relationships/hyperlink" Target="&#1086;&#1087;&#1088;&#1077;&#1076;&#1077;&#1083;&#1077;&#1085;&#1080;&#1077;%20&#1082;&#1086;&#1086;&#1088;&#1076;&#1080;&#1085;&#1072;&#1090;.pps" TargetMode="External"/><Relationship Id="rId2" Type="http://schemas.openxmlformats.org/officeDocument/2006/relationships/slideLayout" Target="../slideLayouts/slideLayout18.xml"/><Relationship Id="rId1" Type="http://schemas.openxmlformats.org/officeDocument/2006/relationships/audio" Target="file:///H:\&#1085;&#1072;&#1095;&#1072;&#1083;&#1086;\&#1091;&#1088;&#1086;&#1082;\&#1082;&#1086;&#1086;&#1088;&#1076;&#1080;&#1085;&#1072;&#1090;&#1085;&#1072;&#1103;%20&#1087;&#1083;&#1086;&#1089;&#1082;&#1086;&#1089;&#1090;&#1100;\Zvuki_Prirody_More_Djungli.mp3" TargetMode="External"/><Relationship Id="rId6" Type="http://schemas.openxmlformats.org/officeDocument/2006/relationships/hyperlink" Target="&#1082;&#1086;&#1086;&#1088;&#1076;&#1080;&#1085;&#1072;&#1090;&#1099;%20&#1085;&#1072;%20&#1087;&#1083;&#1086;&#1089;&#1082;&#1086;&#1089;&#1090;&#1080;.pptx" TargetMode="External"/><Relationship Id="rId5" Type="http://schemas.openxmlformats.org/officeDocument/2006/relationships/slide" Target="slide5.xml"/><Relationship Id="rId4" Type="http://schemas.openxmlformats.org/officeDocument/2006/relationships/slide" Target="slide2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7.jpeg"/><Relationship Id="rId7" Type="http://schemas.openxmlformats.org/officeDocument/2006/relationships/image" Target="../media/image31.gif"/><Relationship Id="rId2" Type="http://schemas.openxmlformats.org/officeDocument/2006/relationships/slideLayout" Target="../slideLayouts/slideLayout18.xml"/><Relationship Id="rId1" Type="http://schemas.openxmlformats.org/officeDocument/2006/relationships/audio" Target="file:///H:\&#1085;&#1072;&#1095;&#1072;&#1083;&#1086;\&#1091;&#1088;&#1086;&#1082;\&#1082;&#1086;&#1086;&#1088;&#1076;&#1080;&#1085;&#1072;&#1090;&#1085;&#1072;&#1103;%20&#1087;&#1083;&#1086;&#1089;&#1082;&#1086;&#1089;&#1090;&#1100;\Zvuki_Prirody_More_Djungli.mp3" TargetMode="Externa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p=1&amp;text=%D0%BA%D0%B0%D1%80%D1%82&amp;img_url=http://lori.ru/images/0000247873-preview.jpg&amp;rpt=simage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1.gif"/><Relationship Id="rId5" Type="http://schemas.openxmlformats.org/officeDocument/2006/relationships/slide" Target="slide1.xml"/><Relationship Id="rId4" Type="http://schemas.openxmlformats.org/officeDocument/2006/relationships/image" Target="../media/image10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5.png"/><Relationship Id="rId7" Type="http://schemas.openxmlformats.org/officeDocument/2006/relationships/slide" Target="slide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7.png"/><Relationship Id="rId5" Type="http://schemas.openxmlformats.org/officeDocument/2006/relationships/slide" Target="slide7.xml"/><Relationship Id="rId10" Type="http://schemas.openxmlformats.org/officeDocument/2006/relationships/image" Target="../media/image11.gif"/><Relationship Id="rId4" Type="http://schemas.openxmlformats.org/officeDocument/2006/relationships/image" Target="../media/image16.png"/><Relationship Id="rId9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1.gif"/><Relationship Id="rId5" Type="http://schemas.openxmlformats.org/officeDocument/2006/relationships/slide" Target="slide5.xml"/><Relationship Id="rId4" Type="http://schemas.openxmlformats.org/officeDocument/2006/relationships/image" Target="../media/image2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4429124" y="1357298"/>
            <a:ext cx="3851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kern="1200" dirty="0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Baltica" pitchFamily="34" charset="0"/>
                <a:ea typeface="+mn-ea"/>
                <a:cs typeface="+mn-cs"/>
                <a:hlinkClick r:id="rId4" action="ppaction://hlinksldjump"/>
              </a:rPr>
              <a:t>Исторический залив</a:t>
            </a:r>
            <a:endParaRPr lang="ru-RU" sz="2800" b="1" kern="1200" dirty="0">
              <a:solidFill>
                <a:srgbClr val="FFFFFF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Baltica" pitchFamily="34" charset="0"/>
              <a:ea typeface="+mn-ea"/>
              <a:cs typeface="+mn-cs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785786" y="642918"/>
            <a:ext cx="3381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kern="1200" dirty="0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Baltica" pitchFamily="34" charset="0"/>
                <a:ea typeface="+mn-ea"/>
                <a:cs typeface="+mn-cs"/>
                <a:hlinkClick r:id="rId5" action="ppaction://hlinksldjump"/>
              </a:rPr>
              <a:t>Остров сокровищ</a:t>
            </a:r>
            <a:endParaRPr lang="ru-RU" sz="2800" b="1" kern="1200" dirty="0">
              <a:solidFill>
                <a:srgbClr val="FFFFFF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Baltica" pitchFamily="34" charset="0"/>
              <a:ea typeface="+mn-ea"/>
              <a:cs typeface="+mn-cs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715008" y="4929198"/>
            <a:ext cx="2578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kern="1200" dirty="0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Baltica" pitchFamily="34" charset="0"/>
                <a:ea typeface="+mn-ea"/>
                <a:cs typeface="+mn-cs"/>
                <a:hlinkClick r:id="rId6" action="ppaction://hlinkpres?slideindex=1&amp;slidetitle="/>
              </a:rPr>
              <a:t>Бухта знаний</a:t>
            </a:r>
            <a:endParaRPr lang="ru-RU" sz="2800" b="1" kern="1200" dirty="0">
              <a:solidFill>
                <a:srgbClr val="FFFFFF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Baltica" pitchFamily="34" charset="0"/>
              <a:ea typeface="+mn-ea"/>
              <a:cs typeface="+mn-cs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4000504"/>
            <a:ext cx="209846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Baltica" pitchFamily="34" charset="0"/>
                <a:hlinkClick r:id="rId7" action="ppaction://hlinkpres?slideindex=1&amp;slidetitle="/>
              </a:rPr>
              <a:t>Школа 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Baltica" pitchFamily="34" charset="0"/>
                <a:hlinkClick r:id="rId7" action="ppaction://hlinkpres?slideindex=1&amp;slidetitle="/>
              </a:rPr>
              <a:t>Робинзона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Baltica" pitchFamily="34" charset="0"/>
                <a:hlinkClick r:id="rId7" action="ppaction://hlinkpres?slideindex=1&amp;slidetitle="/>
              </a:rPr>
              <a:t> Крузо</a:t>
            </a:r>
            <a:endParaRPr lang="ru-RU" sz="2800" b="1" kern="1200" dirty="0">
              <a:solidFill>
                <a:srgbClr val="FFFFFF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Baltica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6050" y="4857760"/>
            <a:ext cx="2286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Baltica" pitchFamily="34" charset="0"/>
                <a:hlinkClick r:id="rId8" action="ppaction://hlinksldjump"/>
              </a:rPr>
              <a:t>Мыс открытий</a:t>
            </a:r>
            <a:endParaRPr lang="ru-RU" sz="2800" b="1" dirty="0">
              <a:solidFill>
                <a:srgbClr val="FFFFFF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Baltica" pitchFamily="34" charset="0"/>
              <a:hlinkClick r:id="rId5" action="ppaction://hlinksldjump"/>
            </a:endParaRPr>
          </a:p>
        </p:txBody>
      </p:sp>
      <p:pic>
        <p:nvPicPr>
          <p:cNvPr id="8" name="Zvuki_Prirody_More_Djungl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8572528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39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19 из 2878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4289"/>
            <a:ext cx="9144000" cy="6862289"/>
          </a:xfrm>
          <a:prstGeom prst="rect">
            <a:avLst/>
          </a:prstGeom>
          <a:noFill/>
        </p:spPr>
      </p:pic>
      <p:pic>
        <p:nvPicPr>
          <p:cNvPr id="5" name="Picture 3" descr="http://animashky.ru/flist/obtransp/4/3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5143504" y="3071810"/>
            <a:ext cx="2643206" cy="1530278"/>
          </a:xfrm>
          <a:prstGeom prst="rect">
            <a:avLst/>
          </a:prstGeom>
          <a:noFill/>
        </p:spPr>
      </p:pic>
      <p:pic>
        <p:nvPicPr>
          <p:cNvPr id="6" name="Picture 25" descr="http://animashky.ru/flist/obtransp/4/1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2714620"/>
            <a:ext cx="3286148" cy="2563921"/>
          </a:xfrm>
          <a:prstGeom prst="rect">
            <a:avLst/>
          </a:prstGeom>
          <a:noFill/>
        </p:spPr>
      </p:pic>
      <p:pic>
        <p:nvPicPr>
          <p:cNvPr id="10" name="Picture 33" descr="http://animashky.ru/flist/obtransp/4/17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48" y="5286388"/>
            <a:ext cx="3571900" cy="58898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714596" y="0"/>
            <a:ext cx="64294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7200" b="1" i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Путешествие</a:t>
            </a:r>
          </a:p>
          <a:p>
            <a:pPr lvl="0" algn="ctr"/>
            <a:r>
              <a:rPr lang="ru-RU" sz="7200" b="1" i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только</a:t>
            </a:r>
          </a:p>
          <a:p>
            <a:pPr lvl="0" algn="ctr"/>
            <a:r>
              <a:rPr lang="ru-RU" sz="7200" b="1" i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начинается…</a:t>
            </a:r>
            <a:endParaRPr lang="ru-RU" sz="7200" b="1" i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5786454"/>
            <a:ext cx="2571768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Хорошо понял тему</a:t>
            </a:r>
            <a:endParaRPr lang="ru-RU" sz="2000" b="1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929322" y="4429132"/>
            <a:ext cx="3000396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Недостаточно хорошо</a:t>
            </a:r>
          </a:p>
          <a:p>
            <a:r>
              <a:rPr lang="ru-RU" sz="2000" b="1" i="1" dirty="0" smtClean="0"/>
              <a:t>понял тему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072066" y="5929330"/>
            <a:ext cx="2928958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Много нужно работать</a:t>
            </a:r>
          </a:p>
          <a:p>
            <a:r>
              <a:rPr lang="ru-RU" sz="2000" b="1" i="1" dirty="0" smtClean="0"/>
              <a:t>над данной темой</a:t>
            </a:r>
          </a:p>
        </p:txBody>
      </p:sp>
      <p:pic>
        <p:nvPicPr>
          <p:cNvPr id="15" name="Zvuki_Prirody_More_Djungl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8572528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16397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Свито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09600"/>
            <a:ext cx="8572500" cy="5668963"/>
          </a:xfrm>
          <a:prstGeom prst="rect">
            <a:avLst/>
          </a:prstGeom>
          <a:noFill/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990600" y="827088"/>
            <a:ext cx="72390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ru-RU" sz="3200" b="1" kern="1200" dirty="0">
                <a:latin typeface="Times New Roman" pitchFamily="18" charset="0"/>
                <a:ea typeface="+mn-ea"/>
                <a:cs typeface="+mn-cs"/>
              </a:rPr>
              <a:t>Б</a:t>
            </a:r>
            <a:r>
              <a:rPr lang="ru-RU" sz="3200" b="1" kern="1200" dirty="0">
                <a:solidFill>
                  <a:srgbClr val="010000"/>
                </a:solidFill>
                <a:latin typeface="Times New Roman" pitchFamily="18" charset="0"/>
                <a:ea typeface="+mn-ea"/>
                <a:cs typeface="+mn-cs"/>
              </a:rPr>
              <a:t>олее чем за 100 лет до нашей эры греческий ученый </a:t>
            </a:r>
            <a:r>
              <a:rPr lang="ru-RU" sz="32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+mn-cs"/>
              </a:rPr>
              <a:t>Гиппарх</a:t>
            </a:r>
            <a:r>
              <a:rPr lang="ru-RU" sz="3200" b="1" kern="1200" dirty="0">
                <a:solidFill>
                  <a:srgbClr val="010000"/>
                </a:solidFill>
                <a:latin typeface="Times New Roman" pitchFamily="18" charset="0"/>
                <a:ea typeface="+mn-ea"/>
                <a:cs typeface="+mn-cs"/>
              </a:rPr>
              <a:t> предложил провести на карте Земли </a:t>
            </a:r>
            <a:r>
              <a:rPr lang="ru-RU" sz="32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+mn-cs"/>
              </a:rPr>
              <a:t>параллели</a:t>
            </a:r>
            <a:r>
              <a:rPr lang="ru-RU" sz="3200" b="1" kern="1200" dirty="0">
                <a:solidFill>
                  <a:srgbClr val="010000"/>
                </a:solidFill>
                <a:latin typeface="Times New Roman" pitchFamily="18" charset="0"/>
                <a:ea typeface="+mn-ea"/>
                <a:cs typeface="+mn-cs"/>
              </a:rPr>
              <a:t> и </a:t>
            </a:r>
            <a:r>
              <a:rPr lang="ru-RU" sz="32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+mn-cs"/>
              </a:rPr>
              <a:t>меридианы</a:t>
            </a:r>
            <a:r>
              <a:rPr lang="ru-RU" sz="3200" b="1" kern="1200" dirty="0">
                <a:solidFill>
                  <a:srgbClr val="010000"/>
                </a:solidFill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kern="1200" dirty="0">
                <a:solidFill>
                  <a:srgbClr val="01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  <p:pic>
        <p:nvPicPr>
          <p:cNvPr id="1026" name="Picture 2" descr="D:\Documents and Settings\света\Рабочий стол\g00015i.bmp"/>
          <p:cNvPicPr>
            <a:picLocks noChangeAspect="1" noChangeArrowheads="1"/>
          </p:cNvPicPr>
          <p:nvPr/>
        </p:nvPicPr>
        <p:blipFill>
          <a:blip r:embed="rId4"/>
          <a:srcRect b="13768"/>
          <a:stretch>
            <a:fillRect/>
          </a:stretch>
        </p:blipFill>
        <p:spPr bwMode="auto">
          <a:xfrm>
            <a:off x="1714480" y="3214686"/>
            <a:ext cx="2571768" cy="2468074"/>
          </a:xfrm>
          <a:prstGeom prst="rect">
            <a:avLst/>
          </a:prstGeom>
          <a:noFill/>
        </p:spPr>
      </p:pic>
      <p:pic>
        <p:nvPicPr>
          <p:cNvPr id="7" name="Picture 6" descr="http://animashky.ru/flist/obist/11/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000372"/>
            <a:ext cx="2786082" cy="278608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Свито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642918"/>
            <a:ext cx="8572500" cy="5668963"/>
          </a:xfrm>
          <a:prstGeom prst="rect">
            <a:avLst/>
          </a:prstGeom>
          <a:noFill/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71472" y="827088"/>
            <a:ext cx="821537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</a:rPr>
              <a:t>В Х</a:t>
            </a:r>
            <a:r>
              <a:rPr lang="en-US" sz="2800" b="1" dirty="0" smtClean="0">
                <a:latin typeface="Times New Roman" pitchFamily="18" charset="0"/>
              </a:rPr>
              <a:t>IV</a:t>
            </a:r>
            <a:r>
              <a:rPr lang="ru-RU" sz="2800" b="1" dirty="0" smtClean="0">
                <a:latin typeface="Times New Roman" pitchFamily="18" charset="0"/>
              </a:rPr>
              <a:t> веке французский ученый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</a:rPr>
              <a:t>Оресле</a:t>
            </a:r>
            <a:r>
              <a:rPr lang="ru-RU" sz="2800" b="1" dirty="0" smtClean="0">
                <a:latin typeface="Times New Roman" pitchFamily="18" charset="0"/>
              </a:rPr>
              <a:t> по аналогии с географическими координатами создал координатную плоскость. Он поместил на плоскость прямоугольную сетку и назвал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широтой</a:t>
            </a:r>
            <a:r>
              <a:rPr lang="ru-RU" sz="2800" b="1" dirty="0" smtClean="0">
                <a:latin typeface="Times New Roman" pitchFamily="18" charset="0"/>
              </a:rPr>
              <a:t> и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долготой</a:t>
            </a:r>
            <a:r>
              <a:rPr lang="ru-RU" sz="2800" b="1" dirty="0" smtClean="0">
                <a:latin typeface="Times New Roman" pitchFamily="18" charset="0"/>
              </a:rPr>
              <a:t> то , что сейчас мы называем абсциссой и ординатой. </a:t>
            </a:r>
            <a:endParaRPr lang="ru-RU" sz="2800" b="1" dirty="0">
              <a:latin typeface="Times New Roman" pitchFamily="18" charset="0"/>
            </a:endParaRPr>
          </a:p>
        </p:txBody>
      </p:sp>
      <p:pic>
        <p:nvPicPr>
          <p:cNvPr id="4" name="Picture 1026" descr="map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643314"/>
            <a:ext cx="3753940" cy="19359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14810" y="342900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</a:rPr>
              <a:t>Термины абсцисса и ордината были введены в употребление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Лейбницем</a:t>
            </a:r>
            <a:r>
              <a:rPr lang="ru-RU" sz="2800" b="1" dirty="0" smtClean="0">
                <a:latin typeface="Times New Roman" pitchFamily="18" charset="0"/>
              </a:rPr>
              <a:t> в </a:t>
            </a:r>
            <a:r>
              <a:rPr lang="en-US" sz="2800" b="1" dirty="0" smtClean="0">
                <a:latin typeface="Times New Roman" pitchFamily="18" charset="0"/>
              </a:rPr>
              <a:t>XVII</a:t>
            </a:r>
            <a:r>
              <a:rPr lang="ru-RU" sz="2800" b="1" dirty="0" smtClean="0">
                <a:latin typeface="Times New Roman" pitchFamily="18" charset="0"/>
              </a:rPr>
              <a:t> веке.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Свито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52"/>
            <a:ext cx="8572500" cy="6357982"/>
          </a:xfrm>
          <a:prstGeom prst="rect">
            <a:avLst/>
          </a:prstGeom>
          <a:noFill/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14282" y="4286256"/>
            <a:ext cx="564360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ru-RU" sz="2800" b="1" kern="1200" dirty="0" smtClean="0">
                <a:solidFill>
                  <a:srgbClr val="010000"/>
                </a:solidFill>
                <a:latin typeface="Times New Roman" pitchFamily="18" charset="0"/>
                <a:ea typeface="+mn-ea"/>
                <a:cs typeface="+mn-cs"/>
              </a:rPr>
              <a:t>Основная </a:t>
            </a:r>
            <a:r>
              <a:rPr lang="ru-RU" sz="2800" b="1" kern="1200" dirty="0">
                <a:solidFill>
                  <a:srgbClr val="010000"/>
                </a:solidFill>
                <a:latin typeface="Times New Roman" pitchFamily="18" charset="0"/>
                <a:ea typeface="+mn-ea"/>
                <a:cs typeface="+mn-cs"/>
              </a:rPr>
              <a:t>роль в создании метода координат принадлежит французскому ученому Рене </a:t>
            </a:r>
            <a:r>
              <a:rPr lang="ru-RU" sz="28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+mn-cs"/>
              </a:rPr>
              <a:t>Декарту</a:t>
            </a:r>
            <a:r>
              <a:rPr lang="ru-RU" sz="2800" b="1" kern="1200" dirty="0">
                <a:solidFill>
                  <a:srgbClr val="010000"/>
                </a:solidFill>
                <a:latin typeface="Times New Roman" pitchFamily="18" charset="0"/>
                <a:ea typeface="+mn-ea"/>
                <a:cs typeface="+mn-cs"/>
              </a:rPr>
              <a:t>.</a:t>
            </a:r>
          </a:p>
        </p:txBody>
      </p:sp>
      <p:pic>
        <p:nvPicPr>
          <p:cNvPr id="4" name="Picture 4" descr="http://im8-tub.yandex.net/i?id=25123155&amp;tov=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3214686"/>
            <a:ext cx="2555959" cy="311684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4" descr="netscap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91538" y="6005538"/>
            <a:ext cx="852462" cy="852462"/>
          </a:xfrm>
          <a:prstGeom prst="rect">
            <a:avLst/>
          </a:prstGeom>
          <a:noFill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85918" y="214290"/>
            <a:ext cx="16430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/>
              <a:t>О = </a:t>
            </a:r>
            <a:r>
              <a:rPr lang="ru-RU" sz="4000" b="1" dirty="0">
                <a:solidFill>
                  <a:srgbClr val="C00000"/>
                </a:solidFill>
              </a:rPr>
              <a:t>Е</a:t>
            </a:r>
          </a:p>
        </p:txBody>
      </p:sp>
      <p:pic>
        <p:nvPicPr>
          <p:cNvPr id="7" name="Рисунок 6" descr="G:\Clipart\Предметы\Разное\00037777.jpg"/>
          <p:cNvPicPr>
            <a:picLocks noChangeAspect="1" noChangeArrowheads="1"/>
          </p:cNvPicPr>
          <p:nvPr/>
        </p:nvPicPr>
        <p:blipFill>
          <a:blip r:embed="rId7"/>
          <a:srcRect l="21255" t="31891" r="18016"/>
          <a:stretch>
            <a:fillRect/>
          </a:stretch>
        </p:blipFill>
        <p:spPr bwMode="auto">
          <a:xfrm>
            <a:off x="1071538" y="857232"/>
            <a:ext cx="2786063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714744" y="-785842"/>
            <a:ext cx="85725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0" b="1" dirty="0"/>
              <a:t>,</a:t>
            </a:r>
          </a:p>
        </p:txBody>
      </p:sp>
      <p:pic>
        <p:nvPicPr>
          <p:cNvPr id="9" name="Рисунок 8" descr="http://im7-tub.yandex.net/i?id=61119066&amp;tov=7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 l="2032" t="5457" r="2438" b="15405"/>
          <a:stretch>
            <a:fillRect/>
          </a:stretch>
        </p:blipFill>
        <p:spPr bwMode="auto">
          <a:xfrm>
            <a:off x="4786314" y="642918"/>
            <a:ext cx="364331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928926" y="3357562"/>
            <a:ext cx="35719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</a:rPr>
              <a:t>Декарт</a:t>
            </a:r>
            <a:endParaRPr lang="ru-RU" sz="6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AEEFC"/>
            </a:gs>
            <a:gs pos="50000">
              <a:schemeClr val="bg1"/>
            </a:gs>
            <a:gs pos="100000">
              <a:srgbClr val="AAEEF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7543800" y="5334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US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0,3</a:t>
            </a:r>
            <a:r>
              <a:rPr lang="ru-RU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; -0,4)</a:t>
            </a:r>
          </a:p>
        </p:txBody>
      </p:sp>
      <p:pic>
        <p:nvPicPr>
          <p:cNvPr id="20483" name="Picture 3" descr="Остров сокровищ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4113" y="1828800"/>
            <a:ext cx="4195762" cy="2819400"/>
          </a:xfrm>
          <a:prstGeom prst="rect">
            <a:avLst/>
          </a:prstGeom>
          <a:noFill/>
        </p:spPr>
      </p:pic>
      <p:pic>
        <p:nvPicPr>
          <p:cNvPr id="20484" name="Picture 4" descr="Сетка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35038"/>
            <a:ext cx="5807075" cy="4378325"/>
          </a:xfrm>
          <a:prstGeom prst="rect">
            <a:avLst/>
          </a:prstGeom>
          <a:noFill/>
        </p:spPr>
      </p:pic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1768475" y="3124200"/>
            <a:ext cx="0" cy="304800"/>
          </a:xfrm>
          <a:prstGeom prst="line">
            <a:avLst/>
          </a:prstGeom>
          <a:noFill/>
          <a:ln w="57150">
            <a:solidFill>
              <a:srgbClr val="CA1002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endParaRPr lang="ru-RU" sz="2400" kern="1200">
              <a:solidFill>
                <a:srgbClr val="0000FF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486" name="Oval 6"/>
          <p:cNvSpPr>
            <a:spLocks noChangeArrowheads="1"/>
          </p:cNvSpPr>
          <p:nvPr/>
        </p:nvSpPr>
        <p:spPr bwMode="auto">
          <a:xfrm>
            <a:off x="1920875" y="2286000"/>
            <a:ext cx="228600" cy="2286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D37221"/>
              </a:gs>
            </a:gsLst>
            <a:path path="shape">
              <a:fillToRect l="50000" t="50000" r="50000" b="50000"/>
            </a:path>
          </a:gradFill>
          <a:ln w="317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endParaRPr lang="ru-RU" sz="2400" kern="1200">
              <a:solidFill>
                <a:srgbClr val="0000FF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487" name="Oval 7"/>
          <p:cNvSpPr>
            <a:spLocks noChangeArrowheads="1"/>
          </p:cNvSpPr>
          <p:nvPr/>
        </p:nvSpPr>
        <p:spPr bwMode="auto">
          <a:xfrm>
            <a:off x="3978275" y="2590800"/>
            <a:ext cx="228600" cy="2286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D37221"/>
              </a:gs>
            </a:gsLst>
            <a:path path="shape">
              <a:fillToRect l="50000" t="50000" r="50000" b="50000"/>
            </a:path>
          </a:gradFill>
          <a:ln w="317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endParaRPr lang="ru-RU" sz="2400" kern="1200">
              <a:solidFill>
                <a:srgbClr val="0000FF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488" name="Oval 8"/>
          <p:cNvSpPr>
            <a:spLocks noChangeArrowheads="1"/>
          </p:cNvSpPr>
          <p:nvPr/>
        </p:nvSpPr>
        <p:spPr bwMode="auto">
          <a:xfrm>
            <a:off x="2786050" y="4000504"/>
            <a:ext cx="228600" cy="214314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D37221"/>
              </a:gs>
            </a:gsLst>
            <a:path path="shape">
              <a:fillToRect l="50000" t="50000" r="50000" b="50000"/>
            </a:path>
          </a:gradFill>
          <a:ln w="317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endParaRPr lang="ru-RU" sz="2400" kern="1200">
              <a:solidFill>
                <a:srgbClr val="0000FF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7543800" y="13716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(-</a:t>
            </a:r>
            <a:r>
              <a:rPr lang="en-US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0,</a:t>
            </a:r>
            <a:r>
              <a:rPr lang="ru-RU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1; -0,3)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7543800" y="22098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(-</a:t>
            </a:r>
            <a:r>
              <a:rPr lang="en-US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0,</a:t>
            </a:r>
            <a:r>
              <a:rPr lang="ru-RU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3; -0,1)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7543800" y="30480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US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0,</a:t>
            </a:r>
            <a:r>
              <a:rPr lang="ru-RU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2; 0,3)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7543800" y="38862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(-</a:t>
            </a:r>
            <a:r>
              <a:rPr lang="en-US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0,</a:t>
            </a:r>
            <a:r>
              <a:rPr lang="ru-RU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4; 0,3)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7543800" y="47244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US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0,3</a:t>
            </a:r>
            <a:r>
              <a:rPr lang="ru-RU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; 0,2)</a:t>
            </a:r>
          </a:p>
        </p:txBody>
      </p:sp>
      <p:pic>
        <p:nvPicPr>
          <p:cNvPr id="20495" name="Picture 15" descr="shi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142984"/>
            <a:ext cx="989013" cy="1001713"/>
          </a:xfrm>
          <a:prstGeom prst="rect">
            <a:avLst/>
          </a:prstGeom>
          <a:noFill/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0" y="381000"/>
            <a:ext cx="6527800" cy="5257800"/>
            <a:chOff x="16" y="240"/>
            <a:chExt cx="4112" cy="3312"/>
          </a:xfrm>
        </p:grpSpPr>
        <p:sp>
          <p:nvSpPr>
            <p:cNvPr id="20497" name="Text Box 17"/>
            <p:cNvSpPr txBox="1">
              <a:spLocks noChangeArrowheads="1"/>
            </p:cNvSpPr>
            <p:nvPr/>
          </p:nvSpPr>
          <p:spPr bwMode="auto">
            <a:xfrm>
              <a:off x="1712" y="240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kern="1200">
                  <a:solidFill>
                    <a:srgbClr val="D37221"/>
                  </a:solidFill>
                  <a:latin typeface="Times New Roman" pitchFamily="18" charset="0"/>
                  <a:ea typeface="+mn-ea"/>
                  <a:cs typeface="+mn-cs"/>
                </a:rPr>
                <a:t>Y</a:t>
              </a:r>
              <a:endParaRPr lang="ru-RU" sz="2400" kern="1200">
                <a:solidFill>
                  <a:srgbClr val="D37221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0498" name="Text Box 18"/>
            <p:cNvSpPr txBox="1">
              <a:spLocks noChangeArrowheads="1"/>
            </p:cNvSpPr>
            <p:nvPr/>
          </p:nvSpPr>
          <p:spPr bwMode="auto">
            <a:xfrm>
              <a:off x="3872" y="2112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kern="1200">
                  <a:solidFill>
                    <a:srgbClr val="D37221"/>
                  </a:solidFill>
                  <a:latin typeface="Times New Roman" pitchFamily="18" charset="0"/>
                  <a:ea typeface="+mn-ea"/>
                  <a:cs typeface="+mn-cs"/>
                </a:rPr>
                <a:t>X</a:t>
              </a:r>
              <a:endParaRPr lang="ru-RU" sz="2400" kern="1200">
                <a:solidFill>
                  <a:srgbClr val="D37221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0499" name="Line 19"/>
            <p:cNvSpPr>
              <a:spLocks noChangeShapeType="1"/>
            </p:cNvSpPr>
            <p:nvPr/>
          </p:nvSpPr>
          <p:spPr bwMode="auto">
            <a:xfrm>
              <a:off x="2026" y="336"/>
              <a:ext cx="0" cy="3216"/>
            </a:xfrm>
            <a:prstGeom prst="line">
              <a:avLst/>
            </a:prstGeom>
            <a:noFill/>
            <a:ln w="57150">
              <a:solidFill>
                <a:srgbClr val="D3722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endParaRPr lang="ru-RU" sz="2400" kern="120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0500" name="Text Box 20"/>
            <p:cNvSpPr txBox="1">
              <a:spLocks noChangeArrowheads="1"/>
            </p:cNvSpPr>
            <p:nvPr/>
          </p:nvSpPr>
          <p:spPr bwMode="auto">
            <a:xfrm>
              <a:off x="3632" y="2256"/>
              <a:ext cx="266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kern="1200">
                  <a:solidFill>
                    <a:srgbClr val="CA1002"/>
                  </a:solidFill>
                  <a:latin typeface="Times New Roman" pitchFamily="18" charset="0"/>
                  <a:ea typeface="+mn-ea"/>
                  <a:cs typeface="+mn-cs"/>
                </a:rPr>
                <a:t> 1</a:t>
              </a:r>
              <a:endParaRPr lang="ru-RU" sz="2400" kern="1200">
                <a:solidFill>
                  <a:srgbClr val="CA100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0501" name="Line 21"/>
            <p:cNvSpPr>
              <a:spLocks noChangeShapeType="1"/>
            </p:cNvSpPr>
            <p:nvPr/>
          </p:nvSpPr>
          <p:spPr bwMode="auto">
            <a:xfrm>
              <a:off x="2938" y="1968"/>
              <a:ext cx="0" cy="192"/>
            </a:xfrm>
            <a:prstGeom prst="line">
              <a:avLst/>
            </a:prstGeom>
            <a:noFill/>
            <a:ln w="57150">
              <a:solidFill>
                <a:srgbClr val="CA100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endParaRPr lang="ru-RU" sz="2400" kern="120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0502" name="Line 22"/>
            <p:cNvSpPr>
              <a:spLocks noChangeShapeType="1"/>
            </p:cNvSpPr>
            <p:nvPr/>
          </p:nvSpPr>
          <p:spPr bwMode="auto">
            <a:xfrm>
              <a:off x="202" y="1968"/>
              <a:ext cx="0" cy="192"/>
            </a:xfrm>
            <a:prstGeom prst="line">
              <a:avLst/>
            </a:prstGeom>
            <a:noFill/>
            <a:ln w="57150">
              <a:solidFill>
                <a:srgbClr val="CA100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endParaRPr lang="ru-RU" sz="2400" kern="120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0503" name="Line 23"/>
            <p:cNvSpPr>
              <a:spLocks noChangeShapeType="1"/>
            </p:cNvSpPr>
            <p:nvPr/>
          </p:nvSpPr>
          <p:spPr bwMode="auto">
            <a:xfrm>
              <a:off x="3802" y="1968"/>
              <a:ext cx="0" cy="192"/>
            </a:xfrm>
            <a:prstGeom prst="line">
              <a:avLst/>
            </a:prstGeom>
            <a:noFill/>
            <a:ln w="57150">
              <a:solidFill>
                <a:srgbClr val="CA100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endParaRPr lang="ru-RU" sz="2400" kern="120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0504" name="Text Box 24"/>
            <p:cNvSpPr txBox="1">
              <a:spLocks noChangeArrowheads="1"/>
            </p:cNvSpPr>
            <p:nvPr/>
          </p:nvSpPr>
          <p:spPr bwMode="auto">
            <a:xfrm>
              <a:off x="1498" y="991"/>
              <a:ext cx="362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kern="1200">
                  <a:solidFill>
                    <a:srgbClr val="CA1002"/>
                  </a:solidFill>
                  <a:latin typeface="Times New Roman" pitchFamily="18" charset="0"/>
                  <a:ea typeface="+mn-ea"/>
                  <a:cs typeface="+mn-cs"/>
                </a:rPr>
                <a:t> 0,5</a:t>
              </a:r>
              <a:endParaRPr lang="ru-RU" sz="2000" kern="1200">
                <a:solidFill>
                  <a:srgbClr val="CA100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0505" name="Line 25"/>
            <p:cNvSpPr>
              <a:spLocks noChangeShapeType="1"/>
            </p:cNvSpPr>
            <p:nvPr/>
          </p:nvSpPr>
          <p:spPr bwMode="auto">
            <a:xfrm flipH="1">
              <a:off x="1930" y="1152"/>
              <a:ext cx="192" cy="0"/>
            </a:xfrm>
            <a:prstGeom prst="line">
              <a:avLst/>
            </a:prstGeom>
            <a:noFill/>
            <a:ln w="57150">
              <a:solidFill>
                <a:srgbClr val="CA100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endParaRPr lang="ru-RU" sz="2400" kern="120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0506" name="Text Box 26"/>
            <p:cNvSpPr txBox="1">
              <a:spLocks noChangeArrowheads="1"/>
            </p:cNvSpPr>
            <p:nvPr/>
          </p:nvSpPr>
          <p:spPr bwMode="auto">
            <a:xfrm>
              <a:off x="1450" y="2832"/>
              <a:ext cx="415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kern="1200">
                  <a:solidFill>
                    <a:srgbClr val="CA1002"/>
                  </a:solidFill>
                  <a:latin typeface="Times New Roman" pitchFamily="18" charset="0"/>
                  <a:ea typeface="+mn-ea"/>
                  <a:cs typeface="+mn-cs"/>
                </a:rPr>
                <a:t> -0,5</a:t>
              </a:r>
              <a:endParaRPr lang="ru-RU" sz="2000" kern="1200">
                <a:solidFill>
                  <a:srgbClr val="CA100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0507" name="Line 27"/>
            <p:cNvSpPr>
              <a:spLocks noChangeShapeType="1"/>
            </p:cNvSpPr>
            <p:nvPr/>
          </p:nvSpPr>
          <p:spPr bwMode="auto">
            <a:xfrm flipH="1">
              <a:off x="1930" y="2976"/>
              <a:ext cx="192" cy="0"/>
            </a:xfrm>
            <a:prstGeom prst="line">
              <a:avLst/>
            </a:prstGeom>
            <a:noFill/>
            <a:ln w="57150">
              <a:solidFill>
                <a:srgbClr val="CA100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endParaRPr lang="ru-RU" sz="2400" kern="120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0508" name="Text Box 28"/>
            <p:cNvSpPr txBox="1">
              <a:spLocks noChangeArrowheads="1"/>
            </p:cNvSpPr>
            <p:nvPr/>
          </p:nvSpPr>
          <p:spPr bwMode="auto">
            <a:xfrm>
              <a:off x="96" y="2256"/>
              <a:ext cx="330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kern="1200">
                  <a:solidFill>
                    <a:srgbClr val="CA1002"/>
                  </a:solidFill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lang="ru-RU" sz="2400" kern="1200">
                  <a:solidFill>
                    <a:srgbClr val="CA1002"/>
                  </a:solidFill>
                  <a:latin typeface="Times New Roman" pitchFamily="18" charset="0"/>
                  <a:ea typeface="+mn-ea"/>
                  <a:cs typeface="+mn-cs"/>
                </a:rPr>
                <a:t>-</a:t>
              </a:r>
              <a:r>
                <a:rPr lang="en-US" sz="2400" kern="1200">
                  <a:solidFill>
                    <a:srgbClr val="CA1002"/>
                  </a:solidFill>
                  <a:latin typeface="Times New Roman" pitchFamily="18" charset="0"/>
                  <a:ea typeface="+mn-ea"/>
                  <a:cs typeface="+mn-cs"/>
                </a:rPr>
                <a:t>1</a:t>
              </a:r>
              <a:endParaRPr lang="ru-RU" sz="2400" kern="1200">
                <a:solidFill>
                  <a:srgbClr val="CA100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0509" name="Line 29"/>
            <p:cNvSpPr>
              <a:spLocks noChangeShapeType="1"/>
            </p:cNvSpPr>
            <p:nvPr/>
          </p:nvSpPr>
          <p:spPr bwMode="auto">
            <a:xfrm>
              <a:off x="16" y="2064"/>
              <a:ext cx="4112" cy="0"/>
            </a:xfrm>
            <a:prstGeom prst="line">
              <a:avLst/>
            </a:prstGeom>
            <a:noFill/>
            <a:ln w="57150">
              <a:solidFill>
                <a:srgbClr val="D3722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endParaRPr lang="ru-RU" sz="2400" kern="120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pic>
        <p:nvPicPr>
          <p:cNvPr id="20510" name="Picture 30" descr="ship_small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381000"/>
            <a:ext cx="457200" cy="560388"/>
          </a:xfrm>
          <a:prstGeom prst="rect">
            <a:avLst/>
          </a:prstGeom>
          <a:noFill/>
        </p:spPr>
      </p:pic>
      <p:pic>
        <p:nvPicPr>
          <p:cNvPr id="20511" name="Picture 31" descr="ship_small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1214422"/>
            <a:ext cx="457200" cy="560387"/>
          </a:xfrm>
          <a:prstGeom prst="rect">
            <a:avLst/>
          </a:prstGeom>
          <a:noFill/>
        </p:spPr>
      </p:pic>
      <p:pic>
        <p:nvPicPr>
          <p:cNvPr id="20512" name="Picture 32" descr="ship_small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2030413"/>
            <a:ext cx="457200" cy="560387"/>
          </a:xfrm>
          <a:prstGeom prst="rect">
            <a:avLst/>
          </a:prstGeom>
          <a:noFill/>
        </p:spPr>
      </p:pic>
      <p:pic>
        <p:nvPicPr>
          <p:cNvPr id="20513" name="Picture 33" descr="ship_small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2868613"/>
            <a:ext cx="457200" cy="560387"/>
          </a:xfrm>
          <a:prstGeom prst="rect">
            <a:avLst/>
          </a:prstGeom>
          <a:noFill/>
        </p:spPr>
      </p:pic>
      <p:pic>
        <p:nvPicPr>
          <p:cNvPr id="20514" name="Picture 34" descr="ship_small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3706813"/>
            <a:ext cx="457200" cy="560387"/>
          </a:xfrm>
          <a:prstGeom prst="rect">
            <a:avLst/>
          </a:prstGeom>
          <a:noFill/>
        </p:spPr>
      </p:pic>
      <p:pic>
        <p:nvPicPr>
          <p:cNvPr id="20515" name="Picture 35" descr="ship_small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4545013"/>
            <a:ext cx="457200" cy="560387"/>
          </a:xfrm>
          <a:prstGeom prst="rect">
            <a:avLst/>
          </a:prstGeom>
          <a:noFill/>
        </p:spPr>
      </p:pic>
      <p:sp>
        <p:nvSpPr>
          <p:cNvPr id="20518" name="Text Box 38"/>
          <p:cNvSpPr txBox="1">
            <a:spLocks noChangeArrowheads="1"/>
          </p:cNvSpPr>
          <p:nvPr/>
        </p:nvSpPr>
        <p:spPr bwMode="auto">
          <a:xfrm>
            <a:off x="285720" y="5572140"/>
            <a:ext cx="70723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ru-RU" sz="2800" b="1" kern="1200" dirty="0">
                <a:solidFill>
                  <a:srgbClr val="CA1002"/>
                </a:solidFill>
                <a:latin typeface="Times New Roman" pitchFamily="18" charset="0"/>
                <a:ea typeface="+mn-ea"/>
                <a:cs typeface="+mn-cs"/>
              </a:rPr>
              <a:t>Определите координаты зарытых кладов </a:t>
            </a:r>
            <a:r>
              <a:rPr lang="ru-RU" sz="2800" b="1" kern="1200" dirty="0" smtClean="0">
                <a:solidFill>
                  <a:srgbClr val="CA1002"/>
                </a:solidFill>
                <a:latin typeface="Times New Roman" pitchFamily="18" charset="0"/>
                <a:ea typeface="+mn-ea"/>
                <a:cs typeface="+mn-cs"/>
              </a:rPr>
              <a:t>капитана </a:t>
            </a:r>
            <a:r>
              <a:rPr lang="ru-RU" sz="2800" b="1" kern="1200" dirty="0">
                <a:solidFill>
                  <a:srgbClr val="CA1002"/>
                </a:solidFill>
                <a:latin typeface="Times New Roman" pitchFamily="18" charset="0"/>
                <a:ea typeface="+mn-ea"/>
                <a:cs typeface="+mn-cs"/>
              </a:rPr>
              <a:t>Флинта.</a:t>
            </a:r>
          </a:p>
        </p:txBody>
      </p:sp>
      <p:pic>
        <p:nvPicPr>
          <p:cNvPr id="20519" name="Picture 39" descr="14m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71670" y="1785926"/>
            <a:ext cx="1781172" cy="1389471"/>
          </a:xfrm>
          <a:prstGeom prst="rect">
            <a:avLst/>
          </a:prstGeom>
          <a:noFill/>
        </p:spPr>
      </p:pic>
      <p:pic>
        <p:nvPicPr>
          <p:cNvPr id="20524" name="Picture 44" descr="netscap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215330" y="5929330"/>
            <a:ext cx="928670" cy="92867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7" grpId="0" animBg="1"/>
      <p:bldP spid="20488" grpId="0" animBg="1"/>
      <p:bldP spid="2051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aras_tript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762000" y="609600"/>
            <a:ext cx="7391400" cy="3810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5BBDCD"/>
                    </a:gs>
                    <a:gs pos="50000">
                      <a:srgbClr val="FFFFFF"/>
                    </a:gs>
                    <a:gs pos="100000">
                      <a:srgbClr val="5BBDCD"/>
                    </a:gs>
                  </a:gsLst>
                  <a:lin ang="5400000" scaled="1"/>
                </a:gradFill>
                <a:latin typeface="Impact"/>
                <a:ea typeface="+mn-ea"/>
                <a:cs typeface="+mn-cs"/>
              </a:rPr>
              <a:t>Молодец!!!</a:t>
            </a:r>
            <a:endParaRPr lang="ru-RU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5BBDCD"/>
                  </a:gs>
                  <a:gs pos="50000">
                    <a:srgbClr val="FFFFFF"/>
                  </a:gs>
                  <a:gs pos="100000">
                    <a:srgbClr val="5BBDCD"/>
                  </a:gs>
                </a:gsLst>
                <a:lin ang="5400000" scaled="1"/>
              </a:gradFill>
              <a:latin typeface="Impact"/>
              <a:ea typeface="+mn-ea"/>
              <a:cs typeface="+mn-cs"/>
            </a:endParaRPr>
          </a:p>
        </p:txBody>
      </p:sp>
      <p:pic>
        <p:nvPicPr>
          <p:cNvPr id="12294" name="Picture 6" descr="28m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286256"/>
            <a:ext cx="3429024" cy="2192508"/>
          </a:xfrm>
          <a:prstGeom prst="rect">
            <a:avLst/>
          </a:prstGeom>
          <a:noFill/>
        </p:spPr>
      </p:pic>
      <p:pic>
        <p:nvPicPr>
          <p:cNvPr id="12295" name="Picture 7" descr="29m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86868" y="1643050"/>
            <a:ext cx="4306262" cy="2571768"/>
          </a:xfrm>
          <a:prstGeom prst="rect">
            <a:avLst/>
          </a:prstGeom>
          <a:noFill/>
        </p:spPr>
      </p:pic>
      <p:pic>
        <p:nvPicPr>
          <p:cNvPr id="6" name="Picture 44" descr="netscap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15339" y="5913464"/>
            <a:ext cx="944536" cy="94453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o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1714480" y="2214554"/>
            <a:ext cx="6934200" cy="3733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ru-R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100000">
                      <a:srgbClr val="B2B2B2"/>
                    </a:gs>
                  </a:gsLst>
                  <a:lin ang="2700000" scaled="1"/>
                </a:gradFill>
                <a:latin typeface="Impact"/>
                <a:ea typeface="+mn-ea"/>
                <a:cs typeface="+mn-cs"/>
              </a:rPr>
              <a:t>Тебе не повезло,</a:t>
            </a:r>
          </a:p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ru-R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100000">
                      <a:srgbClr val="B2B2B2"/>
                    </a:gs>
                  </a:gsLst>
                  <a:lin ang="2700000" scaled="1"/>
                </a:gradFill>
                <a:latin typeface="Impact"/>
                <a:ea typeface="+mn-ea"/>
                <a:cs typeface="+mn-cs"/>
              </a:rPr>
              <a:t>дружок!!!</a:t>
            </a:r>
          </a:p>
        </p:txBody>
      </p:sp>
      <p:pic>
        <p:nvPicPr>
          <p:cNvPr id="4" name="Picture 44" descr="netscap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15339" y="5913464"/>
            <a:ext cx="944536" cy="94453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Сетка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5807075" cy="4378325"/>
          </a:xfrm>
          <a:prstGeom prst="rect">
            <a:avLst/>
          </a:prstGeom>
          <a:noFill/>
        </p:spPr>
      </p:pic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0" y="428604"/>
            <a:ext cx="6527801" cy="5257800"/>
            <a:chOff x="16" y="240"/>
            <a:chExt cx="4112" cy="3312"/>
          </a:xfrm>
        </p:grpSpPr>
        <p:sp>
          <p:nvSpPr>
            <p:cNvPr id="4" name="Text Box 17"/>
            <p:cNvSpPr txBox="1">
              <a:spLocks noChangeArrowheads="1"/>
            </p:cNvSpPr>
            <p:nvPr/>
          </p:nvSpPr>
          <p:spPr bwMode="auto">
            <a:xfrm>
              <a:off x="1712" y="240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kern="1200">
                  <a:solidFill>
                    <a:srgbClr val="D37221"/>
                  </a:solidFill>
                  <a:latin typeface="Times New Roman" pitchFamily="18" charset="0"/>
                  <a:ea typeface="+mn-ea"/>
                  <a:cs typeface="+mn-cs"/>
                </a:rPr>
                <a:t>Y</a:t>
              </a:r>
              <a:endParaRPr lang="ru-RU" sz="2400" kern="1200">
                <a:solidFill>
                  <a:srgbClr val="D37221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" name="Text Box 18"/>
            <p:cNvSpPr txBox="1">
              <a:spLocks noChangeArrowheads="1"/>
            </p:cNvSpPr>
            <p:nvPr/>
          </p:nvSpPr>
          <p:spPr bwMode="auto">
            <a:xfrm>
              <a:off x="3872" y="2112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kern="1200">
                  <a:solidFill>
                    <a:srgbClr val="D37221"/>
                  </a:solidFill>
                  <a:latin typeface="Times New Roman" pitchFamily="18" charset="0"/>
                  <a:ea typeface="+mn-ea"/>
                  <a:cs typeface="+mn-cs"/>
                </a:rPr>
                <a:t>X</a:t>
              </a:r>
              <a:endParaRPr lang="ru-RU" sz="2400" kern="1200">
                <a:solidFill>
                  <a:srgbClr val="D37221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6" name="Line 19"/>
            <p:cNvSpPr>
              <a:spLocks noChangeShapeType="1"/>
            </p:cNvSpPr>
            <p:nvPr/>
          </p:nvSpPr>
          <p:spPr bwMode="auto">
            <a:xfrm>
              <a:off x="2026" y="336"/>
              <a:ext cx="0" cy="3216"/>
            </a:xfrm>
            <a:prstGeom prst="line">
              <a:avLst/>
            </a:prstGeom>
            <a:noFill/>
            <a:ln w="57150">
              <a:solidFill>
                <a:srgbClr val="D3722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endParaRPr lang="ru-RU" sz="2400" kern="120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" name="Line 23"/>
            <p:cNvSpPr>
              <a:spLocks noChangeShapeType="1"/>
            </p:cNvSpPr>
            <p:nvPr/>
          </p:nvSpPr>
          <p:spPr bwMode="auto">
            <a:xfrm>
              <a:off x="2221" y="1950"/>
              <a:ext cx="0" cy="192"/>
            </a:xfrm>
            <a:prstGeom prst="line">
              <a:avLst/>
            </a:prstGeom>
            <a:noFill/>
            <a:ln w="57150">
              <a:solidFill>
                <a:srgbClr val="CA100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endParaRPr lang="ru-RU" sz="2400" kern="120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6" name="Line 29"/>
            <p:cNvSpPr>
              <a:spLocks noChangeShapeType="1"/>
            </p:cNvSpPr>
            <p:nvPr/>
          </p:nvSpPr>
          <p:spPr bwMode="auto">
            <a:xfrm>
              <a:off x="16" y="2064"/>
              <a:ext cx="4112" cy="0"/>
            </a:xfrm>
            <a:prstGeom prst="line">
              <a:avLst/>
            </a:prstGeom>
            <a:noFill/>
            <a:ln w="57150">
              <a:solidFill>
                <a:srgbClr val="D3722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endParaRPr lang="ru-RU" sz="2400" kern="120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357554" y="3286124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1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15140" y="642918"/>
            <a:ext cx="20717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(1;1)</a:t>
            </a:r>
          </a:p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(3;5)</a:t>
            </a:r>
          </a:p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(5;1)</a:t>
            </a:r>
          </a:p>
          <a:p>
            <a:endParaRPr lang="ru-RU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Соединить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1-2-3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357554" y="2928934"/>
            <a:ext cx="214314" cy="2143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929058" y="1785926"/>
            <a:ext cx="214314" cy="2143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500562" y="2928934"/>
            <a:ext cx="214314" cy="2143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23" name="Прямая соединительная линия 22"/>
          <p:cNvCxnSpPr>
            <a:endCxn id="20" idx="4"/>
          </p:cNvCxnSpPr>
          <p:nvPr/>
        </p:nvCxnSpPr>
        <p:spPr>
          <a:xfrm rot="5400000" flipH="1" flipV="1">
            <a:off x="3232537" y="2268133"/>
            <a:ext cx="1071570" cy="535785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21" idx="1"/>
            <a:endCxn id="20" idx="4"/>
          </p:cNvCxnSpPr>
          <p:nvPr/>
        </p:nvCxnSpPr>
        <p:spPr>
          <a:xfrm rot="16200000" flipV="1">
            <a:off x="3804042" y="2232413"/>
            <a:ext cx="960080" cy="49573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143240" y="2214554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1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86182" y="1000108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2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43438" y="2214554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3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28" name="Picture 4" descr="http://animashky.ru/flist/obludi/16/1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5072074"/>
            <a:ext cx="1285884" cy="1285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а 36 из 84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4" y="0"/>
            <a:ext cx="9144434" cy="6858000"/>
          </a:xfrm>
          <a:prstGeom prst="rect">
            <a:avLst/>
          </a:prstGeom>
          <a:noFill/>
        </p:spPr>
      </p:pic>
      <p:pic>
        <p:nvPicPr>
          <p:cNvPr id="4" name="Picture 2" descr="http://animashky.ru/flist/obludi/16/2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43380"/>
            <a:ext cx="2071702" cy="2566712"/>
          </a:xfrm>
          <a:prstGeom prst="rect">
            <a:avLst/>
          </a:prstGeom>
          <a:noFill/>
        </p:spPr>
      </p:pic>
      <p:pic>
        <p:nvPicPr>
          <p:cNvPr id="5" name="Picture 6" descr="http://animashky.ru/flist/obludi/16/3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330956"/>
            <a:ext cx="2571768" cy="252704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48" y="1785926"/>
            <a:ext cx="678661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28575">
                  <a:solidFill>
                    <a:schemeClr val="bg1"/>
                  </a:solidFill>
                </a:ln>
                <a:effectLst/>
              </a:rPr>
              <a:t>Ваш клад –</a:t>
            </a:r>
          </a:p>
          <a:p>
            <a:pPr algn="ctr"/>
            <a:r>
              <a:rPr lang="ru-RU" sz="7200" b="1" cap="none" spc="0" dirty="0" smtClean="0">
                <a:ln w="28575">
                  <a:solidFill>
                    <a:schemeClr val="bg1"/>
                  </a:solidFill>
                </a:ln>
                <a:effectLst/>
              </a:rPr>
              <a:t> </a:t>
            </a:r>
            <a:r>
              <a:rPr lang="ru-RU" sz="7200" b="1" dirty="0" smtClean="0">
                <a:ln w="28575">
                  <a:solidFill>
                    <a:schemeClr val="bg1"/>
                  </a:solidFill>
                </a:ln>
              </a:rPr>
              <a:t>знания! </a:t>
            </a:r>
            <a:endParaRPr lang="ru-RU" sz="7200" b="1" cap="none" spc="0" dirty="0">
              <a:ln w="28575">
                <a:solidFill>
                  <a:schemeClr val="bg1"/>
                </a:solidFill>
              </a:ln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613</TotalTime>
  <Words>211</Words>
  <PresentationFormat>Экран (4:3)</PresentationFormat>
  <Paragraphs>53</Paragraphs>
  <Slides>10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Бумажная</vt:lpstr>
      <vt:lpstr>Оформление по умолчанию</vt:lpstr>
      <vt:lpstr>1_Оформление по умолчанию</vt:lpstr>
      <vt:lpstr>2_Оформление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света</cp:lastModifiedBy>
  <cp:revision>52</cp:revision>
  <dcterms:modified xsi:type="dcterms:W3CDTF">2009-11-05T09:08:12Z</dcterms:modified>
</cp:coreProperties>
</file>