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290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8F2976B-6769-4425-9FCE-47ABB1CD6DAD}" type="datetimeFigureOut">
              <a:rPr lang="ru-RU" smtClean="0"/>
              <a:pPr/>
              <a:t>25.10.2011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BDF22DA-0991-45A0-9882-AB0FB1D4509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Понятие </a:t>
            </a:r>
            <a:r>
              <a:rPr lang="ru-RU" b="1" i="1" dirty="0">
                <a:solidFill>
                  <a:schemeClr val="tx1"/>
                </a:solidFill>
                <a:latin typeface="Arial Black" pitchFamily="34" charset="0"/>
              </a:rPr>
              <a:t>о литературном </a:t>
            </a:r>
            <a:r>
              <a:rPr lang="ru-RU" b="1" i="1" dirty="0" smtClean="0">
                <a:solidFill>
                  <a:schemeClr val="tx1"/>
                </a:solidFill>
                <a:latin typeface="Arial Black" pitchFamily="34" charset="0"/>
              </a:rPr>
              <a:t>языке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/>
              <a:t>Урок русского языка в 5 классе</a:t>
            </a:r>
          </a:p>
          <a:p>
            <a:r>
              <a:rPr lang="ru-RU" b="1" dirty="0" smtClean="0"/>
              <a:t>Учитель </a:t>
            </a:r>
            <a:r>
              <a:rPr lang="ru-RU" b="1" dirty="0" err="1" smtClean="0"/>
              <a:t>Ольховатская</a:t>
            </a:r>
            <a:r>
              <a:rPr lang="ru-RU" b="1" dirty="0" smtClean="0"/>
              <a:t> Н.П.</a:t>
            </a:r>
            <a:endParaRPr lang="ru-RU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4614866" cy="591187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Культура речи- это часть общей культуры человека. Какие  вы знаете признаки культуры речи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None/>
            </a:pPr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Правильность</a:t>
            </a:r>
            <a:r>
              <a:rPr lang="ru-RU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точность, чистота, выразительность, логичность, уместность, богатство.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2387" y="1142984"/>
            <a:ext cx="3568328" cy="535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43372" y="357166"/>
            <a:ext cx="4543428" cy="6072230"/>
          </a:xfrm>
          <a:solidFill>
            <a:srgbClr val="FFFF00"/>
          </a:solidFill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нет у нас иного достоянья!</a:t>
            </a: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Умейте же беречь</a:t>
            </a: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Хоть в меру сил, в дни злобы и страданья,</a:t>
            </a: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Наш дар бесценный – речь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</a:p>
          <a:p>
            <a:pPr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                         И. Бунин</a:t>
            </a:r>
            <a:endParaRPr 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500042"/>
            <a:ext cx="3981035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274786"/>
          </a:xfrm>
        </p:spPr>
        <p:txBody>
          <a:bodyPr/>
          <a:lstStyle/>
          <a:p>
            <a:r>
              <a:rPr lang="ru-RU" sz="3200" b="1" dirty="0" smtClean="0"/>
              <a:t>Запишите предложения, раскрывая скобки и выбирая слова литературного языка.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500594"/>
          </a:xfrm>
        </p:spPr>
        <p:txBody>
          <a:bodyPr/>
          <a:lstStyle/>
          <a:p>
            <a:pPr>
              <a:buNone/>
            </a:pPr>
            <a:r>
              <a:rPr lang="ru-RU" sz="4000" i="1" dirty="0" smtClean="0">
                <a:solidFill>
                  <a:srgbClr val="C00000"/>
                </a:solidFill>
              </a:rPr>
              <a:t>(</a:t>
            </a:r>
            <a:r>
              <a:rPr lang="ru-RU" sz="4000" b="1" i="1" dirty="0" err="1">
                <a:solidFill>
                  <a:srgbClr val="C00000"/>
                </a:solidFill>
              </a:rPr>
              <a:t>Лозг</a:t>
            </a:r>
            <a:r>
              <a:rPr lang="ru-RU" sz="4000" b="1" i="1" dirty="0">
                <a:solidFill>
                  <a:srgbClr val="C00000"/>
                </a:solidFill>
              </a:rPr>
              <a:t>, овраг)  был глубокий</a:t>
            </a:r>
            <a:r>
              <a:rPr lang="ru-RU" sz="4000" b="1" i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(</a:t>
            </a:r>
            <a:r>
              <a:rPr lang="ru-RU" sz="4000" b="1" i="1" dirty="0" err="1">
                <a:solidFill>
                  <a:srgbClr val="C00000"/>
                </a:solidFill>
              </a:rPr>
              <a:t>Чки,льдины</a:t>
            </a:r>
            <a:r>
              <a:rPr lang="ru-RU" sz="4000" b="1" i="1" dirty="0">
                <a:solidFill>
                  <a:srgbClr val="C00000"/>
                </a:solidFill>
              </a:rPr>
              <a:t>) проплывали медленно. </a:t>
            </a:r>
            <a:endParaRPr lang="ru-RU" sz="4000" b="1" i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ru-RU" sz="4000" b="1" i="1" dirty="0" smtClean="0">
                <a:solidFill>
                  <a:srgbClr val="C00000"/>
                </a:solidFill>
              </a:rPr>
              <a:t>(</a:t>
            </a:r>
            <a:r>
              <a:rPr lang="ru-RU" sz="4000" b="1" i="1" dirty="0">
                <a:solidFill>
                  <a:srgbClr val="C00000"/>
                </a:solidFill>
              </a:rPr>
              <a:t>Стодол, сарай) стоял на просторном (базу, дворе).</a:t>
            </a:r>
          </a:p>
          <a:p>
            <a:endParaRPr lang="ru-RU" sz="4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pPr>
              <a:buFontTx/>
              <a:buChar char="-"/>
            </a:pPr>
            <a:r>
              <a:rPr lang="ru-RU" b="1" i="1" dirty="0" smtClean="0"/>
              <a:t>Произнесите </a:t>
            </a:r>
            <a:r>
              <a:rPr lang="ru-RU" b="1" i="1" dirty="0"/>
              <a:t>слова в соответствии с нормой произношения</a:t>
            </a:r>
            <a:r>
              <a:rPr lang="ru-RU" b="1" i="1" dirty="0" smtClean="0"/>
              <a:t>:</a:t>
            </a:r>
          </a:p>
          <a:p>
            <a:pPr>
              <a:buNone/>
            </a:pPr>
            <a:r>
              <a:rPr lang="ru-RU" b="1" i="1" dirty="0" smtClean="0"/>
              <a:t> </a:t>
            </a:r>
          </a:p>
          <a:p>
            <a:pPr>
              <a:buFontTx/>
              <a:buChar char="-"/>
            </a:pPr>
            <a:r>
              <a:rPr lang="ru-RU" b="1" dirty="0" smtClean="0">
                <a:solidFill>
                  <a:srgbClr val="C00000"/>
                </a:solidFill>
              </a:rPr>
              <a:t>красного</a:t>
            </a:r>
            <a:r>
              <a:rPr lang="ru-RU" b="1" dirty="0">
                <a:solidFill>
                  <a:srgbClr val="C00000"/>
                </a:solidFill>
              </a:rPr>
              <a:t>, чего, что, здравствуйте, средства, модель, понял</a:t>
            </a:r>
            <a:r>
              <a:rPr lang="ru-RU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ru-RU" b="1" i="1" dirty="0" smtClean="0">
                <a:solidFill>
                  <a:srgbClr val="0070C0"/>
                </a:solidFill>
              </a:rPr>
              <a:t>Составьте </a:t>
            </a:r>
            <a:r>
              <a:rPr lang="ru-RU" b="1" i="1" dirty="0">
                <a:solidFill>
                  <a:srgbClr val="0070C0"/>
                </a:solidFill>
              </a:rPr>
              <a:t>предложения с этими словами.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43668"/>
          </a:xfrm>
          <a:solidFill>
            <a:srgbClr val="FFFF00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Прочитайте текст А.Н. Толстого. Почему можно назвать его образцовым? Запишите </a:t>
            </a:r>
            <a:r>
              <a:rPr lang="ru-RU" dirty="0" smtClean="0"/>
              <a:t>текст. 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i="1" dirty="0" smtClean="0"/>
              <a:t>   </a:t>
            </a:r>
            <a:r>
              <a:rPr lang="ru-RU" b="1" i="1" dirty="0" smtClean="0"/>
              <a:t>Русский </a:t>
            </a:r>
            <a:r>
              <a:rPr lang="ru-RU" b="1" i="1" dirty="0"/>
              <a:t>народ создал русский язык, яркий, как радуга после весеннего ливня, меткий, как стрелы, певучий и богатый, задушевный, как песня над колыбелью… Что такое Родина?- это весь народ. Это его культура, его язык.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Повторим 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Что такое литературный язык?</a:t>
            </a:r>
          </a:p>
          <a:p>
            <a:r>
              <a:rPr lang="ru-RU" dirty="0" smtClean="0"/>
              <a:t>Какие нормы литературного языка вы знаете?</a:t>
            </a:r>
          </a:p>
          <a:p>
            <a:r>
              <a:rPr lang="ru-RU" dirty="0" smtClean="0"/>
              <a:t>Для чего нужно соблюдать эти нормы?</a:t>
            </a:r>
          </a:p>
          <a:p>
            <a:r>
              <a:rPr lang="ru-RU" dirty="0" smtClean="0"/>
              <a:t>Что такое культура речи?</a:t>
            </a:r>
          </a:p>
          <a:p>
            <a:r>
              <a:rPr lang="ru-RU" dirty="0" smtClean="0"/>
              <a:t>Каждый ли человек может назвать себя культурным? Почему?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4429156" cy="6215106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i="1" dirty="0" smtClean="0"/>
              <a:t>Свои </a:t>
            </a:r>
            <a:r>
              <a:rPr lang="ru-RU" b="1" i="1" dirty="0"/>
              <a:t>истоки литературный язык берет еще из древнерусской литературы. Но 19 век стал временем окончательного становления русского литературного языка. Огромная заслуга в этом принадлежит А.С. Пушкину. Его творчество – итог поисков, каким должен быть литературный язык.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142852"/>
            <a:ext cx="4095750" cy="282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844701">
            <a:off x="5500694" y="2571744"/>
            <a:ext cx="2857500" cy="402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14974"/>
          </a:xfrm>
          <a:ln w="57150">
            <a:solidFill>
              <a:schemeClr val="tx2"/>
            </a:solidFill>
          </a:ln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3600" b="1" i="1" dirty="0" smtClean="0"/>
              <a:t>«</a:t>
            </a:r>
            <a:r>
              <a:rPr lang="ru-RU" sz="3600" b="1" i="1" dirty="0">
                <a:solidFill>
                  <a:srgbClr val="C00000"/>
                </a:solidFill>
              </a:rPr>
              <a:t>Литературный язык </a:t>
            </a:r>
            <a:r>
              <a:rPr lang="ru-RU" sz="3600" b="1" i="1" dirty="0"/>
              <a:t>- </a:t>
            </a:r>
            <a:r>
              <a:rPr lang="ru-RU" sz="3600" b="1" i="1" dirty="0" err="1"/>
              <a:t>язык</a:t>
            </a:r>
            <a:r>
              <a:rPr lang="ru-RU" sz="3600" b="1" i="1" dirty="0"/>
              <a:t> официально-деловых документов, школьного обучения, </a:t>
            </a:r>
            <a:r>
              <a:rPr lang="ru-RU" sz="3600" b="1" i="1" dirty="0" err="1"/>
              <a:t>письменно-бытового</a:t>
            </a:r>
            <a:r>
              <a:rPr lang="ru-RU" sz="3600" b="1" i="1" dirty="0"/>
              <a:t> общения, науки, публицистики, художественной литературы, всех проявлений культуры, выражающихся в словесной форме…»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2071702"/>
          </a:xfrm>
        </p:spPr>
        <p:txBody>
          <a:bodyPr/>
          <a:lstStyle/>
          <a:p>
            <a:r>
              <a:rPr lang="ru-RU" sz="3600" b="1" i="1" dirty="0"/>
              <a:t>Н</a:t>
            </a:r>
            <a:r>
              <a:rPr lang="ru-RU" sz="3600" b="1" i="1" dirty="0" smtClean="0"/>
              <a:t>аука о языке называется </a:t>
            </a:r>
            <a:r>
              <a:rPr lang="ru-RU" sz="3600" b="1" i="1" dirty="0" smtClean="0">
                <a:solidFill>
                  <a:srgbClr val="C00000"/>
                </a:solidFill>
              </a:rPr>
              <a:t>языкознанием (языковедением, лингвистикой)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2000240"/>
            <a:ext cx="5929354" cy="4429156"/>
          </a:xfrm>
        </p:spPr>
        <p:txBody>
          <a:bodyPr/>
          <a:lstStyle/>
          <a:p>
            <a:pPr algn="ctr">
              <a:buNone/>
            </a:pPr>
            <a:r>
              <a:rPr lang="ru-RU" sz="5400" b="1" i="1" dirty="0" err="1" smtClean="0"/>
              <a:t>ЯзыкОзнание</a:t>
            </a:r>
            <a:endParaRPr lang="ru-RU" sz="5400" b="1" i="1" dirty="0" smtClean="0"/>
          </a:p>
          <a:p>
            <a:pPr algn="ctr">
              <a:buNone/>
            </a:pPr>
            <a:r>
              <a:rPr lang="ru-RU" sz="5400" b="1" i="1" dirty="0"/>
              <a:t>  </a:t>
            </a:r>
            <a:r>
              <a:rPr lang="ru-RU" sz="5400" b="1" i="1" dirty="0" err="1" smtClean="0"/>
              <a:t>языкОведение</a:t>
            </a:r>
            <a:endParaRPr lang="ru-RU" sz="5400" b="1" i="1" dirty="0" smtClean="0"/>
          </a:p>
          <a:p>
            <a:pPr algn="ctr">
              <a:buNone/>
            </a:pPr>
            <a:r>
              <a:rPr lang="ru-RU" sz="5400" b="1" i="1" dirty="0"/>
              <a:t>  </a:t>
            </a:r>
            <a:r>
              <a:rPr lang="ru-RU" sz="5400" b="1" i="1" dirty="0" err="1"/>
              <a:t>лИнгвистИка</a:t>
            </a:r>
            <a:endParaRPr lang="ru-RU" sz="5400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Разделы языка</a:t>
            </a:r>
            <a:endParaRPr lang="ru-RU" b="1" i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357290" y="1214421"/>
          <a:ext cx="6643734" cy="34290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0404"/>
                <a:gridCol w="1741463"/>
                <a:gridCol w="3321867"/>
              </a:tblGrid>
              <a:tr h="598849">
                <a:tc gridSpan="2"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Фонетика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Звуки речи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98849">
                <a:tc gridSpan="2">
                  <a:txBody>
                    <a:bodyPr/>
                    <a:lstStyle/>
                    <a:p>
                      <a:r>
                        <a:rPr lang="ru-RU" b="1" dirty="0" err="1" smtClean="0">
                          <a:solidFill>
                            <a:schemeClr val="tx1"/>
                          </a:solidFill>
                        </a:rPr>
                        <a:t>Морфемика</a:t>
                      </a: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Состав слова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98849">
                <a:tc gridSpan="2"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Лексика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Словарный состав языка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598849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Грамматика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Морфология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Слово как часть речи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103362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Синтаксис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FF0000"/>
                          </a:solidFill>
                        </a:rPr>
                        <a:t>Словосочетание и предложение</a:t>
                      </a:r>
                      <a:endParaRPr lang="ru-R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142844" y="4714884"/>
            <a:ext cx="1857388" cy="164307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орфоэпия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214546" y="4786322"/>
            <a:ext cx="2357454" cy="1643074"/>
          </a:xfrm>
          <a:prstGeom prst="ellips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орфография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4786314" y="4714884"/>
            <a:ext cx="2071702" cy="150019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пунктуация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072330" y="4786322"/>
            <a:ext cx="2071670" cy="164307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стилистика</a:t>
            </a:r>
            <a:endParaRPr lang="ru-RU" dirty="0"/>
          </a:p>
        </p:txBody>
      </p:sp>
      <p:cxnSp>
        <p:nvCxnSpPr>
          <p:cNvPr id="11" name="Скругленная соединительная линия 10"/>
          <p:cNvCxnSpPr/>
          <p:nvPr/>
        </p:nvCxnSpPr>
        <p:spPr>
          <a:xfrm rot="5400000">
            <a:off x="2071670" y="4429132"/>
            <a:ext cx="1143008" cy="714380"/>
          </a:xfrm>
          <a:prstGeom prst="curvedConnector3">
            <a:avLst>
              <a:gd name="adj1" fmla="val 50000"/>
            </a:avLst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Скругленная соединительная линия 13"/>
          <p:cNvCxnSpPr>
            <a:stCxn id="5" idx="0"/>
          </p:cNvCxnSpPr>
          <p:nvPr/>
        </p:nvCxnSpPr>
        <p:spPr>
          <a:xfrm rot="5400000" flipH="1" flipV="1">
            <a:off x="1571605" y="3714755"/>
            <a:ext cx="500063" cy="1500197"/>
          </a:xfrm>
          <a:prstGeom prst="curvedConnector2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кругленная соединительная линия 16"/>
          <p:cNvCxnSpPr/>
          <p:nvPr/>
        </p:nvCxnSpPr>
        <p:spPr>
          <a:xfrm>
            <a:off x="4286248" y="4214818"/>
            <a:ext cx="1000132" cy="642942"/>
          </a:xfrm>
          <a:prstGeom prst="curved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Скругленная соединительная линия 22"/>
          <p:cNvCxnSpPr/>
          <p:nvPr/>
        </p:nvCxnSpPr>
        <p:spPr>
          <a:xfrm rot="10800000">
            <a:off x="6643702" y="4214818"/>
            <a:ext cx="1214446" cy="571504"/>
          </a:xfrm>
          <a:prstGeom prst="curvedConnector3">
            <a:avLst>
              <a:gd name="adj1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Словарная работа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Языкознание</a:t>
            </a:r>
            <a:r>
              <a:rPr lang="ru-RU" dirty="0"/>
              <a:t>, языковедение, лингвистика, фонетика, </a:t>
            </a:r>
            <a:r>
              <a:rPr lang="ru-RU" dirty="0" err="1"/>
              <a:t>морфемика</a:t>
            </a:r>
            <a:r>
              <a:rPr lang="ru-RU" dirty="0"/>
              <a:t>, лексика, грамматика, морфология, синтаксис.</a:t>
            </a:r>
          </a:p>
          <a:p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86050" y="3768305"/>
            <a:ext cx="3929090" cy="294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643182"/>
            <a:ext cx="3000396" cy="400052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ru-RU" b="1" dirty="0"/>
              <a:t>н</a:t>
            </a:r>
            <a:r>
              <a:rPr lang="ru-RU" b="1" dirty="0" smtClean="0"/>
              <a:t>а </a:t>
            </a:r>
            <a:r>
              <a:rPr lang="ru-RU" b="1" dirty="0"/>
              <a:t>севере «окают</a:t>
            </a:r>
            <a:r>
              <a:rPr lang="ru-RU" b="1" dirty="0" smtClean="0"/>
              <a:t>»</a:t>
            </a:r>
          </a:p>
          <a:p>
            <a:r>
              <a:rPr lang="ru-RU" b="1" dirty="0"/>
              <a:t>н</a:t>
            </a:r>
            <a:r>
              <a:rPr lang="ru-RU" b="1" dirty="0" smtClean="0"/>
              <a:t>а </a:t>
            </a:r>
            <a:r>
              <a:rPr lang="ru-RU" b="1" dirty="0"/>
              <a:t>севере – </a:t>
            </a:r>
            <a:r>
              <a:rPr lang="ru-RU" b="1" dirty="0" err="1" smtClean="0"/>
              <a:t>свеклА</a:t>
            </a:r>
            <a:r>
              <a:rPr lang="ru-RU" b="1" dirty="0" smtClean="0"/>
              <a:t>,</a:t>
            </a:r>
          </a:p>
          <a:p>
            <a:r>
              <a:rPr lang="ru-RU" b="1" dirty="0"/>
              <a:t>н</a:t>
            </a:r>
            <a:r>
              <a:rPr lang="ru-RU" b="1" dirty="0" smtClean="0"/>
              <a:t>а севере - </a:t>
            </a:r>
            <a:r>
              <a:rPr lang="ru-RU" b="1" dirty="0" err="1" smtClean="0"/>
              <a:t>пЕтух</a:t>
            </a:r>
            <a:r>
              <a:rPr lang="ru-RU" b="1" dirty="0" smtClean="0"/>
              <a:t> </a:t>
            </a:r>
            <a:endParaRPr lang="ru-RU" b="1" dirty="0"/>
          </a:p>
          <a:p>
            <a:endParaRPr lang="ru-RU" b="1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20" y="142852"/>
            <a:ext cx="8572560" cy="121444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</a:t>
            </a:r>
            <a:r>
              <a:rPr lang="ru-RU" sz="2400" b="1" i="1" dirty="0">
                <a:solidFill>
                  <a:srgbClr val="0070C0"/>
                </a:solidFill>
              </a:rPr>
              <a:t>О</a:t>
            </a:r>
            <a:r>
              <a:rPr lang="ru-RU" sz="2400" b="1" i="1" dirty="0" smtClean="0">
                <a:solidFill>
                  <a:srgbClr val="0070C0"/>
                </a:solidFill>
              </a:rPr>
              <a:t>бщим для всех является  русский литературный язык.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9388" y="1714488"/>
            <a:ext cx="2357454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ru-RU" sz="3200" b="1" dirty="0" smtClean="0"/>
              <a:t>- на юге «акают» </a:t>
            </a:r>
          </a:p>
          <a:p>
            <a:r>
              <a:rPr lang="ru-RU" sz="3200" b="1" dirty="0" smtClean="0"/>
              <a:t>- на юге - </a:t>
            </a:r>
            <a:r>
              <a:rPr lang="ru-RU" sz="3200" b="1" dirty="0" err="1" smtClean="0"/>
              <a:t>бурАк</a:t>
            </a:r>
            <a:endParaRPr lang="ru-RU" sz="3200" b="1" dirty="0" smtClean="0"/>
          </a:p>
          <a:p>
            <a:r>
              <a:rPr lang="ru-RU" sz="3200" b="1" dirty="0" smtClean="0"/>
              <a:t>- на юге - </a:t>
            </a:r>
            <a:r>
              <a:rPr lang="ru-RU" sz="3200" b="1" dirty="0" err="1" smtClean="0"/>
              <a:t>кОчет</a:t>
            </a:r>
            <a:r>
              <a:rPr lang="ru-RU" sz="3200" b="1" dirty="0" smtClean="0"/>
              <a:t> </a:t>
            </a:r>
            <a:endParaRPr lang="ru-RU" sz="3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1214422"/>
            <a:ext cx="1995486" cy="20829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4071942"/>
            <a:ext cx="2366960" cy="222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857620" y="3357562"/>
            <a:ext cx="1500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i="1" dirty="0" err="1" smtClean="0">
                <a:solidFill>
                  <a:srgbClr val="C00000"/>
                </a:solidFill>
              </a:rPr>
              <a:t>свЁкла</a:t>
            </a:r>
            <a:endParaRPr lang="ru-RU" sz="2800" b="1" i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868" y="6143644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err="1" smtClean="0">
                <a:solidFill>
                  <a:srgbClr val="C00000"/>
                </a:solidFill>
              </a:rPr>
              <a:t>петУх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78647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sz="5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Литературный язык- это образцовый язык, нормы которого обязательны для каждого говорящего по-русски.</a:t>
            </a:r>
            <a:endParaRPr lang="ru-RU" sz="5400" b="1" i="1" u="sng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Н</a:t>
            </a:r>
            <a:r>
              <a:rPr lang="ru-RU" b="1" dirty="0" smtClean="0"/>
              <a:t>ормы литературного языка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Произносительные</a:t>
            </a:r>
            <a:r>
              <a:rPr lang="ru-RU" sz="48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морфологические, синтаксические, стилистические, нормы правописания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кст">
  <a:themeElements>
    <a:clrScheme name="Текст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Текст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кст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кст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кст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Текст</Template>
  <TotalTime>229</TotalTime>
  <Words>372</Words>
  <Application>Microsoft Office PowerPoint</Application>
  <PresentationFormat>Экран (4:3)</PresentationFormat>
  <Paragraphs>62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Текст</vt:lpstr>
      <vt:lpstr>Понятие о литературном языке </vt:lpstr>
      <vt:lpstr>Презентация PowerPoint</vt:lpstr>
      <vt:lpstr>Презентация PowerPoint</vt:lpstr>
      <vt:lpstr>Наука о языке называется языкознанием (языковедением, лингвистикой) </vt:lpstr>
      <vt:lpstr>Разделы языка</vt:lpstr>
      <vt:lpstr>Словарная работа </vt:lpstr>
      <vt:lpstr>Презентация PowerPoint</vt:lpstr>
      <vt:lpstr>Презентация PowerPoint</vt:lpstr>
      <vt:lpstr>Нормы литературного языка </vt:lpstr>
      <vt:lpstr>Презентация PowerPoint</vt:lpstr>
      <vt:lpstr>Презентация PowerPoint</vt:lpstr>
      <vt:lpstr>Запишите предложения, раскрывая скобки и выбирая слова литературного языка.</vt:lpstr>
      <vt:lpstr>Презентация PowerPoint</vt:lpstr>
      <vt:lpstr>Презентация PowerPoint</vt:lpstr>
      <vt:lpstr>Повторим !</vt:lpstr>
    </vt:vector>
  </TitlesOfParts>
  <Company>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"Понятие о литературном языке" </dc:title>
  <dc:creator>Admin</dc:creator>
  <cp:lastModifiedBy>Nina</cp:lastModifiedBy>
  <cp:revision>25</cp:revision>
  <dcterms:created xsi:type="dcterms:W3CDTF">2011-01-12T17:24:59Z</dcterms:created>
  <dcterms:modified xsi:type="dcterms:W3CDTF">2011-10-25T18:51:30Z</dcterms:modified>
</cp:coreProperties>
</file>